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257" r:id="rId2"/>
    <p:sldId id="258" r:id="rId3"/>
    <p:sldId id="354" r:id="rId4"/>
    <p:sldId id="283" r:id="rId5"/>
    <p:sldId id="284" r:id="rId6"/>
    <p:sldId id="270" r:id="rId7"/>
    <p:sldId id="287" r:id="rId8"/>
    <p:sldId id="260" r:id="rId9"/>
    <p:sldId id="261" r:id="rId10"/>
    <p:sldId id="259" r:id="rId11"/>
    <p:sldId id="262" r:id="rId12"/>
    <p:sldId id="265" r:id="rId13"/>
    <p:sldId id="266" r:id="rId14"/>
    <p:sldId id="282" r:id="rId15"/>
    <p:sldId id="308" r:id="rId16"/>
    <p:sldId id="309" r:id="rId17"/>
    <p:sldId id="310" r:id="rId18"/>
    <p:sldId id="311" r:id="rId19"/>
    <p:sldId id="312" r:id="rId20"/>
    <p:sldId id="276" r:id="rId21"/>
    <p:sldId id="277" r:id="rId22"/>
    <p:sldId id="278" r:id="rId23"/>
    <p:sldId id="279" r:id="rId24"/>
    <p:sldId id="289" r:id="rId25"/>
    <p:sldId id="290" r:id="rId26"/>
    <p:sldId id="291" r:id="rId27"/>
    <p:sldId id="317" r:id="rId28"/>
    <p:sldId id="318" r:id="rId29"/>
    <p:sldId id="447" r:id="rId30"/>
    <p:sldId id="296" r:id="rId31"/>
    <p:sldId id="299" r:id="rId32"/>
    <p:sldId id="297" r:id="rId33"/>
    <p:sldId id="298" r:id="rId34"/>
    <p:sldId id="304" r:id="rId35"/>
    <p:sldId id="314" r:id="rId36"/>
    <p:sldId id="355" r:id="rId37"/>
    <p:sldId id="356" r:id="rId38"/>
    <p:sldId id="357" r:id="rId39"/>
    <p:sldId id="358" r:id="rId40"/>
    <p:sldId id="359" r:id="rId41"/>
    <p:sldId id="360" r:id="rId42"/>
    <p:sldId id="361" r:id="rId43"/>
    <p:sldId id="362" r:id="rId44"/>
    <p:sldId id="363" r:id="rId45"/>
    <p:sldId id="367" r:id="rId46"/>
    <p:sldId id="368" r:id="rId47"/>
    <p:sldId id="369" r:id="rId48"/>
    <p:sldId id="370" r:id="rId49"/>
    <p:sldId id="371" r:id="rId50"/>
    <p:sldId id="372" r:id="rId51"/>
    <p:sldId id="374" r:id="rId52"/>
    <p:sldId id="375" r:id="rId53"/>
    <p:sldId id="376" r:id="rId54"/>
    <p:sldId id="377" r:id="rId55"/>
    <p:sldId id="378" r:id="rId56"/>
    <p:sldId id="379" r:id="rId57"/>
    <p:sldId id="380" r:id="rId58"/>
    <p:sldId id="382" r:id="rId59"/>
    <p:sldId id="383" r:id="rId60"/>
    <p:sldId id="384" r:id="rId61"/>
    <p:sldId id="385" r:id="rId62"/>
    <p:sldId id="386" r:id="rId63"/>
    <p:sldId id="387" r:id="rId64"/>
    <p:sldId id="388" r:id="rId65"/>
    <p:sldId id="389" r:id="rId66"/>
    <p:sldId id="390" r:id="rId67"/>
    <p:sldId id="391" r:id="rId68"/>
    <p:sldId id="392" r:id="rId69"/>
    <p:sldId id="393" r:id="rId70"/>
    <p:sldId id="394" r:id="rId71"/>
    <p:sldId id="395" r:id="rId72"/>
    <p:sldId id="396" r:id="rId73"/>
    <p:sldId id="397" r:id="rId74"/>
    <p:sldId id="398" r:id="rId75"/>
    <p:sldId id="399" r:id="rId76"/>
    <p:sldId id="400" r:id="rId77"/>
    <p:sldId id="401" r:id="rId78"/>
    <p:sldId id="402" r:id="rId79"/>
    <p:sldId id="403" r:id="rId80"/>
    <p:sldId id="404" r:id="rId81"/>
    <p:sldId id="327" r:id="rId82"/>
    <p:sldId id="328" r:id="rId83"/>
    <p:sldId id="448" r:id="rId84"/>
    <p:sldId id="449" r:id="rId85"/>
    <p:sldId id="450" r:id="rId86"/>
    <p:sldId id="451" r:id="rId87"/>
    <p:sldId id="330" r:id="rId88"/>
    <p:sldId id="331" r:id="rId89"/>
    <p:sldId id="332" r:id="rId90"/>
    <p:sldId id="333" r:id="rId91"/>
    <p:sldId id="406" r:id="rId92"/>
    <p:sldId id="407" r:id="rId93"/>
    <p:sldId id="455" r:id="rId94"/>
    <p:sldId id="456" r:id="rId95"/>
    <p:sldId id="457" r:id="rId96"/>
    <p:sldId id="408" r:id="rId97"/>
    <p:sldId id="409" r:id="rId98"/>
    <p:sldId id="410" r:id="rId99"/>
    <p:sldId id="411" r:id="rId100"/>
    <p:sldId id="412" r:id="rId101"/>
    <p:sldId id="413" r:id="rId102"/>
    <p:sldId id="415" r:id="rId103"/>
    <p:sldId id="416" r:id="rId104"/>
    <p:sldId id="417" r:id="rId105"/>
    <p:sldId id="418" r:id="rId106"/>
    <p:sldId id="419" r:id="rId107"/>
    <p:sldId id="420" r:id="rId108"/>
    <p:sldId id="421" r:id="rId109"/>
    <p:sldId id="422" r:id="rId110"/>
    <p:sldId id="423" r:id="rId111"/>
    <p:sldId id="424" r:id="rId112"/>
    <p:sldId id="425" r:id="rId113"/>
    <p:sldId id="426" r:id="rId114"/>
    <p:sldId id="427" r:id="rId115"/>
    <p:sldId id="428" r:id="rId116"/>
    <p:sldId id="429" r:id="rId117"/>
    <p:sldId id="430" r:id="rId118"/>
    <p:sldId id="431" r:id="rId119"/>
    <p:sldId id="432" r:id="rId120"/>
    <p:sldId id="433" r:id="rId121"/>
    <p:sldId id="434" r:id="rId122"/>
    <p:sldId id="435" r:id="rId123"/>
    <p:sldId id="436" r:id="rId124"/>
    <p:sldId id="437" r:id="rId125"/>
    <p:sldId id="438" r:id="rId126"/>
    <p:sldId id="439" r:id="rId127"/>
    <p:sldId id="440" r:id="rId128"/>
    <p:sldId id="441" r:id="rId129"/>
    <p:sldId id="442" r:id="rId130"/>
    <p:sldId id="443" r:id="rId131"/>
    <p:sldId id="444" r:id="rId132"/>
    <p:sldId id="445" r:id="rId133"/>
    <p:sldId id="446" r:id="rId1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450" y="-108"/>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661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A5160-D25B-47B7-A36E-D93719A085C1}" type="datetimeFigureOut">
              <a:rPr lang="en-US" smtClean="0"/>
              <a:t>5/7/2013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9C57AD-0204-4CC1-BC65-6185E25C28B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68C3B0-9F89-414B-8A14-D4732FBD4200}" type="slidenum">
              <a:rPr lang="en-US" smtClean="0">
                <a:latin typeface="Arial" charset="0"/>
              </a:rPr>
              <a:pPr fontAlgn="base">
                <a:spcBef>
                  <a:spcPct val="0"/>
                </a:spcBef>
                <a:spcAft>
                  <a:spcPct val="0"/>
                </a:spcAft>
                <a:defRPr/>
              </a:pPr>
              <a:t>127</a:t>
            </a:fld>
            <a:endParaRPr lang="en-US" smtClean="0">
              <a:latin typeface="Arial" charset="0"/>
            </a:endParaRPr>
          </a:p>
        </p:txBody>
      </p:sp>
      <p:sp>
        <p:nvSpPr>
          <p:cNvPr id="60419" name="Rectangle 2"/>
          <p:cNvSpPr>
            <a:spLocks noRot="1" noChangeArrowheads="1" noTextEdit="1"/>
          </p:cNvSpPr>
          <p:nvPr>
            <p:ph type="sldImg"/>
          </p:nvPr>
        </p:nvSpPr>
        <p:spPr bwMode="auto">
          <a:xfrm>
            <a:off x="1144588" y="687388"/>
            <a:ext cx="4572000" cy="3429000"/>
          </a:xfrm>
          <a:noFill/>
          <a:ln>
            <a:solidFill>
              <a:srgbClr val="000000"/>
            </a:solidFill>
            <a:miter lim="800000"/>
            <a:headEnd/>
            <a:tailEnd/>
          </a:ln>
        </p:spPr>
      </p:sp>
      <p:sp>
        <p:nvSpPr>
          <p:cNvPr id="60420" name="Rectangle 3"/>
          <p:cNvSpPr>
            <a:spLocks noGrp="1" noChangeArrowheads="1"/>
          </p:cNvSpPr>
          <p:nvPr>
            <p:ph type="body" idx="1"/>
          </p:nvPr>
        </p:nvSpPr>
        <p:spPr bwMode="auto">
          <a:xfrm>
            <a:off x="914400" y="4343400"/>
            <a:ext cx="5029200" cy="4113213"/>
          </a:xfrm>
          <a:noFill/>
        </p:spPr>
        <p:txBody>
          <a:bodyPr wrap="square" lIns="92268" tIns="46133" rIns="92268" bIns="46133"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87AEA2-C49D-45E3-A256-6C3F36286A9C}"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7AEA2-C49D-45E3-A256-6C3F36286A9C}"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7AEA2-C49D-45E3-A256-6C3F36286A9C}"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7AEA2-C49D-45E3-A256-6C3F36286A9C}"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7AEA2-C49D-45E3-A256-6C3F36286A9C}" type="datetimeFigureOut">
              <a:rPr lang="en-US" smtClean="0"/>
              <a:pPr/>
              <a:t>5/7/2013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87AEA2-C49D-45E3-A256-6C3F36286A9C}" type="datetimeFigureOut">
              <a:rPr lang="en-US" smtClean="0"/>
              <a:pPr/>
              <a:t>5/7/2013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7AEA2-C49D-45E3-A256-6C3F36286A9C}" type="datetimeFigureOut">
              <a:rPr lang="en-US" smtClean="0"/>
              <a:pPr/>
              <a:t>5/7/2013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87AEA2-C49D-45E3-A256-6C3F36286A9C}" type="datetimeFigureOut">
              <a:rPr lang="en-US" smtClean="0"/>
              <a:pPr/>
              <a:t>5/7/2013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7AEA2-C49D-45E3-A256-6C3F36286A9C}" type="datetimeFigureOut">
              <a:rPr lang="en-US" smtClean="0"/>
              <a:pPr/>
              <a:t>5/7/2013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7AEA2-C49D-45E3-A256-6C3F36286A9C}" type="datetimeFigureOut">
              <a:rPr lang="en-US" smtClean="0"/>
              <a:pPr/>
              <a:t>5/7/2013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7AEA2-C49D-45E3-A256-6C3F36286A9C}" type="datetimeFigureOut">
              <a:rPr lang="en-US" smtClean="0"/>
              <a:pPr/>
              <a:t>5/7/2013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DBBC0-06A2-4EE1-A615-C3BD3B08B2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7AEA2-C49D-45E3-A256-6C3F36286A9C}" type="datetimeFigureOut">
              <a:rPr lang="en-US" smtClean="0"/>
              <a:pPr/>
              <a:t>5/7/2013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DBBC0-06A2-4EE1-A615-C3BD3B08B2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6.xml"/><Relationship Id="rId1" Type="http://schemas.openxmlformats.org/officeDocument/2006/relationships/vmlDrawing" Target="../drawings/vmlDrawing21.vml"/><Relationship Id="rId4" Type="http://schemas.openxmlformats.org/officeDocument/2006/relationships/image" Target="../media/image103.wmf"/></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7.xml"/><Relationship Id="rId1" Type="http://schemas.openxmlformats.org/officeDocument/2006/relationships/vmlDrawing" Target="../drawings/vmlDrawing22.v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oleObject" Target="../embeddings/oleObject46.bin"/></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26.png"/><Relationship Id="rId4" Type="http://schemas.openxmlformats.org/officeDocument/2006/relationships/image" Target="../media/image12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www.sciencemag.org/content/vol317/issue5842/images/large/317_1196_F2.jpeg"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oleObject" Target="../embeddings/oleObject47.bin"/><Relationship Id="rId4" Type="http://schemas.openxmlformats.org/officeDocument/2006/relationships/image" Target="../media/image13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 Id="rId9"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15.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oleObject" Target="../embeddings/oleObject17.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21.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oleObject23.bin"/></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oleObject" Target="../embeddings/oleObject31.bin"/></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oleObject33.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6.xml"/><Relationship Id="rId1" Type="http://schemas.openxmlformats.org/officeDocument/2006/relationships/vmlDrawing" Target="../drawings/vmlDrawing17.v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oleObject" Target="../embeddings/oleObject40.bin"/></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6.xml"/><Relationship Id="rId1" Type="http://schemas.openxmlformats.org/officeDocument/2006/relationships/vmlDrawing" Target="../drawings/vmlDrawing20.v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90600" y="1066800"/>
            <a:ext cx="7543800" cy="1524000"/>
          </a:xfrm>
        </p:spPr>
        <p:txBody>
          <a:bodyPr rtlCol="0">
            <a:normAutofit fontScale="90000"/>
          </a:bodyPr>
          <a:lstStyle/>
          <a:p>
            <a:pPr eaLnBrk="1" fontAlgn="auto" hangingPunct="1">
              <a:spcAft>
                <a:spcPts val="0"/>
              </a:spcAft>
              <a:defRPr/>
            </a:pPr>
            <a:r>
              <a:rPr lang="en-US" dirty="0" smtClean="0"/>
              <a:t>ELECTRONIC STRUCTURE OF STRONGLY CORRELATED SYSTEMS</a:t>
            </a:r>
            <a:endParaRPr lang="en-CA" dirty="0" smtClean="0"/>
          </a:p>
        </p:txBody>
      </p:sp>
      <p:sp>
        <p:nvSpPr>
          <p:cNvPr id="2051" name="Rectangle 3"/>
          <p:cNvSpPr>
            <a:spLocks noGrp="1" noChangeArrowheads="1"/>
          </p:cNvSpPr>
          <p:nvPr>
            <p:ph type="subTitle" idx="1"/>
          </p:nvPr>
        </p:nvSpPr>
        <p:spPr>
          <a:xfrm>
            <a:off x="1357313" y="3286125"/>
            <a:ext cx="6477000" cy="2209800"/>
          </a:xfrm>
        </p:spPr>
        <p:txBody>
          <a:bodyPr rtlCol="0">
            <a:normAutofit fontScale="92500" lnSpcReduction="20000"/>
          </a:bodyPr>
          <a:lstStyle/>
          <a:p>
            <a:pPr eaLnBrk="1" fontAlgn="auto" hangingPunct="1">
              <a:spcAft>
                <a:spcPts val="0"/>
              </a:spcAft>
              <a:buFont typeface="Arial" pitchFamily="34" charset="0"/>
              <a:buNone/>
              <a:defRPr/>
            </a:pPr>
            <a:r>
              <a:rPr lang="en-US" dirty="0" smtClean="0"/>
              <a:t>G.A.SAWATZKY</a:t>
            </a:r>
          </a:p>
          <a:p>
            <a:pPr eaLnBrk="1" fontAlgn="auto" hangingPunct="1">
              <a:spcAft>
                <a:spcPts val="0"/>
              </a:spcAft>
              <a:buFont typeface="Arial" pitchFamily="34" charset="0"/>
              <a:buNone/>
              <a:defRPr/>
            </a:pPr>
            <a:r>
              <a:rPr lang="en-US" dirty="0" smtClean="0"/>
              <a:t>UBC PHYSICS &amp; ASTRONOMY </a:t>
            </a:r>
          </a:p>
          <a:p>
            <a:pPr eaLnBrk="1" fontAlgn="auto" hangingPunct="1">
              <a:spcAft>
                <a:spcPts val="0"/>
              </a:spcAft>
              <a:buFont typeface="Arial" pitchFamily="34" charset="0"/>
              <a:buNone/>
              <a:defRPr/>
            </a:pPr>
            <a:r>
              <a:rPr lang="en-US" dirty="0" smtClean="0"/>
              <a:t>AND CHEMISTRY</a:t>
            </a:r>
            <a:endParaRPr lang="en-CA" dirty="0"/>
          </a:p>
          <a:p>
            <a:pPr eaLnBrk="1" fontAlgn="auto" hangingPunct="1">
              <a:spcAft>
                <a:spcPts val="0"/>
              </a:spcAft>
              <a:buFont typeface="Arial" pitchFamily="34" charset="0"/>
              <a:buNone/>
              <a:defRPr/>
            </a:pPr>
            <a:r>
              <a:rPr lang="en-CA" dirty="0" smtClean="0"/>
              <a:t>Max Planck/UBC center for Quantum Materials</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eriodicTable"/>
          <p:cNvPicPr>
            <a:picLocks noChangeAspect="1" noChangeArrowheads="1"/>
          </p:cNvPicPr>
          <p:nvPr/>
        </p:nvPicPr>
        <p:blipFill>
          <a:blip r:embed="rId2" cstate="print">
            <a:lum contrast="36000"/>
          </a:blip>
          <a:srcRect/>
          <a:stretch>
            <a:fillRect/>
          </a:stretch>
        </p:blipFill>
        <p:spPr bwMode="auto">
          <a:xfrm>
            <a:off x="0" y="612775"/>
            <a:ext cx="8243888" cy="579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l="14751" r="10031"/>
          <a:stretch>
            <a:fillRect/>
          </a:stretch>
        </p:blipFill>
        <p:spPr bwMode="auto">
          <a:xfrm>
            <a:off x="395288" y="2565400"/>
            <a:ext cx="8774112" cy="3671888"/>
          </a:xfrm>
          <a:prstGeom prst="rect">
            <a:avLst/>
          </a:prstGeom>
          <a:noFill/>
          <a:ln w="9525">
            <a:noFill/>
            <a:miter lim="800000"/>
            <a:headEnd/>
            <a:tailEnd/>
          </a:ln>
        </p:spPr>
      </p:pic>
      <p:sp>
        <p:nvSpPr>
          <p:cNvPr id="8" name="Title 7"/>
          <p:cNvSpPr>
            <a:spLocks noGrp="1"/>
          </p:cNvSpPr>
          <p:nvPr>
            <p:ph type="title"/>
          </p:nvPr>
        </p:nvSpPr>
        <p:spPr/>
        <p:txBody>
          <a:bodyPr rtlCol="0">
            <a:normAutofit fontScale="90000"/>
          </a:bodyPr>
          <a:lstStyle/>
          <a:p>
            <a:pPr eaLnBrk="1" fontAlgn="auto" hangingPunct="1">
              <a:spcAft>
                <a:spcPts val="0"/>
              </a:spcAft>
              <a:defRPr/>
            </a:pPr>
            <a:r>
              <a:rPr lang="en-US" dirty="0" err="1" smtClean="0"/>
              <a:t>Madelung</a:t>
            </a:r>
            <a:r>
              <a:rPr lang="en-US" dirty="0" smtClean="0"/>
              <a:t> potentials for rock salt structure TM monoxides </a:t>
            </a:r>
          </a:p>
        </p:txBody>
      </p:sp>
      <p:sp>
        <p:nvSpPr>
          <p:cNvPr id="25604" name="Content Placeholder 8"/>
          <p:cNvSpPr>
            <a:spLocks noGrp="1"/>
          </p:cNvSpPr>
          <p:nvPr>
            <p:ph idx="1"/>
          </p:nvPr>
        </p:nvSpPr>
        <p:spPr/>
        <p:txBody>
          <a:bodyPr/>
          <a:lstStyle/>
          <a:p>
            <a:pPr eaLnBrk="1" hangingPunct="1"/>
            <a:r>
              <a:rPr lang="en-US" smtClean="0"/>
              <a:t>Two extreme cases are considered ,fully ionic i.e. 2+ and 2- charges and 1+,1- charges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t>Madelung</a:t>
            </a:r>
            <a:r>
              <a:rPr lang="en-US" dirty="0" smtClean="0"/>
              <a:t> potential depends on coordination number</a:t>
            </a:r>
          </a:p>
        </p:txBody>
      </p:sp>
      <p:pic>
        <p:nvPicPr>
          <p:cNvPr id="26627" name="Picture 4" descr="110"/>
          <p:cNvPicPr>
            <a:picLocks noGrp="1" noChangeAspect="1" noChangeArrowheads="1"/>
          </p:cNvPicPr>
          <p:nvPr>
            <p:ph idx="1"/>
          </p:nvPr>
        </p:nvPicPr>
        <p:blipFill>
          <a:blip r:embed="rId2" cstate="print"/>
          <a:srcRect/>
          <a:stretch>
            <a:fillRect/>
          </a:stretch>
        </p:blipFill>
        <p:spPr>
          <a:xfrm>
            <a:off x="0" y="1557338"/>
            <a:ext cx="2874963" cy="3124200"/>
          </a:xfrm>
          <a:noFill/>
        </p:spPr>
      </p:pic>
      <p:sp>
        <p:nvSpPr>
          <p:cNvPr id="26628" name="TextBox 4"/>
          <p:cNvSpPr txBox="1">
            <a:spLocks noChangeArrowheads="1"/>
          </p:cNvSpPr>
          <p:nvPr/>
        </p:nvSpPr>
        <p:spPr bwMode="auto">
          <a:xfrm>
            <a:off x="3492500" y="2205038"/>
            <a:ext cx="5153025" cy="2308225"/>
          </a:xfrm>
          <a:prstGeom prst="rect">
            <a:avLst/>
          </a:prstGeom>
          <a:noFill/>
          <a:ln w="9525">
            <a:noFill/>
            <a:miter lim="800000"/>
            <a:headEnd/>
            <a:tailEnd/>
          </a:ln>
        </p:spPr>
        <p:txBody>
          <a:bodyPr wrap="none">
            <a:spAutoFit/>
          </a:bodyPr>
          <a:lstStyle/>
          <a:p>
            <a:r>
              <a:rPr lang="en-US">
                <a:latin typeface="Calibri" pitchFamily="34" charset="0"/>
              </a:rPr>
              <a:t>Drawn is a 110 surface where TM has 2 missing O2- </a:t>
            </a:r>
          </a:p>
          <a:p>
            <a:r>
              <a:rPr lang="en-US">
                <a:latin typeface="Calibri" pitchFamily="34" charset="0"/>
              </a:rPr>
              <a:t>Neighbors. </a:t>
            </a:r>
          </a:p>
          <a:p>
            <a:endParaRPr lang="en-US">
              <a:latin typeface="Calibri" pitchFamily="34" charset="0"/>
            </a:endParaRPr>
          </a:p>
          <a:p>
            <a:r>
              <a:rPr lang="en-US">
                <a:latin typeface="Calibri" pitchFamily="34" charset="0"/>
              </a:rPr>
              <a:t>The front face is 100 and in it each TM ha one O2-</a:t>
            </a:r>
          </a:p>
          <a:p>
            <a:r>
              <a:rPr lang="en-US">
                <a:latin typeface="Calibri" pitchFamily="34" charset="0"/>
              </a:rPr>
              <a:t> nearest neighbor missing</a:t>
            </a:r>
          </a:p>
          <a:p>
            <a:endParaRPr lang="en-US">
              <a:latin typeface="Calibri" pitchFamily="34" charset="0"/>
            </a:endParaRPr>
          </a:p>
          <a:p>
            <a:r>
              <a:rPr lang="en-US">
                <a:latin typeface="Calibri" pitchFamily="34" charset="0"/>
              </a:rPr>
              <a:t>Basically this describes the systematics of the surface</a:t>
            </a:r>
          </a:p>
          <a:p>
            <a:r>
              <a:rPr lang="en-US">
                <a:latin typeface="Calibri" pitchFamily="34" charset="0"/>
              </a:rPr>
              <a:t> Madelung potential</a:t>
            </a:r>
          </a:p>
        </p:txBody>
      </p:sp>
      <p:sp>
        <p:nvSpPr>
          <p:cNvPr id="26629" name="TextBox 5"/>
          <p:cNvSpPr txBox="1">
            <a:spLocks noChangeArrowheads="1"/>
          </p:cNvSpPr>
          <p:nvPr/>
        </p:nvSpPr>
        <p:spPr bwMode="auto">
          <a:xfrm>
            <a:off x="0" y="5013325"/>
            <a:ext cx="8820150" cy="1570038"/>
          </a:xfrm>
          <a:prstGeom prst="rect">
            <a:avLst/>
          </a:prstGeom>
          <a:noFill/>
          <a:ln w="9525">
            <a:noFill/>
            <a:miter lim="800000"/>
            <a:headEnd/>
            <a:tailEnd/>
          </a:ln>
        </p:spPr>
        <p:txBody>
          <a:bodyPr>
            <a:spAutoFit/>
          </a:bodyPr>
          <a:lstStyle/>
          <a:p>
            <a:r>
              <a:rPr lang="en-US" sz="2400">
                <a:latin typeface="Calibri" pitchFamily="34" charset="0"/>
              </a:rPr>
              <a:t>Remember that for the charge transfer gap materials the band gaps are determined by the charge transfer energy  which changes by twice the change in the Madelung potential or by  2.6 eV for the monovalent case and twice this for the divalent case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Metallic states for negative charge transfer gap energies as could happen at step edges. </a:t>
            </a:r>
          </a:p>
        </p:txBody>
      </p:sp>
      <p:pic>
        <p:nvPicPr>
          <p:cNvPr id="28675" name="Picture 2"/>
          <p:cNvPicPr>
            <a:picLocks noGrp="1" noChangeAspect="1" noChangeArrowheads="1"/>
          </p:cNvPicPr>
          <p:nvPr>
            <p:ph idx="1"/>
          </p:nvPr>
        </p:nvPicPr>
        <p:blipFill>
          <a:blip r:embed="rId2" cstate="print"/>
          <a:srcRect/>
          <a:stretch>
            <a:fillRect/>
          </a:stretch>
        </p:blipFill>
        <p:spPr>
          <a:xfrm>
            <a:off x="677863" y="1773238"/>
            <a:ext cx="8191500" cy="5084762"/>
          </a:xfr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The theory of systems with negative charge transfer gap energies </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dirty="0" smtClean="0"/>
              <a:t>This is really complicated since we now cannot use our simple non metallic </a:t>
            </a:r>
            <a:r>
              <a:rPr lang="en-US" dirty="0" err="1" smtClean="0"/>
              <a:t>ansatz</a:t>
            </a:r>
            <a:r>
              <a:rPr lang="en-US" dirty="0" smtClean="0"/>
              <a:t>. We then have a problem of a high density of local spins in </a:t>
            </a:r>
            <a:r>
              <a:rPr lang="en-US" dirty="0" err="1" smtClean="0"/>
              <a:t>dn</a:t>
            </a:r>
            <a:r>
              <a:rPr lang="en-US" dirty="0" smtClean="0"/>
              <a:t> states with strong hybridization and exchange with the holes on O. </a:t>
            </a:r>
          </a:p>
          <a:p>
            <a:pPr eaLnBrk="1" fontAlgn="auto" hangingPunct="1">
              <a:spcAft>
                <a:spcPts val="0"/>
              </a:spcAft>
              <a:defRPr/>
            </a:pPr>
            <a:r>
              <a:rPr lang="en-US" dirty="0" smtClean="0"/>
              <a:t>The case I alluded to of LaNiO3 is perhaps such an example. </a:t>
            </a:r>
          </a:p>
          <a:p>
            <a:pPr eaLnBrk="1" fontAlgn="auto" hangingPunct="1">
              <a:spcAft>
                <a:spcPts val="0"/>
              </a:spcAft>
              <a:defRPr/>
            </a:pPr>
            <a:r>
              <a:rPr lang="en-US" dirty="0" smtClean="0"/>
              <a:t>We might be able make interesting new materials using vicinal or Stepped surfaces to generate negative </a:t>
            </a:r>
            <a:r>
              <a:rPr lang="en-US" dirty="0" err="1" smtClean="0"/>
              <a:t>chanrge</a:t>
            </a:r>
            <a:r>
              <a:rPr lang="en-US" dirty="0" smtClean="0"/>
              <a:t> transfer gaps.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t>Systemtics</a:t>
            </a:r>
            <a:r>
              <a:rPr lang="en-US" dirty="0" smtClean="0"/>
              <a:t> of conductivity gaps </a:t>
            </a:r>
            <a:r>
              <a:rPr lang="en-US" dirty="0" err="1" smtClean="0"/>
              <a:t>gaps</a:t>
            </a:r>
            <a:endParaRPr lang="en-US" dirty="0" smtClean="0"/>
          </a:p>
        </p:txBody>
      </p:sp>
      <p:pic>
        <p:nvPicPr>
          <p:cNvPr id="30723" name="Picture 2"/>
          <p:cNvPicPr>
            <a:picLocks noGrp="1" noChangeAspect="1" noChangeArrowheads="1"/>
          </p:cNvPicPr>
          <p:nvPr>
            <p:ph idx="1"/>
          </p:nvPr>
        </p:nvPicPr>
        <p:blipFill>
          <a:blip r:embed="rId2" cstate="print"/>
          <a:srcRect/>
          <a:stretch>
            <a:fillRect/>
          </a:stretch>
        </p:blipFill>
        <p:spPr>
          <a:xfrm>
            <a:off x="611188" y="1927225"/>
            <a:ext cx="7662862" cy="4525963"/>
          </a:xfr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68313" y="71438"/>
            <a:ext cx="8229600" cy="620712"/>
          </a:xfrm>
        </p:spPr>
        <p:txBody>
          <a:bodyPr/>
          <a:lstStyle/>
          <a:p>
            <a:pPr eaLnBrk="1" hangingPunct="1"/>
            <a:r>
              <a:rPr lang="en-CA" sz="3200" smtClean="0"/>
              <a:t>Neutral (110) surfaces of NiO </a:t>
            </a:r>
          </a:p>
        </p:txBody>
      </p:sp>
      <p:graphicFrame>
        <p:nvGraphicFramePr>
          <p:cNvPr id="1026" name="Object 3"/>
          <p:cNvGraphicFramePr>
            <a:graphicFrameLocks noChangeAspect="1"/>
          </p:cNvGraphicFramePr>
          <p:nvPr/>
        </p:nvGraphicFramePr>
        <p:xfrm>
          <a:off x="3046413" y="476250"/>
          <a:ext cx="6097587" cy="4906963"/>
        </p:xfrm>
        <a:graphic>
          <a:graphicData uri="http://schemas.openxmlformats.org/presentationml/2006/ole">
            <p:oleObj spid="_x0000_s98306" name="Graph" r:id="rId3" imgW="4092480" imgH="3113280" progId="Origin50.Graph">
              <p:embed/>
            </p:oleObj>
          </a:graphicData>
        </a:graphic>
      </p:graphicFrame>
      <p:pic>
        <p:nvPicPr>
          <p:cNvPr id="1028" name="Picture 4" descr="110"/>
          <p:cNvPicPr>
            <a:picLocks noChangeAspect="1" noChangeArrowheads="1"/>
          </p:cNvPicPr>
          <p:nvPr/>
        </p:nvPicPr>
        <p:blipFill>
          <a:blip r:embed="rId4" cstate="print"/>
          <a:srcRect/>
          <a:stretch>
            <a:fillRect/>
          </a:stretch>
        </p:blipFill>
        <p:spPr bwMode="auto">
          <a:xfrm>
            <a:off x="34925" y="1341438"/>
            <a:ext cx="2973388" cy="3232150"/>
          </a:xfrm>
          <a:prstGeom prst="rect">
            <a:avLst/>
          </a:prstGeom>
          <a:noFill/>
          <a:ln w="9525">
            <a:noFill/>
            <a:miter lim="800000"/>
            <a:headEnd/>
            <a:tailEnd/>
          </a:ln>
        </p:spPr>
      </p:pic>
      <p:sp>
        <p:nvSpPr>
          <p:cNvPr id="1029" name="Text Box 5"/>
          <p:cNvSpPr txBox="1">
            <a:spLocks noChangeArrowheads="1"/>
          </p:cNvSpPr>
          <p:nvPr/>
        </p:nvSpPr>
        <p:spPr bwMode="auto">
          <a:xfrm>
            <a:off x="4643438" y="620713"/>
            <a:ext cx="2811462" cy="366712"/>
          </a:xfrm>
          <a:prstGeom prst="rect">
            <a:avLst/>
          </a:prstGeom>
          <a:noFill/>
          <a:ln w="3175">
            <a:noFill/>
            <a:miter lim="800000"/>
            <a:headEnd/>
            <a:tailEnd/>
          </a:ln>
        </p:spPr>
        <p:txBody>
          <a:bodyPr wrap="none">
            <a:spAutoFit/>
          </a:bodyPr>
          <a:lstStyle/>
          <a:p>
            <a:r>
              <a:rPr lang="en-CA">
                <a:latin typeface="Times New Roman" pitchFamily="18" charset="0"/>
              </a:rPr>
              <a:t>LSDA+U:  U=8eV  J=0.9eV</a:t>
            </a:r>
          </a:p>
        </p:txBody>
      </p:sp>
      <p:sp>
        <p:nvSpPr>
          <p:cNvPr id="1030" name="Text Box 6"/>
          <p:cNvSpPr txBox="1">
            <a:spLocks noChangeArrowheads="1"/>
          </p:cNvSpPr>
          <p:nvPr/>
        </p:nvSpPr>
        <p:spPr bwMode="auto">
          <a:xfrm>
            <a:off x="468313" y="620713"/>
            <a:ext cx="2971800" cy="457200"/>
          </a:xfrm>
          <a:prstGeom prst="rect">
            <a:avLst/>
          </a:prstGeom>
          <a:noFill/>
          <a:ln w="3175">
            <a:noFill/>
            <a:miter lim="800000"/>
            <a:headEnd/>
            <a:tailEnd/>
          </a:ln>
        </p:spPr>
        <p:txBody>
          <a:bodyPr>
            <a:spAutoFit/>
          </a:bodyPr>
          <a:lstStyle/>
          <a:p>
            <a:r>
              <a:rPr lang="en-CA" sz="2400">
                <a:latin typeface="Times New Roman" pitchFamily="18" charset="0"/>
              </a:rPr>
              <a:t>Slab of 7 NiO layers</a:t>
            </a:r>
          </a:p>
        </p:txBody>
      </p:sp>
      <p:sp>
        <p:nvSpPr>
          <p:cNvPr id="1031" name="Line 7"/>
          <p:cNvSpPr>
            <a:spLocks noChangeShapeType="1"/>
          </p:cNvSpPr>
          <p:nvPr/>
        </p:nvSpPr>
        <p:spPr bwMode="auto">
          <a:xfrm>
            <a:off x="6718300" y="1125538"/>
            <a:ext cx="0" cy="3435350"/>
          </a:xfrm>
          <a:prstGeom prst="line">
            <a:avLst/>
          </a:prstGeom>
          <a:noFill/>
          <a:ln w="3175">
            <a:solidFill>
              <a:schemeClr val="tx1"/>
            </a:solidFill>
            <a:round/>
            <a:headEnd/>
            <a:tailEnd/>
          </a:ln>
        </p:spPr>
        <p:txBody>
          <a:bodyPr/>
          <a:lstStyle/>
          <a:p>
            <a:endParaRPr lang="en-US"/>
          </a:p>
        </p:txBody>
      </p:sp>
      <p:sp>
        <p:nvSpPr>
          <p:cNvPr id="1032" name="Text Box 8"/>
          <p:cNvSpPr txBox="1">
            <a:spLocks noChangeArrowheads="1"/>
          </p:cNvSpPr>
          <p:nvPr/>
        </p:nvSpPr>
        <p:spPr bwMode="auto">
          <a:xfrm>
            <a:off x="0" y="4868863"/>
            <a:ext cx="8767763" cy="2554287"/>
          </a:xfrm>
          <a:prstGeom prst="rect">
            <a:avLst/>
          </a:prstGeom>
          <a:noFill/>
          <a:ln w="9525">
            <a:noFill/>
            <a:miter lim="800000"/>
            <a:headEnd/>
            <a:tailEnd/>
          </a:ln>
        </p:spPr>
        <p:txBody>
          <a:bodyPr>
            <a:spAutoFit/>
          </a:bodyPr>
          <a:lstStyle/>
          <a:p>
            <a:r>
              <a:rPr lang="en-US" sz="3200" b="1">
                <a:solidFill>
                  <a:srgbClr val="FF0000"/>
                </a:solidFill>
                <a:latin typeface="Calibri" pitchFamily="34" charset="0"/>
              </a:rPr>
              <a:t>Band gap at surface decreases from 3 eV to 1.2 eV</a:t>
            </a:r>
          </a:p>
          <a:p>
            <a:r>
              <a:rPr lang="en-US" sz="3200" b="1">
                <a:solidFill>
                  <a:srgbClr val="FF0000"/>
                </a:solidFill>
                <a:latin typeface="Calibri" pitchFamily="34" charset="0"/>
              </a:rPr>
              <a:t>Step edges could be 1D strongly correlated metals</a:t>
            </a:r>
          </a:p>
          <a:p>
            <a:r>
              <a:rPr lang="en-US" sz="3200" b="1">
                <a:solidFill>
                  <a:srgbClr val="0070C0"/>
                </a:solidFill>
                <a:latin typeface="Calibri" pitchFamily="34" charset="0"/>
              </a:rPr>
              <a:t>Note the splitting of the eg unoccupied bands due </a:t>
            </a:r>
          </a:p>
          <a:p>
            <a:r>
              <a:rPr lang="en-US" sz="3200" b="1">
                <a:solidFill>
                  <a:srgbClr val="0070C0"/>
                </a:solidFill>
                <a:latin typeface="Calibri" pitchFamily="34" charset="0"/>
              </a:rPr>
              <a:t>To the symmetry lowering at the surface</a:t>
            </a:r>
            <a:r>
              <a:rPr lang="en-US" sz="3200" b="1">
                <a:solidFill>
                  <a:srgbClr val="FF0000"/>
                </a:solidFill>
                <a:latin typeface="Calibri" pitchFamily="34" charset="0"/>
              </a:rPr>
              <a:t> </a:t>
            </a:r>
          </a:p>
          <a:p>
            <a:endParaRPr lang="en-US" sz="3200" b="1">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ph type="title"/>
          </p:nvPr>
        </p:nvSpPr>
        <p:spPr>
          <a:xfrm>
            <a:off x="457200" y="-26988"/>
            <a:ext cx="8229600" cy="1143001"/>
          </a:xfrm>
        </p:spPr>
        <p:txBody>
          <a:bodyPr/>
          <a:lstStyle/>
          <a:p>
            <a:pPr eaLnBrk="1" hangingPunct="1"/>
            <a:r>
              <a:rPr lang="en-US" smtClean="0"/>
              <a:t>SrTiO3 (001) surface</a:t>
            </a:r>
          </a:p>
        </p:txBody>
      </p:sp>
      <p:sp>
        <p:nvSpPr>
          <p:cNvPr id="33795" name="Rectangle 2"/>
          <p:cNvSpPr>
            <a:spLocks/>
          </p:cNvSpPr>
          <p:nvPr/>
        </p:nvSpPr>
        <p:spPr bwMode="auto">
          <a:xfrm>
            <a:off x="269875" y="4899025"/>
            <a:ext cx="6965950" cy="833438"/>
          </a:xfrm>
          <a:prstGeom prst="rect">
            <a:avLst/>
          </a:prstGeom>
          <a:noFill/>
          <a:ln w="12700">
            <a:noFill/>
            <a:miter lim="800000"/>
            <a:headEnd/>
            <a:tailEnd/>
          </a:ln>
        </p:spPr>
        <p:txBody>
          <a:bodyPr lIns="0" tIns="0" rIns="0" bIns="0" anchor="ctr"/>
          <a:lstStyle/>
          <a:p>
            <a:pPr>
              <a:buSzPct val="125000"/>
              <a:buFont typeface="Gill Sans" charset="0"/>
              <a:buChar char="•"/>
            </a:pPr>
            <a:r>
              <a:rPr lang="en-US" sz="1700">
                <a:latin typeface="Calibri" pitchFamily="34" charset="0"/>
              </a:rPr>
              <a:t>  The degeneracy of states at the surface is lifted due to reduced symmetry.</a:t>
            </a:r>
          </a:p>
          <a:p>
            <a:pPr>
              <a:buSzPct val="125000"/>
              <a:buFont typeface="Gill Sans" charset="0"/>
              <a:buChar char="•"/>
            </a:pPr>
            <a:r>
              <a:rPr lang="en-US" sz="1700">
                <a:latin typeface="Calibri" pitchFamily="34" charset="0"/>
              </a:rPr>
              <a:t>  Surface band gap is reduced by 0.8eV from 1.9eV in the bulk. </a:t>
            </a:r>
          </a:p>
        </p:txBody>
      </p:sp>
      <p:pic>
        <p:nvPicPr>
          <p:cNvPr id="33796" name="Picture 3"/>
          <p:cNvPicPr>
            <a:picLocks noChangeAspect="1" noChangeArrowheads="1"/>
          </p:cNvPicPr>
          <p:nvPr/>
        </p:nvPicPr>
        <p:blipFill>
          <a:blip r:embed="rId2" cstate="print"/>
          <a:srcRect/>
          <a:stretch>
            <a:fillRect/>
          </a:stretch>
        </p:blipFill>
        <p:spPr bwMode="auto">
          <a:xfrm>
            <a:off x="7227888" y="4678363"/>
            <a:ext cx="1898650" cy="2162175"/>
          </a:xfrm>
          <a:prstGeom prst="rect">
            <a:avLst/>
          </a:prstGeom>
          <a:noFill/>
          <a:ln w="12700">
            <a:noFill/>
            <a:miter lim="800000"/>
            <a:headEnd/>
            <a:tailEnd/>
          </a:ln>
        </p:spPr>
      </p:pic>
      <p:sp>
        <p:nvSpPr>
          <p:cNvPr id="33797" name="Rectangle 4"/>
          <p:cNvSpPr>
            <a:spLocks/>
          </p:cNvSpPr>
          <p:nvPr/>
        </p:nvSpPr>
        <p:spPr bwMode="auto">
          <a:xfrm>
            <a:off x="2614613" y="1004888"/>
            <a:ext cx="4367212" cy="384175"/>
          </a:xfrm>
          <a:prstGeom prst="rect">
            <a:avLst/>
          </a:prstGeom>
          <a:noFill/>
          <a:ln w="12700">
            <a:noFill/>
            <a:miter lim="800000"/>
            <a:headEnd/>
            <a:tailEnd/>
          </a:ln>
        </p:spPr>
        <p:txBody>
          <a:bodyPr wrap="none" lIns="0" tIns="0" rIns="0" bIns="0" anchor="ctr">
            <a:spAutoFit/>
          </a:bodyPr>
          <a:lstStyle/>
          <a:p>
            <a:r>
              <a:rPr lang="en-US" sz="2500">
                <a:latin typeface="Calibri" pitchFamily="34" charset="0"/>
              </a:rPr>
              <a:t>TiO</a:t>
            </a:r>
            <a:r>
              <a:rPr lang="en-US" sz="2500" baseline="-6000">
                <a:latin typeface="Calibri" pitchFamily="34" charset="0"/>
              </a:rPr>
              <a:t>2</a:t>
            </a:r>
            <a:r>
              <a:rPr lang="en-US" sz="2500">
                <a:latin typeface="Calibri" pitchFamily="34" charset="0"/>
              </a:rPr>
              <a:t> terminated surface PDOS</a:t>
            </a:r>
          </a:p>
        </p:txBody>
      </p:sp>
      <p:pic>
        <p:nvPicPr>
          <p:cNvPr id="33798" name="Picture 5"/>
          <p:cNvPicPr>
            <a:picLocks noChangeAspect="1" noChangeArrowheads="1"/>
          </p:cNvPicPr>
          <p:nvPr/>
        </p:nvPicPr>
        <p:blipFill>
          <a:blip r:embed="rId3" cstate="print"/>
          <a:srcRect/>
          <a:stretch>
            <a:fillRect/>
          </a:stretch>
        </p:blipFill>
        <p:spPr bwMode="auto">
          <a:xfrm>
            <a:off x="228600" y="1606550"/>
            <a:ext cx="4286250" cy="3067050"/>
          </a:xfrm>
          <a:prstGeom prst="rect">
            <a:avLst/>
          </a:prstGeom>
          <a:noFill/>
          <a:ln w="12700">
            <a:noFill/>
            <a:miter lim="800000"/>
            <a:headEnd/>
            <a:tailEnd/>
          </a:ln>
        </p:spPr>
      </p:pic>
      <p:pic>
        <p:nvPicPr>
          <p:cNvPr id="33799" name="Picture 6"/>
          <p:cNvPicPr>
            <a:picLocks noChangeAspect="1" noChangeArrowheads="1"/>
          </p:cNvPicPr>
          <p:nvPr/>
        </p:nvPicPr>
        <p:blipFill>
          <a:blip r:embed="rId4" cstate="print"/>
          <a:srcRect/>
          <a:stretch>
            <a:fillRect/>
          </a:stretch>
        </p:blipFill>
        <p:spPr bwMode="auto">
          <a:xfrm>
            <a:off x="4624388" y="1608138"/>
            <a:ext cx="4286250" cy="3071812"/>
          </a:xfrm>
          <a:prstGeom prst="rect">
            <a:avLst/>
          </a:prstGeom>
          <a:noFill/>
          <a:ln w="12700">
            <a:noFill/>
            <a:miter lim="800000"/>
            <a:headEnd/>
            <a:tailEnd/>
          </a:ln>
        </p:spPr>
      </p:pic>
      <p:sp>
        <p:nvSpPr>
          <p:cNvPr id="33800" name="Line 7"/>
          <p:cNvSpPr>
            <a:spLocks noChangeShapeType="1"/>
          </p:cNvSpPr>
          <p:nvPr/>
        </p:nvSpPr>
        <p:spPr bwMode="auto">
          <a:xfrm>
            <a:off x="2286000" y="1674813"/>
            <a:ext cx="0" cy="2722562"/>
          </a:xfrm>
          <a:prstGeom prst="line">
            <a:avLst/>
          </a:prstGeom>
          <a:noFill/>
          <a:ln w="12700">
            <a:solidFill>
              <a:schemeClr val="tx1"/>
            </a:solidFill>
            <a:miter lim="800000"/>
            <a:headEnd/>
            <a:tailEnd/>
          </a:ln>
        </p:spPr>
        <p:txBody>
          <a:bodyPr lIns="0" tIns="0" rIns="0" bIns="0"/>
          <a:lstStyle/>
          <a:p>
            <a:endParaRPr lang="en-US"/>
          </a:p>
        </p:txBody>
      </p:sp>
      <p:sp>
        <p:nvSpPr>
          <p:cNvPr id="33801" name="Line 8"/>
          <p:cNvSpPr>
            <a:spLocks noChangeShapeType="1"/>
          </p:cNvSpPr>
          <p:nvPr/>
        </p:nvSpPr>
        <p:spPr bwMode="auto">
          <a:xfrm>
            <a:off x="6670675" y="1670050"/>
            <a:ext cx="0" cy="2720975"/>
          </a:xfrm>
          <a:prstGeom prst="line">
            <a:avLst/>
          </a:prstGeom>
          <a:noFill/>
          <a:ln w="12700">
            <a:solidFill>
              <a:schemeClr val="tx1"/>
            </a:solidFill>
            <a:miter lim="800000"/>
            <a:headEnd/>
            <a:tailEnd/>
          </a:ln>
        </p:spPr>
        <p:txBody>
          <a:bodyPr lIns="0" tIns="0" rIns="0" bIns="0"/>
          <a:lstStyle/>
          <a:p>
            <a:endParaRPr lang="en-US"/>
          </a:p>
        </p:txBody>
      </p:sp>
      <p:sp>
        <p:nvSpPr>
          <p:cNvPr id="33802" name="Rectangle 9"/>
          <p:cNvSpPr>
            <a:spLocks/>
          </p:cNvSpPr>
          <p:nvPr/>
        </p:nvSpPr>
        <p:spPr bwMode="auto">
          <a:xfrm>
            <a:off x="6792913" y="1865313"/>
            <a:ext cx="185737" cy="261937"/>
          </a:xfrm>
          <a:prstGeom prst="rect">
            <a:avLst/>
          </a:prstGeom>
          <a:noFill/>
          <a:ln w="12700">
            <a:noFill/>
            <a:miter lim="800000"/>
            <a:headEnd/>
            <a:tailEnd/>
          </a:ln>
        </p:spPr>
        <p:txBody>
          <a:bodyPr wrap="none" lIns="0" tIns="0" rIns="0" bIns="0" anchor="ctr">
            <a:spAutoFit/>
          </a:bodyPr>
          <a:lstStyle/>
          <a:p>
            <a:r>
              <a:rPr lang="en-US" sz="1700" i="1">
                <a:latin typeface="Calibri" pitchFamily="34" charset="0"/>
              </a:rPr>
              <a:t>E</a:t>
            </a:r>
            <a:r>
              <a:rPr lang="en-US" sz="1700" i="1" baseline="-6000">
                <a:latin typeface="Calibri" pitchFamily="34" charset="0"/>
              </a:rPr>
              <a:t>f</a:t>
            </a:r>
          </a:p>
        </p:txBody>
      </p:sp>
      <p:sp>
        <p:nvSpPr>
          <p:cNvPr id="33803" name="Rectangle 10"/>
          <p:cNvSpPr>
            <a:spLocks/>
          </p:cNvSpPr>
          <p:nvPr/>
        </p:nvSpPr>
        <p:spPr bwMode="auto">
          <a:xfrm>
            <a:off x="2411413" y="1870075"/>
            <a:ext cx="185737" cy="260350"/>
          </a:xfrm>
          <a:prstGeom prst="rect">
            <a:avLst/>
          </a:prstGeom>
          <a:noFill/>
          <a:ln w="12700">
            <a:noFill/>
            <a:miter lim="800000"/>
            <a:headEnd/>
            <a:tailEnd/>
          </a:ln>
        </p:spPr>
        <p:txBody>
          <a:bodyPr wrap="none" lIns="0" tIns="0" rIns="0" bIns="0" anchor="ctr">
            <a:spAutoFit/>
          </a:bodyPr>
          <a:lstStyle/>
          <a:p>
            <a:r>
              <a:rPr lang="en-US" sz="1700" i="1">
                <a:latin typeface="Calibri" pitchFamily="34" charset="0"/>
              </a:rPr>
              <a:t>E</a:t>
            </a:r>
            <a:r>
              <a:rPr lang="en-US" sz="1700" i="1" baseline="-6000">
                <a:latin typeface="Calibri" pitchFamily="34" charset="0"/>
              </a:rPr>
              <a:t>f</a:t>
            </a:r>
          </a:p>
        </p:txBody>
      </p:sp>
      <p:sp>
        <p:nvSpPr>
          <p:cNvPr id="33804" name="Rectangle 11"/>
          <p:cNvSpPr>
            <a:spLocks/>
          </p:cNvSpPr>
          <p:nvPr/>
        </p:nvSpPr>
        <p:spPr bwMode="auto">
          <a:xfrm>
            <a:off x="5154613" y="1873250"/>
            <a:ext cx="477837" cy="261938"/>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Ti </a:t>
            </a:r>
            <a:r>
              <a:rPr lang="en-US" sz="1700" i="1">
                <a:latin typeface="Gill Sans Light" charset="0"/>
                <a:sym typeface="Gill Sans Light" charset="0"/>
              </a:rPr>
              <a:t>3d</a:t>
            </a:r>
          </a:p>
        </p:txBody>
      </p:sp>
      <p:sp>
        <p:nvSpPr>
          <p:cNvPr id="33805" name="Rectangle 12"/>
          <p:cNvSpPr>
            <a:spLocks/>
          </p:cNvSpPr>
          <p:nvPr/>
        </p:nvSpPr>
        <p:spPr bwMode="auto">
          <a:xfrm>
            <a:off x="754063" y="1865313"/>
            <a:ext cx="474662" cy="261937"/>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O </a:t>
            </a:r>
            <a:r>
              <a:rPr lang="en-US" sz="1700" i="1">
                <a:latin typeface="Gill Sans Light" charset="0"/>
                <a:sym typeface="Gill Sans Light" charset="0"/>
              </a:rPr>
              <a:t>2p</a:t>
            </a:r>
          </a:p>
        </p:txBody>
      </p:sp>
      <p:grpSp>
        <p:nvGrpSpPr>
          <p:cNvPr id="2" name="Group 13"/>
          <p:cNvGrpSpPr>
            <a:grpSpLocks/>
          </p:cNvGrpSpPr>
          <p:nvPr/>
        </p:nvGrpSpPr>
        <p:grpSpPr bwMode="auto">
          <a:xfrm>
            <a:off x="2938463" y="2392363"/>
            <a:ext cx="1285875" cy="1273175"/>
            <a:chOff x="0" y="0"/>
            <a:chExt cx="1152" cy="1140"/>
          </a:xfrm>
        </p:grpSpPr>
        <p:sp>
          <p:nvSpPr>
            <p:cNvPr id="33814" name="Rectangle 14"/>
            <p:cNvSpPr>
              <a:spLocks/>
            </p:cNvSpPr>
            <p:nvPr/>
          </p:nvSpPr>
          <p:spPr bwMode="auto">
            <a:xfrm>
              <a:off x="96" y="96"/>
              <a:ext cx="952" cy="952"/>
            </a:xfrm>
            <a:prstGeom prst="rect">
              <a:avLst/>
            </a:prstGeom>
            <a:noFill/>
            <a:ln w="25400">
              <a:solidFill>
                <a:schemeClr val="tx1"/>
              </a:solidFill>
              <a:miter lim="800000"/>
              <a:headEnd/>
              <a:tailEnd/>
            </a:ln>
          </p:spPr>
          <p:txBody>
            <a:bodyPr lIns="0" tIns="0" rIns="0" bIns="0"/>
            <a:lstStyle/>
            <a:p>
              <a:endParaRPr lang="en-US">
                <a:latin typeface="Calibri" pitchFamily="34" charset="0"/>
              </a:endParaRPr>
            </a:p>
          </p:txBody>
        </p:sp>
        <p:grpSp>
          <p:nvGrpSpPr>
            <p:cNvPr id="3" name="Group 15"/>
            <p:cNvGrpSpPr>
              <a:grpSpLocks/>
            </p:cNvGrpSpPr>
            <p:nvPr/>
          </p:nvGrpSpPr>
          <p:grpSpPr bwMode="auto">
            <a:xfrm>
              <a:off x="0" y="200"/>
              <a:ext cx="192" cy="744"/>
              <a:chOff x="0" y="0"/>
              <a:chExt cx="192" cy="744"/>
            </a:xfrm>
          </p:grpSpPr>
          <p:sp>
            <p:nvSpPr>
              <p:cNvPr id="33826" name="Oval 16"/>
              <p:cNvSpPr>
                <a:spLocks/>
              </p:cNvSpPr>
              <p:nvPr/>
            </p:nvSpPr>
            <p:spPr bwMode="auto">
              <a:xfrm>
                <a:off x="0" y="0"/>
                <a:ext cx="192" cy="376"/>
              </a:xfrm>
              <a:prstGeom prst="ellipse">
                <a:avLst/>
              </a:prstGeom>
              <a:solidFill>
                <a:schemeClr val="accent1">
                  <a:alpha val="69803"/>
                </a:schemeClr>
              </a:solidFill>
              <a:ln w="25400">
                <a:solidFill>
                  <a:schemeClr val="tx1">
                    <a:alpha val="0"/>
                  </a:schemeClr>
                </a:solidFill>
                <a:miter lim="800000"/>
                <a:headEnd/>
                <a:tailEnd/>
              </a:ln>
            </p:spPr>
            <p:txBody>
              <a:bodyPr lIns="0" tIns="0" rIns="0" bIns="0"/>
              <a:lstStyle/>
              <a:p>
                <a:endParaRPr lang="en-US">
                  <a:latin typeface="Calibri" pitchFamily="34" charset="0"/>
                </a:endParaRPr>
              </a:p>
            </p:txBody>
          </p:sp>
          <p:sp>
            <p:nvSpPr>
              <p:cNvPr id="33827" name="Oval 17"/>
              <p:cNvSpPr>
                <a:spLocks/>
              </p:cNvSpPr>
              <p:nvPr/>
            </p:nvSpPr>
            <p:spPr bwMode="auto">
              <a:xfrm>
                <a:off x="0" y="368"/>
                <a:ext cx="192" cy="376"/>
              </a:xfrm>
              <a:prstGeom prst="ellipse">
                <a:avLst/>
              </a:prstGeom>
              <a:solidFill>
                <a:schemeClr val="accent1">
                  <a:alpha val="69803"/>
                </a:schemeClr>
              </a:solidFill>
              <a:ln w="25400">
                <a:solidFill>
                  <a:schemeClr val="tx1">
                    <a:alpha val="0"/>
                  </a:schemeClr>
                </a:solidFill>
                <a:miter lim="800000"/>
                <a:headEnd/>
                <a:tailEnd/>
              </a:ln>
            </p:spPr>
            <p:txBody>
              <a:bodyPr lIns="0" tIns="0" rIns="0" bIns="0"/>
              <a:lstStyle/>
              <a:p>
                <a:endParaRPr lang="en-US">
                  <a:latin typeface="Calibri" pitchFamily="34" charset="0"/>
                </a:endParaRPr>
              </a:p>
            </p:txBody>
          </p:sp>
        </p:grpSp>
        <p:grpSp>
          <p:nvGrpSpPr>
            <p:cNvPr id="4" name="Group 18"/>
            <p:cNvGrpSpPr>
              <a:grpSpLocks/>
            </p:cNvGrpSpPr>
            <p:nvPr/>
          </p:nvGrpSpPr>
          <p:grpSpPr bwMode="auto">
            <a:xfrm>
              <a:off x="960" y="200"/>
              <a:ext cx="192" cy="744"/>
              <a:chOff x="0" y="0"/>
              <a:chExt cx="192" cy="744"/>
            </a:xfrm>
          </p:grpSpPr>
          <p:sp>
            <p:nvSpPr>
              <p:cNvPr id="33824" name="Oval 19"/>
              <p:cNvSpPr>
                <a:spLocks/>
              </p:cNvSpPr>
              <p:nvPr/>
            </p:nvSpPr>
            <p:spPr bwMode="auto">
              <a:xfrm>
                <a:off x="0" y="0"/>
                <a:ext cx="192" cy="376"/>
              </a:xfrm>
              <a:prstGeom prst="ellipse">
                <a:avLst/>
              </a:prstGeom>
              <a:solidFill>
                <a:schemeClr val="accent1">
                  <a:alpha val="69803"/>
                </a:schemeClr>
              </a:solidFill>
              <a:ln w="25400">
                <a:solidFill>
                  <a:schemeClr val="tx1">
                    <a:alpha val="0"/>
                  </a:schemeClr>
                </a:solidFill>
                <a:miter lim="800000"/>
                <a:headEnd/>
                <a:tailEnd/>
              </a:ln>
            </p:spPr>
            <p:txBody>
              <a:bodyPr lIns="0" tIns="0" rIns="0" bIns="0"/>
              <a:lstStyle/>
              <a:p>
                <a:endParaRPr lang="en-US">
                  <a:latin typeface="Calibri" pitchFamily="34" charset="0"/>
                </a:endParaRPr>
              </a:p>
            </p:txBody>
          </p:sp>
          <p:sp>
            <p:nvSpPr>
              <p:cNvPr id="33825" name="Oval 20"/>
              <p:cNvSpPr>
                <a:spLocks/>
              </p:cNvSpPr>
              <p:nvPr/>
            </p:nvSpPr>
            <p:spPr bwMode="auto">
              <a:xfrm>
                <a:off x="0" y="368"/>
                <a:ext cx="192" cy="376"/>
              </a:xfrm>
              <a:prstGeom prst="ellipse">
                <a:avLst/>
              </a:prstGeom>
              <a:solidFill>
                <a:schemeClr val="accent1">
                  <a:alpha val="69803"/>
                </a:schemeClr>
              </a:solidFill>
              <a:ln w="25400">
                <a:solidFill>
                  <a:schemeClr val="tx1">
                    <a:alpha val="0"/>
                  </a:schemeClr>
                </a:solidFill>
                <a:miter lim="800000"/>
                <a:headEnd/>
                <a:tailEnd/>
              </a:ln>
            </p:spPr>
            <p:txBody>
              <a:bodyPr lIns="0" tIns="0" rIns="0" bIns="0"/>
              <a:lstStyle/>
              <a:p>
                <a:endParaRPr lang="en-US">
                  <a:latin typeface="Calibri" pitchFamily="34" charset="0"/>
                </a:endParaRPr>
              </a:p>
            </p:txBody>
          </p:sp>
        </p:grpSp>
        <p:grpSp>
          <p:nvGrpSpPr>
            <p:cNvPr id="5" name="Group 21"/>
            <p:cNvGrpSpPr>
              <a:grpSpLocks/>
            </p:cNvGrpSpPr>
            <p:nvPr/>
          </p:nvGrpSpPr>
          <p:grpSpPr bwMode="auto">
            <a:xfrm rot="-5400000">
              <a:off x="472" y="672"/>
              <a:ext cx="192" cy="744"/>
              <a:chOff x="0" y="0"/>
              <a:chExt cx="192" cy="744"/>
            </a:xfrm>
          </p:grpSpPr>
          <p:sp>
            <p:nvSpPr>
              <p:cNvPr id="33822" name="Oval 22"/>
              <p:cNvSpPr>
                <a:spLocks/>
              </p:cNvSpPr>
              <p:nvPr/>
            </p:nvSpPr>
            <p:spPr bwMode="auto">
              <a:xfrm>
                <a:off x="0" y="0"/>
                <a:ext cx="192" cy="376"/>
              </a:xfrm>
              <a:prstGeom prst="ellipse">
                <a:avLst/>
              </a:prstGeom>
              <a:solidFill>
                <a:schemeClr val="accent1">
                  <a:alpha val="69803"/>
                </a:schemeClr>
              </a:solidFill>
              <a:ln w="25400">
                <a:solidFill>
                  <a:schemeClr val="tx1">
                    <a:alpha val="0"/>
                  </a:schemeClr>
                </a:solidFill>
                <a:miter lim="800000"/>
                <a:headEnd/>
                <a:tailEnd/>
              </a:ln>
            </p:spPr>
            <p:txBody>
              <a:bodyPr lIns="0" tIns="0" rIns="0" bIns="0"/>
              <a:lstStyle/>
              <a:p>
                <a:endParaRPr lang="en-US">
                  <a:latin typeface="Calibri" pitchFamily="34" charset="0"/>
                </a:endParaRPr>
              </a:p>
            </p:txBody>
          </p:sp>
          <p:sp>
            <p:nvSpPr>
              <p:cNvPr id="33823" name="Oval 23"/>
              <p:cNvSpPr>
                <a:spLocks/>
              </p:cNvSpPr>
              <p:nvPr/>
            </p:nvSpPr>
            <p:spPr bwMode="auto">
              <a:xfrm>
                <a:off x="0" y="368"/>
                <a:ext cx="192" cy="376"/>
              </a:xfrm>
              <a:prstGeom prst="ellipse">
                <a:avLst/>
              </a:prstGeom>
              <a:solidFill>
                <a:schemeClr val="accent1">
                  <a:alpha val="69803"/>
                </a:schemeClr>
              </a:solidFill>
              <a:ln w="25400">
                <a:solidFill>
                  <a:schemeClr val="tx1">
                    <a:alpha val="0"/>
                  </a:schemeClr>
                </a:solidFill>
                <a:miter lim="800000"/>
                <a:headEnd/>
                <a:tailEnd/>
              </a:ln>
            </p:spPr>
            <p:txBody>
              <a:bodyPr lIns="0" tIns="0" rIns="0" bIns="0"/>
              <a:lstStyle/>
              <a:p>
                <a:endParaRPr lang="en-US">
                  <a:latin typeface="Calibri" pitchFamily="34" charset="0"/>
                </a:endParaRPr>
              </a:p>
            </p:txBody>
          </p:sp>
        </p:grpSp>
        <p:grpSp>
          <p:nvGrpSpPr>
            <p:cNvPr id="6" name="Group 24"/>
            <p:cNvGrpSpPr>
              <a:grpSpLocks/>
            </p:cNvGrpSpPr>
            <p:nvPr/>
          </p:nvGrpSpPr>
          <p:grpSpPr bwMode="auto">
            <a:xfrm rot="-5400000">
              <a:off x="476" y="-276"/>
              <a:ext cx="192" cy="744"/>
              <a:chOff x="0" y="0"/>
              <a:chExt cx="192" cy="744"/>
            </a:xfrm>
          </p:grpSpPr>
          <p:sp>
            <p:nvSpPr>
              <p:cNvPr id="33820" name="Oval 25"/>
              <p:cNvSpPr>
                <a:spLocks/>
              </p:cNvSpPr>
              <p:nvPr/>
            </p:nvSpPr>
            <p:spPr bwMode="auto">
              <a:xfrm>
                <a:off x="0" y="0"/>
                <a:ext cx="192" cy="376"/>
              </a:xfrm>
              <a:prstGeom prst="ellipse">
                <a:avLst/>
              </a:prstGeom>
              <a:solidFill>
                <a:schemeClr val="accent1">
                  <a:alpha val="69803"/>
                </a:schemeClr>
              </a:solidFill>
              <a:ln w="25400">
                <a:solidFill>
                  <a:schemeClr val="tx1">
                    <a:alpha val="0"/>
                  </a:schemeClr>
                </a:solidFill>
                <a:miter lim="800000"/>
                <a:headEnd/>
                <a:tailEnd/>
              </a:ln>
            </p:spPr>
            <p:txBody>
              <a:bodyPr lIns="0" tIns="0" rIns="0" bIns="0"/>
              <a:lstStyle/>
              <a:p>
                <a:endParaRPr lang="en-US">
                  <a:latin typeface="Calibri" pitchFamily="34" charset="0"/>
                </a:endParaRPr>
              </a:p>
            </p:txBody>
          </p:sp>
          <p:sp>
            <p:nvSpPr>
              <p:cNvPr id="33821" name="Oval 26"/>
              <p:cNvSpPr>
                <a:spLocks/>
              </p:cNvSpPr>
              <p:nvPr/>
            </p:nvSpPr>
            <p:spPr bwMode="auto">
              <a:xfrm>
                <a:off x="0" y="368"/>
                <a:ext cx="192" cy="376"/>
              </a:xfrm>
              <a:prstGeom prst="ellipse">
                <a:avLst/>
              </a:prstGeom>
              <a:solidFill>
                <a:schemeClr val="accent1">
                  <a:alpha val="69803"/>
                </a:schemeClr>
              </a:solidFill>
              <a:ln w="25400">
                <a:solidFill>
                  <a:schemeClr val="tx1">
                    <a:alpha val="0"/>
                  </a:schemeClr>
                </a:solidFill>
                <a:miter lim="800000"/>
                <a:headEnd/>
                <a:tailEnd/>
              </a:ln>
            </p:spPr>
            <p:txBody>
              <a:bodyPr lIns="0" tIns="0" rIns="0" bIns="0"/>
              <a:lstStyle/>
              <a:p>
                <a:endParaRPr lang="en-US">
                  <a:latin typeface="Calibri" pitchFamily="34" charset="0"/>
                </a:endParaRPr>
              </a:p>
            </p:txBody>
          </p:sp>
        </p:grpSp>
        <p:sp>
          <p:nvSpPr>
            <p:cNvPr id="49179" name="Oval 27"/>
            <p:cNvSpPr>
              <a:spLocks/>
            </p:cNvSpPr>
            <p:nvPr/>
          </p:nvSpPr>
          <p:spPr bwMode="auto">
            <a:xfrm>
              <a:off x="368" y="368"/>
              <a:ext cx="408" cy="408"/>
            </a:xfrm>
            <a:prstGeom prst="ellipse">
              <a:avLst/>
            </a:prstGeom>
            <a:blipFill dpi="0" rotWithShape="0">
              <a:blip r:embed="rId5" cstate="print"/>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pPr fontAlgn="auto">
                <a:spcBef>
                  <a:spcPts val="0"/>
                </a:spcBef>
                <a:spcAft>
                  <a:spcPts val="0"/>
                </a:spcAft>
                <a:defRPr/>
              </a:pPr>
              <a:r>
                <a:rPr lang="en-US" sz="1700" dirty="0">
                  <a:solidFill>
                    <a:srgbClr val="FFFFFF"/>
                  </a:solidFill>
                  <a:effectLst>
                    <a:outerShdw blurRad="38100" dist="38100" dir="2700000" algn="tl">
                      <a:srgbClr val="C0C0C0"/>
                    </a:outerShdw>
                  </a:effectLst>
                  <a:latin typeface="+mn-lt"/>
                  <a:ea typeface="Gill Sans" charset="0"/>
                  <a:cs typeface="Gill Sans" charset="0"/>
                </a:rPr>
                <a:t>Ti</a:t>
              </a:r>
            </a:p>
          </p:txBody>
        </p:sp>
      </p:grpSp>
      <p:sp>
        <p:nvSpPr>
          <p:cNvPr id="33807" name="Line 28"/>
          <p:cNvSpPr>
            <a:spLocks noChangeShapeType="1"/>
          </p:cNvSpPr>
          <p:nvPr/>
        </p:nvSpPr>
        <p:spPr bwMode="auto">
          <a:xfrm rot="10800000" flipH="1">
            <a:off x="2232025" y="3416300"/>
            <a:ext cx="690563" cy="690563"/>
          </a:xfrm>
          <a:prstGeom prst="line">
            <a:avLst/>
          </a:prstGeom>
          <a:noFill/>
          <a:ln w="25400">
            <a:solidFill>
              <a:schemeClr val="tx1"/>
            </a:solidFill>
            <a:miter lim="800000"/>
            <a:headEnd type="stealth" w="med" len="med"/>
            <a:tailEnd/>
          </a:ln>
        </p:spPr>
        <p:txBody>
          <a:bodyPr lIns="0" tIns="0" rIns="0" bIns="0"/>
          <a:lstStyle/>
          <a:p>
            <a:endParaRPr lang="en-US"/>
          </a:p>
        </p:txBody>
      </p:sp>
      <p:sp>
        <p:nvSpPr>
          <p:cNvPr id="33808" name="Line 29"/>
          <p:cNvSpPr>
            <a:spLocks noChangeShapeType="1"/>
          </p:cNvSpPr>
          <p:nvPr/>
        </p:nvSpPr>
        <p:spPr bwMode="auto">
          <a:xfrm>
            <a:off x="3106738" y="1946275"/>
            <a:ext cx="0" cy="430213"/>
          </a:xfrm>
          <a:prstGeom prst="line">
            <a:avLst/>
          </a:prstGeom>
          <a:noFill/>
          <a:ln w="25400">
            <a:solidFill>
              <a:schemeClr val="tx1"/>
            </a:solidFill>
            <a:miter lim="800000"/>
            <a:headEnd type="stealth" w="med" len="med"/>
            <a:tailEnd/>
          </a:ln>
        </p:spPr>
        <p:txBody>
          <a:bodyPr lIns="0" tIns="0" rIns="0" bIns="0"/>
          <a:lstStyle/>
          <a:p>
            <a:endParaRPr lang="en-US"/>
          </a:p>
        </p:txBody>
      </p:sp>
      <p:sp>
        <p:nvSpPr>
          <p:cNvPr id="33809" name="Line 30"/>
          <p:cNvSpPr>
            <a:spLocks noChangeShapeType="1"/>
          </p:cNvSpPr>
          <p:nvPr/>
        </p:nvSpPr>
        <p:spPr bwMode="auto">
          <a:xfrm flipH="1">
            <a:off x="2981325" y="2249488"/>
            <a:ext cx="430213" cy="0"/>
          </a:xfrm>
          <a:prstGeom prst="line">
            <a:avLst/>
          </a:prstGeom>
          <a:noFill/>
          <a:ln w="25400">
            <a:solidFill>
              <a:schemeClr val="tx1"/>
            </a:solidFill>
            <a:miter lim="800000"/>
            <a:headEnd type="stealth" w="med" len="med"/>
            <a:tailEnd/>
          </a:ln>
        </p:spPr>
        <p:txBody>
          <a:bodyPr lIns="0" tIns="0" rIns="0" bIns="0"/>
          <a:lstStyle/>
          <a:p>
            <a:endParaRPr lang="en-US"/>
          </a:p>
        </p:txBody>
      </p:sp>
      <p:sp>
        <p:nvSpPr>
          <p:cNvPr id="33810" name="Rectangle 31"/>
          <p:cNvSpPr>
            <a:spLocks/>
          </p:cNvSpPr>
          <p:nvPr/>
        </p:nvSpPr>
        <p:spPr bwMode="auto">
          <a:xfrm>
            <a:off x="3332163" y="1958975"/>
            <a:ext cx="107950" cy="261938"/>
          </a:xfrm>
          <a:prstGeom prst="rect">
            <a:avLst/>
          </a:prstGeom>
          <a:noFill/>
          <a:ln w="12700">
            <a:noFill/>
            <a:miter lim="800000"/>
            <a:headEnd/>
            <a:tailEnd/>
          </a:ln>
        </p:spPr>
        <p:txBody>
          <a:bodyPr wrap="none" lIns="0" tIns="0" rIns="0" bIns="0" anchor="ctr">
            <a:spAutoFit/>
          </a:bodyPr>
          <a:lstStyle/>
          <a:p>
            <a:r>
              <a:rPr lang="en-US" sz="1700" i="1">
                <a:latin typeface="Calibri" pitchFamily="34" charset="0"/>
              </a:rPr>
              <a:t>x</a:t>
            </a:r>
          </a:p>
        </p:txBody>
      </p:sp>
      <p:sp>
        <p:nvSpPr>
          <p:cNvPr id="33811" name="Rectangle 32"/>
          <p:cNvSpPr>
            <a:spLocks/>
          </p:cNvSpPr>
          <p:nvPr/>
        </p:nvSpPr>
        <p:spPr bwMode="auto">
          <a:xfrm>
            <a:off x="3130550" y="1762125"/>
            <a:ext cx="107950" cy="261938"/>
          </a:xfrm>
          <a:prstGeom prst="rect">
            <a:avLst/>
          </a:prstGeom>
          <a:noFill/>
          <a:ln w="12700">
            <a:noFill/>
            <a:miter lim="800000"/>
            <a:headEnd/>
            <a:tailEnd/>
          </a:ln>
        </p:spPr>
        <p:txBody>
          <a:bodyPr wrap="none" lIns="0" tIns="0" rIns="0" bIns="0" anchor="ctr">
            <a:spAutoFit/>
          </a:bodyPr>
          <a:lstStyle/>
          <a:p>
            <a:r>
              <a:rPr lang="en-US" sz="1700" i="1">
                <a:latin typeface="Calibri" pitchFamily="34" charset="0"/>
              </a:rPr>
              <a:t>y</a:t>
            </a:r>
          </a:p>
        </p:txBody>
      </p:sp>
      <p:sp>
        <p:nvSpPr>
          <p:cNvPr id="33812" name="Rectangle 33"/>
          <p:cNvSpPr>
            <a:spLocks/>
          </p:cNvSpPr>
          <p:nvPr/>
        </p:nvSpPr>
        <p:spPr bwMode="auto">
          <a:xfrm>
            <a:off x="7585075" y="4562475"/>
            <a:ext cx="1201738" cy="260350"/>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TiO</a:t>
            </a:r>
            <a:r>
              <a:rPr lang="en-US" sz="1700" baseline="-6000">
                <a:latin typeface="Calibri" pitchFamily="34" charset="0"/>
              </a:rPr>
              <a:t>2</a:t>
            </a:r>
            <a:r>
              <a:rPr lang="en-US" sz="1700">
                <a:latin typeface="Calibri" pitchFamily="34" charset="0"/>
              </a:rPr>
              <a:t> surface</a:t>
            </a:r>
          </a:p>
        </p:txBody>
      </p:sp>
      <p:sp>
        <p:nvSpPr>
          <p:cNvPr id="33813" name="Rectangle 34"/>
          <p:cNvSpPr>
            <a:spLocks/>
          </p:cNvSpPr>
          <p:nvPr/>
        </p:nvSpPr>
        <p:spPr bwMode="auto">
          <a:xfrm>
            <a:off x="339725" y="6097588"/>
            <a:ext cx="6767513" cy="571500"/>
          </a:xfrm>
          <a:prstGeom prst="rect">
            <a:avLst/>
          </a:prstGeom>
          <a:noFill/>
          <a:ln w="12700">
            <a:noFill/>
            <a:miter lim="800000"/>
            <a:headEnd/>
            <a:tailEnd/>
          </a:ln>
        </p:spPr>
        <p:txBody>
          <a:bodyPr lIns="0" tIns="0" rIns="0" bIns="0" anchor="ctr"/>
          <a:lstStyle/>
          <a:p>
            <a:r>
              <a:rPr lang="en-US" sz="1700">
                <a:latin typeface="Calibri" pitchFamily="34" charset="0"/>
              </a:rPr>
              <a:t>Reduction of Madelung potential and hybridization at the surface of ionic material.</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What happens for surfaces with a net charge and a +,-,+,- alternation of layers?</a:t>
            </a:r>
          </a:p>
        </p:txBody>
      </p:sp>
      <p:sp>
        <p:nvSpPr>
          <p:cNvPr id="34819" name="Content Placeholder 2"/>
          <p:cNvSpPr>
            <a:spLocks noGrp="1"/>
          </p:cNvSpPr>
          <p:nvPr>
            <p:ph idx="1"/>
          </p:nvPr>
        </p:nvSpPr>
        <p:spPr>
          <a:xfrm>
            <a:off x="468313" y="2332038"/>
            <a:ext cx="8229600" cy="4525962"/>
          </a:xfrm>
        </p:spPr>
        <p:txBody>
          <a:bodyPr/>
          <a:lstStyle/>
          <a:p>
            <a:pPr eaLnBrk="1" hangingPunct="1"/>
            <a:r>
              <a:rPr lang="en-US" smtClean="0"/>
              <a:t>These are so called polar surfaces and they have an infinite energy and cannot exist as the termination of a bulk materials. </a:t>
            </a:r>
          </a:p>
          <a:p>
            <a:pPr eaLnBrk="1" hangingPunct="1"/>
            <a:r>
              <a:rPr lang="en-US" smtClean="0"/>
              <a:t>SO WHAT HAPPENS? </a:t>
            </a:r>
          </a:p>
          <a:p>
            <a:pPr eaLnBrk="1" hangingPunct="1"/>
            <a:r>
              <a:rPr lang="en-US" smtClean="0"/>
              <a:t>These are the examples that yield a metallic and also superconducting interface between two insulating materials of which one is polar.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447800" y="282575"/>
          <a:ext cx="6624638" cy="5432425"/>
        </p:xfrm>
        <a:graphic>
          <a:graphicData uri="http://schemas.openxmlformats.org/presentationml/2006/ole">
            <p:oleObj spid="_x0000_s99330" name="Dia" r:id="rId3" imgW="4572000" imgH="3429000" progId="PowerPoint.Slide.8">
              <p:embed/>
            </p:oleObj>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357438" y="214313"/>
            <a:ext cx="4002087" cy="579437"/>
          </a:xfrm>
          <a:prstGeom prst="rect">
            <a:avLst/>
          </a:prstGeom>
          <a:noFill/>
          <a:ln w="9525">
            <a:noFill/>
            <a:miter lim="800000"/>
            <a:headEnd/>
            <a:tailEnd/>
          </a:ln>
        </p:spPr>
        <p:txBody>
          <a:bodyPr wrap="none">
            <a:spAutoFit/>
          </a:bodyPr>
          <a:lstStyle/>
          <a:p>
            <a:r>
              <a:rPr lang="en-US" sz="3200">
                <a:latin typeface="Calibri" pitchFamily="34" charset="0"/>
              </a:rPr>
              <a:t>POLAR SURFACES </a:t>
            </a:r>
          </a:p>
        </p:txBody>
      </p:sp>
      <p:sp>
        <p:nvSpPr>
          <p:cNvPr id="35843" name="TextBox 3"/>
          <p:cNvSpPr txBox="1">
            <a:spLocks noChangeArrowheads="1"/>
          </p:cNvSpPr>
          <p:nvPr/>
        </p:nvSpPr>
        <p:spPr bwMode="auto">
          <a:xfrm>
            <a:off x="1000125" y="928688"/>
            <a:ext cx="6497638" cy="1570037"/>
          </a:xfrm>
          <a:prstGeom prst="rect">
            <a:avLst/>
          </a:prstGeom>
          <a:noFill/>
          <a:ln w="9525">
            <a:noFill/>
            <a:miter lim="800000"/>
            <a:headEnd/>
            <a:tailEnd/>
          </a:ln>
        </p:spPr>
        <p:txBody>
          <a:bodyPr wrap="none">
            <a:spAutoFit/>
          </a:bodyPr>
          <a:lstStyle/>
          <a:p>
            <a:r>
              <a:rPr lang="en-US" sz="3200">
                <a:latin typeface="Calibri" pitchFamily="34" charset="0"/>
              </a:rPr>
              <a:t>The basic physics involved in the new</a:t>
            </a:r>
          </a:p>
          <a:p>
            <a:r>
              <a:rPr lang="en-US" sz="3200">
                <a:latin typeface="Calibri" pitchFamily="34" charset="0"/>
              </a:rPr>
              <a:t> discoveries of Spectacular properties </a:t>
            </a:r>
          </a:p>
          <a:p>
            <a:r>
              <a:rPr lang="en-US" sz="3200">
                <a:latin typeface="Calibri" pitchFamily="34" charset="0"/>
              </a:rPr>
              <a:t>of some oxide interfaces?</a:t>
            </a:r>
          </a:p>
        </p:txBody>
      </p:sp>
      <p:pic>
        <p:nvPicPr>
          <p:cNvPr id="35844" name="Picture 3"/>
          <p:cNvPicPr>
            <a:picLocks noChangeAspect="1" noChangeArrowheads="1"/>
          </p:cNvPicPr>
          <p:nvPr/>
        </p:nvPicPr>
        <p:blipFill>
          <a:blip r:embed="rId2" cstate="print"/>
          <a:srcRect/>
          <a:stretch>
            <a:fillRect/>
          </a:stretch>
        </p:blipFill>
        <p:spPr bwMode="auto">
          <a:xfrm>
            <a:off x="214313" y="2500313"/>
            <a:ext cx="5394325" cy="4010025"/>
          </a:xfrm>
          <a:prstGeom prst="rect">
            <a:avLst/>
          </a:prstGeom>
          <a:noFill/>
          <a:ln w="9525">
            <a:noFill/>
            <a:miter lim="800000"/>
            <a:headEnd/>
            <a:tailEnd/>
          </a:ln>
        </p:spPr>
      </p:pic>
      <p:sp>
        <p:nvSpPr>
          <p:cNvPr id="35845" name="TextBox 6"/>
          <p:cNvSpPr txBox="1">
            <a:spLocks noChangeArrowheads="1"/>
          </p:cNvSpPr>
          <p:nvPr/>
        </p:nvSpPr>
        <p:spPr bwMode="auto">
          <a:xfrm>
            <a:off x="5715000" y="2857500"/>
            <a:ext cx="2244725" cy="1938338"/>
          </a:xfrm>
          <a:prstGeom prst="rect">
            <a:avLst/>
          </a:prstGeom>
          <a:noFill/>
          <a:ln w="9525">
            <a:noFill/>
            <a:miter lim="800000"/>
            <a:headEnd/>
            <a:tailEnd/>
          </a:ln>
        </p:spPr>
        <p:txBody>
          <a:bodyPr wrap="none">
            <a:spAutoFit/>
          </a:bodyPr>
          <a:lstStyle/>
          <a:p>
            <a:r>
              <a:rPr lang="en-US" sz="2400">
                <a:latin typeface="Calibri" pitchFamily="34" charset="0"/>
              </a:rPr>
              <a:t>LaAlO3/SrTiO3</a:t>
            </a:r>
          </a:p>
          <a:p>
            <a:r>
              <a:rPr lang="en-US" sz="2400">
                <a:latin typeface="Calibri" pitchFamily="34" charset="0"/>
              </a:rPr>
              <a:t>Interface of two </a:t>
            </a:r>
          </a:p>
          <a:p>
            <a:r>
              <a:rPr lang="en-US" sz="2400">
                <a:latin typeface="Calibri" pitchFamily="34" charset="0"/>
              </a:rPr>
              <a:t>insulators =</a:t>
            </a:r>
          </a:p>
          <a:p>
            <a:r>
              <a:rPr lang="en-US" sz="2400">
                <a:latin typeface="Calibri" pitchFamily="34" charset="0"/>
              </a:rPr>
              <a:t>superconductor</a:t>
            </a:r>
          </a:p>
          <a:p>
            <a:endParaRPr lang="en-US" sz="2400" i="1">
              <a:latin typeface="Calibri" pitchFamily="34" charset="0"/>
            </a:endParaRPr>
          </a:p>
        </p:txBody>
      </p:sp>
      <p:sp>
        <p:nvSpPr>
          <p:cNvPr id="35846" name="TextBox 5"/>
          <p:cNvSpPr txBox="1">
            <a:spLocks noChangeArrowheads="1"/>
          </p:cNvSpPr>
          <p:nvPr/>
        </p:nvSpPr>
        <p:spPr bwMode="auto">
          <a:xfrm>
            <a:off x="5651500" y="4508500"/>
            <a:ext cx="3198813" cy="647700"/>
          </a:xfrm>
          <a:prstGeom prst="rect">
            <a:avLst/>
          </a:prstGeom>
          <a:noFill/>
          <a:ln w="9525">
            <a:noFill/>
            <a:miter lim="800000"/>
            <a:headEnd/>
            <a:tailEnd/>
          </a:ln>
        </p:spPr>
        <p:txBody>
          <a:bodyPr wrap="none">
            <a:spAutoFit/>
          </a:bodyPr>
          <a:lstStyle/>
          <a:p>
            <a:r>
              <a:rPr lang="en-US">
                <a:latin typeface="Calibri" pitchFamily="34" charset="0"/>
              </a:rPr>
              <a:t>Hwang, Mannhart, Trisconne,</a:t>
            </a:r>
          </a:p>
          <a:p>
            <a:r>
              <a:rPr lang="en-US">
                <a:latin typeface="Calibri" pitchFamily="34" charset="0"/>
              </a:rPr>
              <a:t>Blanck,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241800" y="152400"/>
            <a:ext cx="4713288" cy="6551613"/>
          </a:xfrm>
          <a:prstGeom prst="rect">
            <a:avLst/>
          </a:prstGeom>
          <a:noFill/>
          <a:ln w="9525">
            <a:noFill/>
            <a:miter lim="800000"/>
            <a:headEnd/>
            <a:tailEnd/>
          </a:ln>
        </p:spPr>
      </p:pic>
      <p:sp>
        <p:nvSpPr>
          <p:cNvPr id="16387" name="Text Box 3"/>
          <p:cNvSpPr txBox="1">
            <a:spLocks noChangeArrowheads="1"/>
          </p:cNvSpPr>
          <p:nvPr/>
        </p:nvSpPr>
        <p:spPr bwMode="auto">
          <a:xfrm>
            <a:off x="220663" y="220663"/>
            <a:ext cx="4572000" cy="1066800"/>
          </a:xfrm>
          <a:prstGeom prst="rect">
            <a:avLst/>
          </a:prstGeom>
          <a:noFill/>
          <a:ln w="9525">
            <a:noFill/>
            <a:miter lim="800000"/>
            <a:headEnd/>
            <a:tailEnd/>
          </a:ln>
        </p:spPr>
        <p:txBody>
          <a:bodyPr>
            <a:spAutoFit/>
          </a:bodyPr>
          <a:lstStyle/>
          <a:p>
            <a:pPr>
              <a:spcBef>
                <a:spcPct val="50000"/>
              </a:spcBef>
            </a:pPr>
            <a:r>
              <a:rPr lang="en-CA" sz="3200" b="1" i="1">
                <a:solidFill>
                  <a:srgbClr val="3333FF"/>
                </a:solidFill>
                <a:latin typeface="Times New Roman" pitchFamily="18" charset="0"/>
              </a:rPr>
              <a:t>Phase Diagram of</a:t>
            </a:r>
            <a:r>
              <a:rPr lang="en-CA" sz="3200" b="1" i="1">
                <a:latin typeface="Times New Roman" pitchFamily="18" charset="0"/>
              </a:rPr>
              <a:t> </a:t>
            </a:r>
            <a:br>
              <a:rPr lang="en-CA" sz="3200" b="1" i="1">
                <a:latin typeface="Times New Roman" pitchFamily="18" charset="0"/>
              </a:rPr>
            </a:br>
            <a:r>
              <a:rPr lang="en-CA" sz="3200" b="1" i="1">
                <a:latin typeface="Times New Roman" pitchFamily="18" charset="0"/>
              </a:rPr>
              <a:t>	</a:t>
            </a:r>
            <a:r>
              <a:rPr lang="en-CA" sz="3200" b="1" i="1">
                <a:solidFill>
                  <a:srgbClr val="FF0000"/>
                </a:solidFill>
                <a:latin typeface="Times New Roman" pitchFamily="18" charset="0"/>
              </a:rPr>
              <a:t>La</a:t>
            </a:r>
            <a:r>
              <a:rPr lang="en-CA" sz="3200" b="1" i="1" baseline="-25000">
                <a:solidFill>
                  <a:srgbClr val="FF0000"/>
                </a:solidFill>
                <a:latin typeface="Times New Roman" pitchFamily="18" charset="0"/>
              </a:rPr>
              <a:t>1-x</a:t>
            </a:r>
            <a:r>
              <a:rPr lang="en-CA" sz="3200" b="1" i="1">
                <a:solidFill>
                  <a:srgbClr val="FF0000"/>
                </a:solidFill>
                <a:latin typeface="Times New Roman" pitchFamily="18" charset="0"/>
              </a:rPr>
              <a:t>Ca</a:t>
            </a:r>
            <a:r>
              <a:rPr lang="en-CA" sz="3200" b="1" i="1" baseline="-25000">
                <a:solidFill>
                  <a:srgbClr val="FF0000"/>
                </a:solidFill>
                <a:latin typeface="Times New Roman" pitchFamily="18" charset="0"/>
              </a:rPr>
              <a:t>x</a:t>
            </a:r>
            <a:r>
              <a:rPr lang="en-CA" sz="3200" b="1" i="1">
                <a:solidFill>
                  <a:srgbClr val="FF0000"/>
                </a:solidFill>
                <a:latin typeface="Times New Roman" pitchFamily="18" charset="0"/>
              </a:rPr>
              <a:t>MnO</a:t>
            </a:r>
            <a:r>
              <a:rPr lang="en-CA" sz="3200" b="1" i="1" baseline="-25000">
                <a:solidFill>
                  <a:srgbClr val="FF0000"/>
                </a:solidFill>
                <a:latin typeface="Times New Roman" pitchFamily="18" charset="0"/>
              </a:rPr>
              <a:t>3</a:t>
            </a:r>
          </a:p>
        </p:txBody>
      </p:sp>
      <p:sp>
        <p:nvSpPr>
          <p:cNvPr id="16388" name="Text Box 4"/>
          <p:cNvSpPr txBox="1">
            <a:spLocks noChangeArrowheads="1"/>
          </p:cNvSpPr>
          <p:nvPr/>
        </p:nvSpPr>
        <p:spPr bwMode="auto">
          <a:xfrm>
            <a:off x="323528" y="1268760"/>
            <a:ext cx="3703637" cy="396875"/>
          </a:xfrm>
          <a:prstGeom prst="rect">
            <a:avLst/>
          </a:prstGeom>
          <a:noFill/>
          <a:ln w="9525">
            <a:noFill/>
            <a:miter lim="800000"/>
            <a:headEnd/>
            <a:tailEnd/>
          </a:ln>
        </p:spPr>
        <p:txBody>
          <a:bodyPr>
            <a:spAutoFit/>
          </a:bodyPr>
          <a:lstStyle/>
          <a:p>
            <a:pPr>
              <a:spcBef>
                <a:spcPct val="50000"/>
              </a:spcBef>
            </a:pPr>
            <a:r>
              <a:rPr lang="en-CA" sz="2000" dirty="0" err="1">
                <a:solidFill>
                  <a:srgbClr val="FF0000"/>
                </a:solidFill>
                <a:latin typeface="Lucida Calligraphy" pitchFamily="66" charset="0"/>
              </a:rPr>
              <a:t>Uehara</a:t>
            </a:r>
            <a:r>
              <a:rPr lang="en-CA" sz="2000" dirty="0">
                <a:solidFill>
                  <a:srgbClr val="FF0000"/>
                </a:solidFill>
                <a:latin typeface="Lucida Calligraphy" pitchFamily="66" charset="0"/>
              </a:rPr>
              <a:t>, Kim and Cheong</a:t>
            </a:r>
          </a:p>
        </p:txBody>
      </p:sp>
      <p:sp>
        <p:nvSpPr>
          <p:cNvPr id="16389" name="Text Box 5"/>
          <p:cNvSpPr txBox="1">
            <a:spLocks noChangeArrowheads="1"/>
          </p:cNvSpPr>
          <p:nvPr/>
        </p:nvSpPr>
        <p:spPr bwMode="auto">
          <a:xfrm>
            <a:off x="467544" y="1700808"/>
            <a:ext cx="3184525" cy="2000548"/>
          </a:xfrm>
          <a:prstGeom prst="rect">
            <a:avLst/>
          </a:prstGeom>
          <a:noFill/>
          <a:ln w="9525">
            <a:noFill/>
            <a:miter lim="800000"/>
            <a:headEnd/>
            <a:tailEnd/>
          </a:ln>
        </p:spPr>
        <p:txBody>
          <a:bodyPr>
            <a:spAutoFit/>
          </a:bodyPr>
          <a:lstStyle/>
          <a:p>
            <a:pPr>
              <a:spcBef>
                <a:spcPct val="50000"/>
              </a:spcBef>
            </a:pPr>
            <a:r>
              <a:rPr lang="en-CA" sz="2000" dirty="0">
                <a:latin typeface="Times New Roman" pitchFamily="18" charset="0"/>
              </a:rPr>
              <a:t>R: </a:t>
            </a:r>
            <a:r>
              <a:rPr lang="en-CA" sz="2000" dirty="0" err="1">
                <a:latin typeface="Times New Roman" pitchFamily="18" charset="0"/>
              </a:rPr>
              <a:t>Rombohedral</a:t>
            </a:r>
            <a:endParaRPr lang="en-CA" sz="2000" dirty="0">
              <a:latin typeface="Times New Roman" pitchFamily="18" charset="0"/>
            </a:endParaRPr>
          </a:p>
          <a:p>
            <a:pPr>
              <a:spcBef>
                <a:spcPct val="50000"/>
              </a:spcBef>
            </a:pPr>
            <a:r>
              <a:rPr lang="en-CA" sz="2000" dirty="0">
                <a:latin typeface="Times New Roman" pitchFamily="18" charset="0"/>
              </a:rPr>
              <a:t>O: Orthorhombic</a:t>
            </a:r>
            <a:br>
              <a:rPr lang="en-CA" sz="2000" dirty="0">
                <a:latin typeface="Times New Roman" pitchFamily="18" charset="0"/>
              </a:rPr>
            </a:br>
            <a:r>
              <a:rPr lang="en-CA" sz="2000" dirty="0">
                <a:latin typeface="Times New Roman" pitchFamily="18" charset="0"/>
              </a:rPr>
              <a:t>(</a:t>
            </a:r>
            <a:r>
              <a:rPr lang="en-CA" sz="2000" dirty="0" err="1">
                <a:latin typeface="Times New Roman" pitchFamily="18" charset="0"/>
              </a:rPr>
              <a:t>Jahn</a:t>
            </a:r>
            <a:r>
              <a:rPr lang="en-CA" sz="2000" dirty="0">
                <a:latin typeface="Times New Roman" pitchFamily="18" charset="0"/>
              </a:rPr>
              <a:t>-Teller distorted)</a:t>
            </a:r>
          </a:p>
          <a:p>
            <a:pPr>
              <a:spcBef>
                <a:spcPct val="50000"/>
              </a:spcBef>
            </a:pPr>
            <a:r>
              <a:rPr lang="en-CA" sz="2000" dirty="0">
                <a:latin typeface="Times New Roman" pitchFamily="18" charset="0"/>
              </a:rPr>
              <a:t>O*: Orthorhombic</a:t>
            </a:r>
            <a:br>
              <a:rPr lang="en-CA" sz="2000" dirty="0">
                <a:latin typeface="Times New Roman" pitchFamily="18" charset="0"/>
              </a:rPr>
            </a:br>
            <a:r>
              <a:rPr lang="en-CA" sz="2000" dirty="0">
                <a:latin typeface="Times New Roman" pitchFamily="18" charset="0"/>
              </a:rPr>
              <a:t>(Octahedron rotated</a:t>
            </a:r>
            <a:r>
              <a:rPr lang="en-CA" sz="2400" dirty="0">
                <a:latin typeface="Times New Roman" pitchFamily="18" charset="0"/>
              </a:rPr>
              <a:t>)</a:t>
            </a:r>
          </a:p>
        </p:txBody>
      </p:sp>
      <p:sp>
        <p:nvSpPr>
          <p:cNvPr id="6" name="TextBox 5"/>
          <p:cNvSpPr txBox="1"/>
          <p:nvPr/>
        </p:nvSpPr>
        <p:spPr>
          <a:xfrm>
            <a:off x="395536" y="3718679"/>
            <a:ext cx="3637534" cy="3139321"/>
          </a:xfrm>
          <a:prstGeom prst="rect">
            <a:avLst/>
          </a:prstGeom>
          <a:noFill/>
        </p:spPr>
        <p:txBody>
          <a:bodyPr wrap="none" rtlCol="0">
            <a:spAutoFit/>
          </a:bodyPr>
          <a:lstStyle/>
          <a:p>
            <a:r>
              <a:rPr lang="en-US" sz="2000" dirty="0" smtClean="0">
                <a:solidFill>
                  <a:srgbClr val="FF0000"/>
                </a:solidFill>
              </a:rPr>
              <a:t>CAP = canted </a:t>
            </a:r>
            <a:r>
              <a:rPr lang="en-US" sz="2000" dirty="0" err="1" smtClean="0">
                <a:solidFill>
                  <a:srgbClr val="FF0000"/>
                </a:solidFill>
              </a:rPr>
              <a:t>antiferromagnet</a:t>
            </a:r>
            <a:endParaRPr lang="en-US" sz="2000" dirty="0" smtClean="0">
              <a:solidFill>
                <a:srgbClr val="FF0000"/>
              </a:solidFill>
            </a:endParaRPr>
          </a:p>
          <a:p>
            <a:endParaRPr lang="en-US" sz="2000" dirty="0">
              <a:solidFill>
                <a:srgbClr val="FF0000"/>
              </a:solidFill>
            </a:endParaRPr>
          </a:p>
          <a:p>
            <a:r>
              <a:rPr lang="en-US" sz="2000" dirty="0" smtClean="0">
                <a:solidFill>
                  <a:srgbClr val="FF0000"/>
                </a:solidFill>
              </a:rPr>
              <a:t>FI = Ferromagnetic Insulator </a:t>
            </a:r>
          </a:p>
          <a:p>
            <a:endParaRPr lang="en-US" sz="2000" dirty="0">
              <a:solidFill>
                <a:srgbClr val="FF0000"/>
              </a:solidFill>
            </a:endParaRPr>
          </a:p>
          <a:p>
            <a:r>
              <a:rPr lang="en-US" sz="2000" dirty="0" smtClean="0">
                <a:solidFill>
                  <a:srgbClr val="FF0000"/>
                </a:solidFill>
              </a:rPr>
              <a:t>CO = charge ordered insulator</a:t>
            </a:r>
          </a:p>
          <a:p>
            <a:endParaRPr lang="en-US" sz="2000" dirty="0">
              <a:solidFill>
                <a:srgbClr val="FF0000"/>
              </a:solidFill>
            </a:endParaRPr>
          </a:p>
          <a:p>
            <a:r>
              <a:rPr lang="en-US" sz="2000" dirty="0" smtClean="0">
                <a:solidFill>
                  <a:srgbClr val="FF0000"/>
                </a:solidFill>
              </a:rPr>
              <a:t>FM= Ferromagnetic metal</a:t>
            </a:r>
          </a:p>
          <a:p>
            <a:endParaRPr lang="en-US" sz="2000" dirty="0">
              <a:solidFill>
                <a:srgbClr val="FF0000"/>
              </a:solidFill>
            </a:endParaRPr>
          </a:p>
          <a:p>
            <a:r>
              <a:rPr lang="en-US" sz="2000" dirty="0" smtClean="0">
                <a:solidFill>
                  <a:srgbClr val="FF0000"/>
                </a:solidFill>
              </a:rPr>
              <a:t>AF= </a:t>
            </a:r>
            <a:r>
              <a:rPr lang="en-US" sz="2000" dirty="0" err="1" smtClean="0">
                <a:solidFill>
                  <a:srgbClr val="FF0000"/>
                </a:solidFill>
              </a:rPr>
              <a:t>Antiferromagnet</a:t>
            </a:r>
            <a:endParaRPr lang="en-US" sz="2000" dirty="0" smtClean="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ph type="title"/>
          </p:nvPr>
        </p:nvSpPr>
        <p:spPr>
          <a:xfrm>
            <a:off x="457200" y="44450"/>
            <a:ext cx="8229600" cy="720725"/>
          </a:xfrm>
        </p:spPr>
        <p:txBody>
          <a:bodyPr/>
          <a:lstStyle/>
          <a:p>
            <a:pPr eaLnBrk="1" hangingPunct="1"/>
            <a:r>
              <a:rPr lang="en-US" sz="3200" smtClean="0"/>
              <a:t>Classification of Ionic Crystals Surfaces</a:t>
            </a:r>
          </a:p>
        </p:txBody>
      </p:sp>
      <p:sp>
        <p:nvSpPr>
          <p:cNvPr id="36867" name="Rectangle 2"/>
          <p:cNvSpPr>
            <a:spLocks/>
          </p:cNvSpPr>
          <p:nvPr/>
        </p:nvSpPr>
        <p:spPr bwMode="auto">
          <a:xfrm>
            <a:off x="0" y="5949950"/>
            <a:ext cx="3662363" cy="276225"/>
          </a:xfrm>
          <a:prstGeom prst="rect">
            <a:avLst/>
          </a:prstGeom>
          <a:noFill/>
          <a:ln w="12700">
            <a:noFill/>
            <a:miter lim="800000"/>
            <a:headEnd/>
            <a:tailEnd/>
          </a:ln>
        </p:spPr>
        <p:txBody>
          <a:bodyPr wrap="none" lIns="0" tIns="0" rIns="28573" bIns="0" anchor="ctr">
            <a:spAutoFit/>
          </a:bodyPr>
          <a:lstStyle/>
          <a:p>
            <a:pPr marL="349250" indent="-320675"/>
            <a:r>
              <a:rPr lang="en-US" sz="1300">
                <a:latin typeface="Times New Roman" pitchFamily="18" charset="0"/>
                <a:cs typeface="Times New Roman" pitchFamily="18" charset="0"/>
                <a:sym typeface="Times New Roman" pitchFamily="18" charset="0"/>
              </a:rPr>
              <a:t>P.</a:t>
            </a:r>
            <a:r>
              <a:rPr lang="en-US">
                <a:latin typeface="Times New Roman" pitchFamily="18" charset="0"/>
                <a:cs typeface="Times New Roman" pitchFamily="18" charset="0"/>
                <a:sym typeface="Times New Roman" pitchFamily="18" charset="0"/>
              </a:rPr>
              <a:t>W. Tasker, J. Phys. C </a:t>
            </a:r>
            <a:r>
              <a:rPr lang="en-US" b="1">
                <a:latin typeface="Times New Roman" pitchFamily="18" charset="0"/>
                <a:cs typeface="Times New Roman" pitchFamily="18" charset="0"/>
                <a:sym typeface="Times New Roman" pitchFamily="18" charset="0"/>
              </a:rPr>
              <a:t>12</a:t>
            </a:r>
            <a:r>
              <a:rPr lang="en-US">
                <a:latin typeface="Times New Roman" pitchFamily="18" charset="0"/>
                <a:cs typeface="Times New Roman" pitchFamily="18" charset="0"/>
                <a:sym typeface="Times New Roman" pitchFamily="18" charset="0"/>
              </a:rPr>
              <a:t>, 4977 (1979)</a:t>
            </a:r>
          </a:p>
        </p:txBody>
      </p:sp>
      <p:sp>
        <p:nvSpPr>
          <p:cNvPr id="36868" name="Rectangle 3"/>
          <p:cNvSpPr>
            <a:spLocks/>
          </p:cNvSpPr>
          <p:nvPr/>
        </p:nvSpPr>
        <p:spPr bwMode="auto">
          <a:xfrm>
            <a:off x="611188" y="1412875"/>
            <a:ext cx="5327650" cy="503238"/>
          </a:xfrm>
          <a:prstGeom prst="rect">
            <a:avLst/>
          </a:prstGeom>
          <a:noFill/>
          <a:ln w="12700">
            <a:noFill/>
            <a:miter lim="800000"/>
            <a:headEnd/>
            <a:tailEnd/>
          </a:ln>
        </p:spPr>
        <p:txBody>
          <a:bodyPr lIns="0" tIns="0" rIns="0" bIns="0" anchor="ctr"/>
          <a:lstStyle/>
          <a:p>
            <a:r>
              <a:rPr lang="en-US" sz="1700">
                <a:latin typeface="Calibri" pitchFamily="34" charset="0"/>
              </a:rPr>
              <a:t>(001) surface of tetravalent perovskites SrTiO</a:t>
            </a:r>
            <a:r>
              <a:rPr lang="en-US" sz="1700" baseline="-6000">
                <a:latin typeface="Calibri" pitchFamily="34" charset="0"/>
              </a:rPr>
              <a:t>3</a:t>
            </a:r>
            <a:r>
              <a:rPr lang="en-US" sz="1700">
                <a:latin typeface="Calibri" pitchFamily="34" charset="0"/>
              </a:rPr>
              <a:t> ...</a:t>
            </a:r>
          </a:p>
        </p:txBody>
      </p:sp>
      <p:grpSp>
        <p:nvGrpSpPr>
          <p:cNvPr id="2" name="Group 4"/>
          <p:cNvGrpSpPr>
            <a:grpSpLocks/>
          </p:cNvGrpSpPr>
          <p:nvPr/>
        </p:nvGrpSpPr>
        <p:grpSpPr bwMode="auto">
          <a:xfrm>
            <a:off x="6300788" y="765175"/>
            <a:ext cx="1971675" cy="1357313"/>
            <a:chOff x="0" y="0"/>
            <a:chExt cx="1767" cy="1216"/>
          </a:xfrm>
        </p:grpSpPr>
        <p:pic>
          <p:nvPicPr>
            <p:cNvPr id="36900" name="Picture 5"/>
            <p:cNvPicPr>
              <a:picLocks noChangeAspect="1" noChangeArrowheads="1"/>
            </p:cNvPicPr>
            <p:nvPr/>
          </p:nvPicPr>
          <p:blipFill>
            <a:blip r:embed="rId2" cstate="print"/>
            <a:srcRect/>
            <a:stretch>
              <a:fillRect/>
            </a:stretch>
          </p:blipFill>
          <p:spPr bwMode="auto">
            <a:xfrm>
              <a:off x="393" y="0"/>
              <a:ext cx="1250" cy="1216"/>
            </a:xfrm>
            <a:prstGeom prst="rect">
              <a:avLst/>
            </a:prstGeom>
            <a:noFill/>
            <a:ln w="25400">
              <a:noFill/>
              <a:miter lim="800000"/>
              <a:headEnd/>
              <a:tailEnd/>
            </a:ln>
          </p:spPr>
        </p:pic>
        <p:sp>
          <p:nvSpPr>
            <p:cNvPr id="36901" name="Rectangle 6"/>
            <p:cNvSpPr>
              <a:spLocks/>
            </p:cNvSpPr>
            <p:nvPr/>
          </p:nvSpPr>
          <p:spPr bwMode="auto">
            <a:xfrm>
              <a:off x="0" y="59"/>
              <a:ext cx="348"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SrO</a:t>
              </a:r>
            </a:p>
          </p:txBody>
        </p:sp>
        <p:sp>
          <p:nvSpPr>
            <p:cNvPr id="36902" name="Rectangle 7"/>
            <p:cNvSpPr>
              <a:spLocks/>
            </p:cNvSpPr>
            <p:nvPr/>
          </p:nvSpPr>
          <p:spPr bwMode="auto">
            <a:xfrm>
              <a:off x="0" y="491"/>
              <a:ext cx="37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TiO</a:t>
              </a:r>
              <a:r>
                <a:rPr lang="en-US" sz="1700" baseline="-6000">
                  <a:latin typeface="Calibri" pitchFamily="34" charset="0"/>
                </a:rPr>
                <a:t>2</a:t>
              </a:r>
            </a:p>
          </p:txBody>
        </p:sp>
        <p:sp>
          <p:nvSpPr>
            <p:cNvPr id="36903" name="Rectangle 8"/>
            <p:cNvSpPr>
              <a:spLocks/>
            </p:cNvSpPr>
            <p:nvPr/>
          </p:nvSpPr>
          <p:spPr bwMode="auto">
            <a:xfrm>
              <a:off x="0" y="923"/>
              <a:ext cx="348"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SrO</a:t>
              </a:r>
            </a:p>
          </p:txBody>
        </p:sp>
        <p:sp>
          <p:nvSpPr>
            <p:cNvPr id="36904" name="Rectangle 9"/>
            <p:cNvSpPr>
              <a:spLocks/>
            </p:cNvSpPr>
            <p:nvPr/>
          </p:nvSpPr>
          <p:spPr bwMode="auto">
            <a:xfrm>
              <a:off x="1656" y="491"/>
              <a:ext cx="10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0</a:t>
              </a:r>
            </a:p>
          </p:txBody>
        </p:sp>
        <p:sp>
          <p:nvSpPr>
            <p:cNvPr id="36905" name="Rectangle 10"/>
            <p:cNvSpPr>
              <a:spLocks/>
            </p:cNvSpPr>
            <p:nvPr/>
          </p:nvSpPr>
          <p:spPr bwMode="auto">
            <a:xfrm>
              <a:off x="1658" y="51"/>
              <a:ext cx="10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0</a:t>
              </a:r>
            </a:p>
          </p:txBody>
        </p:sp>
        <p:sp>
          <p:nvSpPr>
            <p:cNvPr id="36906" name="Rectangle 11"/>
            <p:cNvSpPr>
              <a:spLocks/>
            </p:cNvSpPr>
            <p:nvPr/>
          </p:nvSpPr>
          <p:spPr bwMode="auto">
            <a:xfrm>
              <a:off x="1658" y="931"/>
              <a:ext cx="10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0</a:t>
              </a:r>
            </a:p>
          </p:txBody>
        </p:sp>
      </p:grpSp>
      <p:sp>
        <p:nvSpPr>
          <p:cNvPr id="36870" name="Rectangle 12"/>
          <p:cNvSpPr>
            <a:spLocks/>
          </p:cNvSpPr>
          <p:nvPr/>
        </p:nvSpPr>
        <p:spPr bwMode="auto">
          <a:xfrm>
            <a:off x="196850" y="836613"/>
            <a:ext cx="5311775" cy="438150"/>
          </a:xfrm>
          <a:prstGeom prst="rect">
            <a:avLst/>
          </a:prstGeom>
          <a:noFill/>
          <a:ln w="12700">
            <a:noFill/>
            <a:miter lim="800000"/>
            <a:headEnd/>
            <a:tailEnd/>
          </a:ln>
        </p:spPr>
        <p:txBody>
          <a:bodyPr lIns="0" tIns="0" rIns="0" bIns="0" anchor="ctr"/>
          <a:lstStyle/>
          <a:p>
            <a:r>
              <a:rPr lang="en-US" sz="2500">
                <a:latin typeface="Calibri" pitchFamily="34" charset="0"/>
              </a:rPr>
              <a:t>Type 1 : all planes are charge neutral</a:t>
            </a:r>
          </a:p>
        </p:txBody>
      </p:sp>
      <p:sp>
        <p:nvSpPr>
          <p:cNvPr id="36871" name="Rectangle 4"/>
          <p:cNvSpPr>
            <a:spLocks/>
          </p:cNvSpPr>
          <p:nvPr/>
        </p:nvSpPr>
        <p:spPr bwMode="auto">
          <a:xfrm>
            <a:off x="179388" y="2565400"/>
            <a:ext cx="4608512" cy="725488"/>
          </a:xfrm>
          <a:prstGeom prst="rect">
            <a:avLst/>
          </a:prstGeom>
          <a:noFill/>
          <a:ln w="12700">
            <a:noFill/>
            <a:miter lim="800000"/>
            <a:headEnd/>
            <a:tailEnd/>
          </a:ln>
        </p:spPr>
        <p:txBody>
          <a:bodyPr lIns="0" tIns="0" rIns="0" bIns="0" anchor="ctr"/>
          <a:lstStyle/>
          <a:p>
            <a:r>
              <a:rPr lang="en-US" sz="2500">
                <a:latin typeface="Calibri" pitchFamily="34" charset="0"/>
              </a:rPr>
              <a:t>Type 2 : planes are</a:t>
            </a:r>
          </a:p>
          <a:p>
            <a:r>
              <a:rPr lang="en-US" sz="2500">
                <a:latin typeface="Calibri" pitchFamily="34" charset="0"/>
              </a:rPr>
              <a:t> charged but there </a:t>
            </a:r>
          </a:p>
          <a:p>
            <a:r>
              <a:rPr lang="en-US" sz="2500">
                <a:latin typeface="Calibri" pitchFamily="34" charset="0"/>
              </a:rPr>
              <a:t>is no dipole in repeat unit</a:t>
            </a:r>
          </a:p>
        </p:txBody>
      </p:sp>
      <p:grpSp>
        <p:nvGrpSpPr>
          <p:cNvPr id="3" name="Group 18"/>
          <p:cNvGrpSpPr>
            <a:grpSpLocks/>
          </p:cNvGrpSpPr>
          <p:nvPr/>
        </p:nvGrpSpPr>
        <p:grpSpPr bwMode="auto">
          <a:xfrm>
            <a:off x="4284663" y="2276475"/>
            <a:ext cx="2016125" cy="1728788"/>
            <a:chOff x="0" y="27"/>
            <a:chExt cx="3037" cy="2637"/>
          </a:xfrm>
        </p:grpSpPr>
        <p:pic>
          <p:nvPicPr>
            <p:cNvPr id="36892" name="Picture 19"/>
            <p:cNvPicPr>
              <a:picLocks noChangeAspect="1" noChangeArrowheads="1"/>
            </p:cNvPicPr>
            <p:nvPr/>
          </p:nvPicPr>
          <p:blipFill>
            <a:blip r:embed="rId3" cstate="print"/>
            <a:srcRect/>
            <a:stretch>
              <a:fillRect/>
            </a:stretch>
          </p:blipFill>
          <p:spPr bwMode="auto">
            <a:xfrm>
              <a:off x="0" y="448"/>
              <a:ext cx="2694" cy="2216"/>
            </a:xfrm>
            <a:prstGeom prst="rect">
              <a:avLst/>
            </a:prstGeom>
            <a:noFill/>
            <a:ln w="12700">
              <a:noFill/>
              <a:miter lim="800000"/>
              <a:headEnd/>
              <a:tailEnd/>
            </a:ln>
          </p:spPr>
        </p:pic>
        <p:sp>
          <p:nvSpPr>
            <p:cNvPr id="36893" name="Rectangle 20"/>
            <p:cNvSpPr>
              <a:spLocks/>
            </p:cNvSpPr>
            <p:nvPr/>
          </p:nvSpPr>
          <p:spPr bwMode="auto">
            <a:xfrm>
              <a:off x="1245" y="27"/>
              <a:ext cx="357"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TiS</a:t>
              </a:r>
              <a:r>
                <a:rPr lang="en-US" sz="1700" baseline="-6000">
                  <a:latin typeface="Calibri" pitchFamily="34" charset="0"/>
                </a:rPr>
                <a:t>2</a:t>
              </a:r>
            </a:p>
          </p:txBody>
        </p:sp>
        <p:sp>
          <p:nvSpPr>
            <p:cNvPr id="36894" name="Rectangle 21"/>
            <p:cNvSpPr>
              <a:spLocks/>
            </p:cNvSpPr>
            <p:nvPr/>
          </p:nvSpPr>
          <p:spPr bwMode="auto">
            <a:xfrm>
              <a:off x="2863" y="515"/>
              <a:ext cx="174"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-2</a:t>
              </a:r>
            </a:p>
          </p:txBody>
        </p:sp>
        <p:sp>
          <p:nvSpPr>
            <p:cNvPr id="36895" name="Rectangle 22"/>
            <p:cNvSpPr>
              <a:spLocks/>
            </p:cNvSpPr>
            <p:nvPr/>
          </p:nvSpPr>
          <p:spPr bwMode="auto">
            <a:xfrm>
              <a:off x="2862" y="1115"/>
              <a:ext cx="174"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-2</a:t>
              </a:r>
            </a:p>
          </p:txBody>
        </p:sp>
        <p:sp>
          <p:nvSpPr>
            <p:cNvPr id="36896" name="Rectangle 23"/>
            <p:cNvSpPr>
              <a:spLocks/>
            </p:cNvSpPr>
            <p:nvPr/>
          </p:nvSpPr>
          <p:spPr bwMode="auto">
            <a:xfrm>
              <a:off x="2813" y="811"/>
              <a:ext cx="223"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+4</a:t>
              </a:r>
            </a:p>
          </p:txBody>
        </p:sp>
        <p:sp>
          <p:nvSpPr>
            <p:cNvPr id="36897" name="Rectangle 24"/>
            <p:cNvSpPr>
              <a:spLocks/>
            </p:cNvSpPr>
            <p:nvPr/>
          </p:nvSpPr>
          <p:spPr bwMode="auto">
            <a:xfrm>
              <a:off x="2862" y="1683"/>
              <a:ext cx="174"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-2</a:t>
              </a:r>
            </a:p>
          </p:txBody>
        </p:sp>
        <p:sp>
          <p:nvSpPr>
            <p:cNvPr id="36898" name="Rectangle 25"/>
            <p:cNvSpPr>
              <a:spLocks/>
            </p:cNvSpPr>
            <p:nvPr/>
          </p:nvSpPr>
          <p:spPr bwMode="auto">
            <a:xfrm>
              <a:off x="2862" y="2283"/>
              <a:ext cx="174"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-2</a:t>
              </a:r>
            </a:p>
          </p:txBody>
        </p:sp>
        <p:sp>
          <p:nvSpPr>
            <p:cNvPr id="36899" name="Rectangle 26"/>
            <p:cNvSpPr>
              <a:spLocks/>
            </p:cNvSpPr>
            <p:nvPr/>
          </p:nvSpPr>
          <p:spPr bwMode="auto">
            <a:xfrm>
              <a:off x="2806" y="1979"/>
              <a:ext cx="223"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+4</a:t>
              </a:r>
            </a:p>
          </p:txBody>
        </p:sp>
      </p:grpSp>
      <p:grpSp>
        <p:nvGrpSpPr>
          <p:cNvPr id="4" name="Group 5"/>
          <p:cNvGrpSpPr>
            <a:grpSpLocks/>
          </p:cNvGrpSpPr>
          <p:nvPr/>
        </p:nvGrpSpPr>
        <p:grpSpPr bwMode="auto">
          <a:xfrm>
            <a:off x="6570663" y="2255838"/>
            <a:ext cx="2322512" cy="1749425"/>
            <a:chOff x="0" y="27"/>
            <a:chExt cx="2383" cy="1752"/>
          </a:xfrm>
        </p:grpSpPr>
        <p:pic>
          <p:nvPicPr>
            <p:cNvPr id="36885" name="Picture 6"/>
            <p:cNvPicPr>
              <a:picLocks noChangeAspect="1" noChangeArrowheads="1"/>
            </p:cNvPicPr>
            <p:nvPr/>
          </p:nvPicPr>
          <p:blipFill>
            <a:blip r:embed="rId4" cstate="print"/>
            <a:srcRect b="52092"/>
            <a:stretch>
              <a:fillRect/>
            </a:stretch>
          </p:blipFill>
          <p:spPr bwMode="auto">
            <a:xfrm>
              <a:off x="0" y="288"/>
              <a:ext cx="2032" cy="1491"/>
            </a:xfrm>
            <a:prstGeom prst="rect">
              <a:avLst/>
            </a:prstGeom>
            <a:noFill/>
            <a:ln w="12700">
              <a:noFill/>
              <a:miter lim="800000"/>
              <a:headEnd/>
              <a:tailEnd/>
            </a:ln>
          </p:spPr>
        </p:pic>
        <p:sp>
          <p:nvSpPr>
            <p:cNvPr id="36886" name="Rectangle 7"/>
            <p:cNvSpPr>
              <a:spLocks/>
            </p:cNvSpPr>
            <p:nvPr/>
          </p:nvSpPr>
          <p:spPr bwMode="auto">
            <a:xfrm>
              <a:off x="717" y="27"/>
              <a:ext cx="60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LiFeAs</a:t>
              </a:r>
            </a:p>
          </p:txBody>
        </p:sp>
        <p:sp>
          <p:nvSpPr>
            <p:cNvPr id="36887" name="Rectangle 8"/>
            <p:cNvSpPr>
              <a:spLocks/>
            </p:cNvSpPr>
            <p:nvPr/>
          </p:nvSpPr>
          <p:spPr bwMode="auto">
            <a:xfrm>
              <a:off x="1996" y="443"/>
              <a:ext cx="386"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+1/2</a:t>
              </a:r>
            </a:p>
          </p:txBody>
        </p:sp>
        <p:sp>
          <p:nvSpPr>
            <p:cNvPr id="36888" name="Rectangle 9"/>
            <p:cNvSpPr>
              <a:spLocks/>
            </p:cNvSpPr>
            <p:nvPr/>
          </p:nvSpPr>
          <p:spPr bwMode="auto">
            <a:xfrm>
              <a:off x="2046" y="683"/>
              <a:ext cx="337"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-3/2</a:t>
              </a:r>
            </a:p>
          </p:txBody>
        </p:sp>
        <p:sp>
          <p:nvSpPr>
            <p:cNvPr id="36889" name="Rectangle 10"/>
            <p:cNvSpPr>
              <a:spLocks/>
            </p:cNvSpPr>
            <p:nvPr/>
          </p:nvSpPr>
          <p:spPr bwMode="auto">
            <a:xfrm>
              <a:off x="2142" y="979"/>
              <a:ext cx="223"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+2</a:t>
              </a:r>
            </a:p>
          </p:txBody>
        </p:sp>
        <p:sp>
          <p:nvSpPr>
            <p:cNvPr id="36890" name="Rectangle 11"/>
            <p:cNvSpPr>
              <a:spLocks/>
            </p:cNvSpPr>
            <p:nvPr/>
          </p:nvSpPr>
          <p:spPr bwMode="auto">
            <a:xfrm>
              <a:off x="2045" y="1275"/>
              <a:ext cx="337"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-3/2</a:t>
              </a:r>
            </a:p>
          </p:txBody>
        </p:sp>
        <p:sp>
          <p:nvSpPr>
            <p:cNvPr id="36891" name="Rectangle 12"/>
            <p:cNvSpPr>
              <a:spLocks/>
            </p:cNvSpPr>
            <p:nvPr/>
          </p:nvSpPr>
          <p:spPr bwMode="auto">
            <a:xfrm>
              <a:off x="1997" y="1515"/>
              <a:ext cx="386"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+1/2</a:t>
              </a:r>
            </a:p>
          </p:txBody>
        </p:sp>
      </p:grpSp>
      <p:sp>
        <p:nvSpPr>
          <p:cNvPr id="36874" name="Rectangle 36"/>
          <p:cNvSpPr>
            <a:spLocks/>
          </p:cNvSpPr>
          <p:nvPr/>
        </p:nvSpPr>
        <p:spPr bwMode="auto">
          <a:xfrm>
            <a:off x="179388" y="4724400"/>
            <a:ext cx="4608512" cy="792163"/>
          </a:xfrm>
          <a:prstGeom prst="rect">
            <a:avLst/>
          </a:prstGeom>
          <a:noFill/>
          <a:ln w="12700">
            <a:noFill/>
            <a:miter lim="800000"/>
            <a:headEnd/>
            <a:tailEnd/>
          </a:ln>
        </p:spPr>
        <p:txBody>
          <a:bodyPr lIns="0" tIns="0" rIns="0" bIns="0" anchor="ctr"/>
          <a:lstStyle/>
          <a:p>
            <a:r>
              <a:rPr lang="en-US" sz="2500">
                <a:latin typeface="Calibri" pitchFamily="34" charset="0"/>
              </a:rPr>
              <a:t>Type 3 : planes are charged</a:t>
            </a:r>
          </a:p>
          <a:p>
            <a:r>
              <a:rPr lang="en-US" sz="2500">
                <a:latin typeface="Calibri" pitchFamily="34" charset="0"/>
              </a:rPr>
              <a:t> and there is dipole in repeat unit</a:t>
            </a:r>
          </a:p>
        </p:txBody>
      </p:sp>
      <p:grpSp>
        <p:nvGrpSpPr>
          <p:cNvPr id="5" name="Group 10"/>
          <p:cNvGrpSpPr>
            <a:grpSpLocks/>
          </p:cNvGrpSpPr>
          <p:nvPr/>
        </p:nvGrpSpPr>
        <p:grpSpPr bwMode="auto">
          <a:xfrm>
            <a:off x="6084888" y="4221163"/>
            <a:ext cx="2203450" cy="2384425"/>
            <a:chOff x="0" y="0"/>
            <a:chExt cx="1975" cy="2136"/>
          </a:xfrm>
        </p:grpSpPr>
        <p:pic>
          <p:nvPicPr>
            <p:cNvPr id="36877" name="Picture 11"/>
            <p:cNvPicPr>
              <a:picLocks noChangeAspect="1" noChangeArrowheads="1"/>
            </p:cNvPicPr>
            <p:nvPr/>
          </p:nvPicPr>
          <p:blipFill>
            <a:blip r:embed="rId2" cstate="print"/>
            <a:srcRect/>
            <a:stretch>
              <a:fillRect/>
            </a:stretch>
          </p:blipFill>
          <p:spPr bwMode="auto">
            <a:xfrm>
              <a:off x="422" y="920"/>
              <a:ext cx="1250" cy="1216"/>
            </a:xfrm>
            <a:prstGeom prst="rect">
              <a:avLst/>
            </a:prstGeom>
            <a:noFill/>
            <a:ln w="25400">
              <a:noFill/>
              <a:miter lim="800000"/>
              <a:headEnd/>
              <a:tailEnd/>
            </a:ln>
          </p:spPr>
        </p:pic>
        <p:sp>
          <p:nvSpPr>
            <p:cNvPr id="36878" name="Rectangle 12"/>
            <p:cNvSpPr>
              <a:spLocks/>
            </p:cNvSpPr>
            <p:nvPr/>
          </p:nvSpPr>
          <p:spPr bwMode="auto">
            <a:xfrm>
              <a:off x="184" y="0"/>
              <a:ext cx="1720" cy="736"/>
            </a:xfrm>
            <a:prstGeom prst="rect">
              <a:avLst/>
            </a:prstGeom>
            <a:noFill/>
            <a:ln w="12700">
              <a:noFill/>
              <a:miter lim="800000"/>
              <a:headEnd/>
              <a:tailEnd/>
            </a:ln>
          </p:spPr>
          <p:txBody>
            <a:bodyPr lIns="0" tIns="0" rIns="0" bIns="0" anchor="ctr"/>
            <a:lstStyle/>
            <a:p>
              <a:r>
                <a:rPr lang="en-US" sz="1700">
                  <a:latin typeface="Calibri" pitchFamily="34" charset="0"/>
                </a:rPr>
                <a:t>(001) surface of trivalent perovskites</a:t>
              </a:r>
            </a:p>
            <a:p>
              <a:r>
                <a:rPr lang="en-US" sz="1700">
                  <a:latin typeface="Calibri" pitchFamily="34" charset="0"/>
                </a:rPr>
                <a:t>LaAlO</a:t>
              </a:r>
              <a:r>
                <a:rPr lang="en-US" sz="1700" baseline="-6000">
                  <a:latin typeface="Calibri" pitchFamily="34" charset="0"/>
                </a:rPr>
                <a:t>3</a:t>
              </a:r>
              <a:r>
                <a:rPr lang="en-US" sz="1700">
                  <a:latin typeface="Calibri" pitchFamily="34" charset="0"/>
                </a:rPr>
                <a:t>, LaMnO</a:t>
              </a:r>
              <a:r>
                <a:rPr lang="en-US" sz="1700" baseline="-6000">
                  <a:latin typeface="Calibri" pitchFamily="34" charset="0"/>
                </a:rPr>
                <a:t>3</a:t>
              </a:r>
              <a:r>
                <a:rPr lang="en-US" sz="1700">
                  <a:latin typeface="Calibri" pitchFamily="34" charset="0"/>
                </a:rPr>
                <a:t> ...</a:t>
              </a:r>
            </a:p>
          </p:txBody>
        </p:sp>
        <p:sp>
          <p:nvSpPr>
            <p:cNvPr id="36879" name="Rectangle 13"/>
            <p:cNvSpPr>
              <a:spLocks/>
            </p:cNvSpPr>
            <p:nvPr/>
          </p:nvSpPr>
          <p:spPr bwMode="auto">
            <a:xfrm>
              <a:off x="1800" y="1355"/>
              <a:ext cx="174"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-1</a:t>
              </a:r>
            </a:p>
          </p:txBody>
        </p:sp>
        <p:sp>
          <p:nvSpPr>
            <p:cNvPr id="36880" name="Rectangle 14"/>
            <p:cNvSpPr>
              <a:spLocks/>
            </p:cNvSpPr>
            <p:nvPr/>
          </p:nvSpPr>
          <p:spPr bwMode="auto">
            <a:xfrm>
              <a:off x="1752" y="915"/>
              <a:ext cx="223"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+1</a:t>
              </a:r>
            </a:p>
          </p:txBody>
        </p:sp>
        <p:sp>
          <p:nvSpPr>
            <p:cNvPr id="36881" name="Rectangle 15"/>
            <p:cNvSpPr>
              <a:spLocks/>
            </p:cNvSpPr>
            <p:nvPr/>
          </p:nvSpPr>
          <p:spPr bwMode="auto">
            <a:xfrm>
              <a:off x="1752" y="1795"/>
              <a:ext cx="223"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+1</a:t>
              </a:r>
            </a:p>
          </p:txBody>
        </p:sp>
        <p:sp>
          <p:nvSpPr>
            <p:cNvPr id="36882" name="Rectangle 16"/>
            <p:cNvSpPr>
              <a:spLocks/>
            </p:cNvSpPr>
            <p:nvPr/>
          </p:nvSpPr>
          <p:spPr bwMode="auto">
            <a:xfrm>
              <a:off x="1" y="979"/>
              <a:ext cx="371"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LaO</a:t>
              </a:r>
            </a:p>
          </p:txBody>
        </p:sp>
        <p:sp>
          <p:nvSpPr>
            <p:cNvPr id="36883" name="Rectangle 17"/>
            <p:cNvSpPr>
              <a:spLocks/>
            </p:cNvSpPr>
            <p:nvPr/>
          </p:nvSpPr>
          <p:spPr bwMode="auto">
            <a:xfrm>
              <a:off x="2" y="1411"/>
              <a:ext cx="398"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AlO</a:t>
              </a:r>
              <a:r>
                <a:rPr lang="en-US" sz="1700" baseline="-6000">
                  <a:latin typeface="Calibri" pitchFamily="34" charset="0"/>
                </a:rPr>
                <a:t>2</a:t>
              </a:r>
            </a:p>
          </p:txBody>
        </p:sp>
        <p:sp>
          <p:nvSpPr>
            <p:cNvPr id="36884" name="Rectangle 18"/>
            <p:cNvSpPr>
              <a:spLocks/>
            </p:cNvSpPr>
            <p:nvPr/>
          </p:nvSpPr>
          <p:spPr bwMode="auto">
            <a:xfrm>
              <a:off x="0" y="1843"/>
              <a:ext cx="371"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LaO</a:t>
              </a:r>
            </a:p>
          </p:txBody>
        </p:sp>
      </p:grpSp>
      <p:sp>
        <p:nvSpPr>
          <p:cNvPr id="36876" name="TextBox 49"/>
          <p:cNvSpPr txBox="1">
            <a:spLocks noChangeArrowheads="1"/>
          </p:cNvSpPr>
          <p:nvPr/>
        </p:nvSpPr>
        <p:spPr bwMode="auto">
          <a:xfrm>
            <a:off x="3348038" y="6488113"/>
            <a:ext cx="2441575" cy="369887"/>
          </a:xfrm>
          <a:prstGeom prst="rect">
            <a:avLst/>
          </a:prstGeom>
          <a:noFill/>
          <a:ln w="9525">
            <a:noFill/>
            <a:miter lim="800000"/>
            <a:headEnd/>
            <a:tailEnd/>
          </a:ln>
        </p:spPr>
        <p:txBody>
          <a:bodyPr wrap="none">
            <a:spAutoFit/>
          </a:bodyPr>
          <a:lstStyle/>
          <a:p>
            <a:r>
              <a:rPr lang="en-US">
                <a:latin typeface="Calibri" pitchFamily="34" charset="0"/>
              </a:rPr>
              <a:t>Thanks to Ilya Elfimov</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rtlCol="0">
            <a:normAutofit fontScale="90000"/>
          </a:bodyPr>
          <a:lstStyle/>
          <a:p>
            <a:pPr eaLnBrk="1" fontAlgn="auto" hangingPunct="1">
              <a:spcAft>
                <a:spcPts val="0"/>
              </a:spcAft>
              <a:defRPr/>
            </a:pPr>
            <a:r>
              <a:rPr lang="en-US" dirty="0" smtClean="0"/>
              <a:t>What </a:t>
            </a:r>
            <a:r>
              <a:rPr lang="en-US" dirty="0" err="1" smtClean="0"/>
              <a:t>happesn</a:t>
            </a:r>
            <a:r>
              <a:rPr lang="en-US" dirty="0" smtClean="0"/>
              <a:t> if we have a polar surface? </a:t>
            </a:r>
          </a:p>
        </p:txBody>
      </p:sp>
      <p:sp>
        <p:nvSpPr>
          <p:cNvPr id="37891" name="Content Placeholder 2"/>
          <p:cNvSpPr>
            <a:spLocks noGrp="1"/>
          </p:cNvSpPr>
          <p:nvPr>
            <p:ph idx="1"/>
          </p:nvPr>
        </p:nvSpPr>
        <p:spPr>
          <a:xfrm>
            <a:off x="457200" y="1600200"/>
            <a:ext cx="8229600" cy="5257800"/>
          </a:xfrm>
        </p:spPr>
        <p:txBody>
          <a:bodyPr/>
          <a:lstStyle/>
          <a:p>
            <a:pPr eaLnBrk="1" hangingPunct="1"/>
            <a:r>
              <a:rPr lang="en-US" smtClean="0"/>
              <a:t>Take the NaCl Rock salt structure as in NiO, CaO, MgO, MnO etc</a:t>
            </a:r>
          </a:p>
        </p:txBody>
      </p:sp>
      <p:pic>
        <p:nvPicPr>
          <p:cNvPr id="37892" name="Picture 31"/>
          <p:cNvPicPr>
            <a:picLocks noChangeAspect="1" noChangeArrowheads="1"/>
          </p:cNvPicPr>
          <p:nvPr/>
        </p:nvPicPr>
        <p:blipFill>
          <a:blip r:embed="rId2" cstate="print"/>
          <a:srcRect/>
          <a:stretch>
            <a:fillRect/>
          </a:stretch>
        </p:blipFill>
        <p:spPr bwMode="auto">
          <a:xfrm>
            <a:off x="611188" y="2708275"/>
            <a:ext cx="6562725" cy="2808288"/>
          </a:xfrm>
          <a:prstGeom prst="rect">
            <a:avLst/>
          </a:prstGeom>
          <a:noFill/>
          <a:ln w="12700">
            <a:noFill/>
            <a:miter lim="800000"/>
            <a:headEnd/>
            <a:tailEnd/>
          </a:ln>
        </p:spPr>
      </p:pic>
      <p:sp>
        <p:nvSpPr>
          <p:cNvPr id="37893" name="TextBox 4"/>
          <p:cNvSpPr txBox="1">
            <a:spLocks noChangeArrowheads="1"/>
          </p:cNvSpPr>
          <p:nvPr/>
        </p:nvSpPr>
        <p:spPr bwMode="auto">
          <a:xfrm>
            <a:off x="1042988" y="5949950"/>
            <a:ext cx="7288212" cy="460375"/>
          </a:xfrm>
          <a:prstGeom prst="rect">
            <a:avLst/>
          </a:prstGeom>
          <a:noFill/>
          <a:ln w="9525">
            <a:noFill/>
            <a:miter lim="800000"/>
            <a:headEnd/>
            <a:tailEnd/>
          </a:ln>
        </p:spPr>
        <p:txBody>
          <a:bodyPr wrap="none">
            <a:spAutoFit/>
          </a:bodyPr>
          <a:lstStyle/>
          <a:p>
            <a:r>
              <a:rPr lang="en-US" sz="2400">
                <a:latin typeface="Calibri" pitchFamily="34" charset="0"/>
              </a:rPr>
              <a:t>Alternating layers of +2 ,-2 charges in the ionic limit</a:t>
            </a:r>
            <a:r>
              <a:rPr lang="en-US">
                <a:latin typeface="Calibri" pitchFamily="34" charset="0"/>
              </a:rPr>
              <a: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043238" y="6019800"/>
            <a:ext cx="3071812" cy="342900"/>
          </a:xfrm>
          <a:prstGeom prst="rect">
            <a:avLst/>
          </a:prstGeom>
          <a:solidFill>
            <a:srgbClr val="FF00FF"/>
          </a:solidFill>
          <a:ln w="3175">
            <a:noFill/>
            <a:miter lim="800000"/>
            <a:headEnd/>
            <a:tailEnd/>
          </a:ln>
        </p:spPr>
        <p:txBody>
          <a:bodyPr wrap="none" anchor="ctr"/>
          <a:lstStyle/>
          <a:p>
            <a:endParaRPr lang="en-US">
              <a:latin typeface="Calibri" pitchFamily="34" charset="0"/>
            </a:endParaRPr>
          </a:p>
        </p:txBody>
      </p:sp>
      <p:sp>
        <p:nvSpPr>
          <p:cNvPr id="38915" name="Rectangle 3"/>
          <p:cNvSpPr>
            <a:spLocks noChangeArrowheads="1"/>
          </p:cNvSpPr>
          <p:nvPr/>
        </p:nvSpPr>
        <p:spPr bwMode="auto">
          <a:xfrm>
            <a:off x="4810125" y="2414588"/>
            <a:ext cx="3948113" cy="366712"/>
          </a:xfrm>
          <a:prstGeom prst="rect">
            <a:avLst/>
          </a:prstGeom>
          <a:solidFill>
            <a:srgbClr val="FF00FF"/>
          </a:solidFill>
          <a:ln w="3175">
            <a:noFill/>
            <a:miter lim="800000"/>
            <a:headEnd/>
            <a:tailEnd/>
          </a:ln>
        </p:spPr>
        <p:txBody>
          <a:bodyPr wrap="none" anchor="ctr"/>
          <a:lstStyle/>
          <a:p>
            <a:endParaRPr lang="en-US">
              <a:latin typeface="Calibri" pitchFamily="34" charset="0"/>
            </a:endParaRPr>
          </a:p>
        </p:txBody>
      </p:sp>
      <p:sp>
        <p:nvSpPr>
          <p:cNvPr id="38916" name="Rectangle 4"/>
          <p:cNvSpPr>
            <a:spLocks noChangeArrowheads="1"/>
          </p:cNvSpPr>
          <p:nvPr/>
        </p:nvSpPr>
        <p:spPr bwMode="auto">
          <a:xfrm>
            <a:off x="509588" y="2552700"/>
            <a:ext cx="3929062" cy="352425"/>
          </a:xfrm>
          <a:prstGeom prst="rect">
            <a:avLst/>
          </a:prstGeom>
          <a:solidFill>
            <a:srgbClr val="FF00FF"/>
          </a:solidFill>
          <a:ln w="3175">
            <a:noFill/>
            <a:miter lim="800000"/>
            <a:headEnd/>
            <a:tailEnd/>
          </a:ln>
        </p:spPr>
        <p:txBody>
          <a:bodyPr wrap="none" anchor="ctr"/>
          <a:lstStyle/>
          <a:p>
            <a:endParaRPr lang="en-US">
              <a:latin typeface="Calibri" pitchFamily="34" charset="0"/>
            </a:endParaRPr>
          </a:p>
        </p:txBody>
      </p:sp>
      <p:sp>
        <p:nvSpPr>
          <p:cNvPr id="38917" name="Rectangle 5"/>
          <p:cNvSpPr>
            <a:spLocks noGrp="1" noChangeArrowheads="1"/>
          </p:cNvSpPr>
          <p:nvPr>
            <p:ph type="title"/>
          </p:nvPr>
        </p:nvSpPr>
        <p:spPr>
          <a:xfrm>
            <a:off x="468313" y="0"/>
            <a:ext cx="8229600" cy="1143000"/>
          </a:xfrm>
        </p:spPr>
        <p:txBody>
          <a:bodyPr/>
          <a:lstStyle/>
          <a:p>
            <a:pPr eaLnBrk="1" hangingPunct="1"/>
            <a:r>
              <a:rPr lang="en-CA" sz="3200" smtClean="0"/>
              <a:t>LSDA Band Structure of </a:t>
            </a:r>
            <a:r>
              <a:rPr lang="en-US" sz="3200" smtClean="0"/>
              <a:t>Ca</a:t>
            </a:r>
            <a:r>
              <a:rPr lang="en-CA" sz="3200" smtClean="0"/>
              <a:t>O (111) Slab terminated with Ca and O</a:t>
            </a:r>
          </a:p>
        </p:txBody>
      </p:sp>
      <p:grpSp>
        <p:nvGrpSpPr>
          <p:cNvPr id="2" name="Group 6"/>
          <p:cNvGrpSpPr>
            <a:grpSpLocks noChangeAspect="1"/>
          </p:cNvGrpSpPr>
          <p:nvPr/>
        </p:nvGrpSpPr>
        <p:grpSpPr bwMode="auto">
          <a:xfrm>
            <a:off x="149225" y="1009650"/>
            <a:ext cx="4367213" cy="3394075"/>
            <a:chOff x="2960" y="951"/>
            <a:chExt cx="2406" cy="1459"/>
          </a:xfrm>
        </p:grpSpPr>
        <p:sp>
          <p:nvSpPr>
            <p:cNvPr id="39022" name="Freeform 7"/>
            <p:cNvSpPr>
              <a:spLocks noChangeAspect="1" noEditPoints="1"/>
            </p:cNvSpPr>
            <p:nvPr/>
          </p:nvSpPr>
          <p:spPr bwMode="auto">
            <a:xfrm>
              <a:off x="3114" y="2205"/>
              <a:ext cx="2230" cy="0"/>
            </a:xfrm>
            <a:custGeom>
              <a:avLst/>
              <a:gdLst>
                <a:gd name="T0" fmla="*/ 0 w 13344"/>
                <a:gd name="T1" fmla="*/ 0 w 13344"/>
                <a:gd name="T2" fmla="*/ 0 w 13344"/>
                <a:gd name="T3" fmla="*/ 0 w 13344"/>
                <a:gd name="T4" fmla="*/ 0 w 13344"/>
                <a:gd name="T5" fmla="*/ 0 60000 65536"/>
                <a:gd name="T6" fmla="*/ 0 60000 65536"/>
                <a:gd name="T7" fmla="*/ 0 60000 65536"/>
                <a:gd name="T8" fmla="*/ 0 60000 65536"/>
                <a:gd name="T9" fmla="*/ 0 60000 65536"/>
                <a:gd name="T10" fmla="*/ 0 w 13344"/>
                <a:gd name="T11" fmla="*/ 13344 w 13344"/>
              </a:gdLst>
              <a:ahLst/>
              <a:cxnLst>
                <a:cxn ang="T5">
                  <a:pos x="T0" y="0"/>
                </a:cxn>
                <a:cxn ang="T6">
                  <a:pos x="T1" y="0"/>
                </a:cxn>
                <a:cxn ang="T7">
                  <a:pos x="T2" y="0"/>
                </a:cxn>
                <a:cxn ang="T8">
                  <a:pos x="T3" y="0"/>
                </a:cxn>
                <a:cxn ang="T9">
                  <a:pos x="T4" y="0"/>
                </a:cxn>
              </a:cxnLst>
              <a:rect l="T10" t="0" r="T11" b="0"/>
              <a:pathLst>
                <a:path w="13344">
                  <a:moveTo>
                    <a:pt x="270" y="0"/>
                  </a:moveTo>
                  <a:lnTo>
                    <a:pt x="144" y="0"/>
                  </a:lnTo>
                  <a:moveTo>
                    <a:pt x="13218" y="0"/>
                  </a:moveTo>
                  <a:lnTo>
                    <a:pt x="13344" y="0"/>
                  </a:lnTo>
                  <a:moveTo>
                    <a:pt x="0" y="0"/>
                  </a:moveTo>
                </a:path>
              </a:pathLst>
            </a:custGeom>
            <a:noFill/>
            <a:ln w="6350">
              <a:solidFill>
                <a:schemeClr val="tx1"/>
              </a:solidFill>
              <a:miter lim="800000"/>
              <a:headEnd/>
              <a:tailEnd/>
            </a:ln>
          </p:spPr>
          <p:txBody>
            <a:bodyPr/>
            <a:lstStyle/>
            <a:p>
              <a:endParaRPr lang="en-US"/>
            </a:p>
          </p:txBody>
        </p:sp>
        <p:sp>
          <p:nvSpPr>
            <p:cNvPr id="39023" name="Rectangle 8"/>
            <p:cNvSpPr>
              <a:spLocks noChangeAspect="1" noChangeArrowheads="1"/>
            </p:cNvSpPr>
            <p:nvPr/>
          </p:nvSpPr>
          <p:spPr bwMode="auto">
            <a:xfrm>
              <a:off x="3045" y="2185"/>
              <a:ext cx="74" cy="52"/>
            </a:xfrm>
            <a:prstGeom prst="rect">
              <a:avLst/>
            </a:prstGeom>
            <a:noFill/>
            <a:ln w="9525">
              <a:noFill/>
              <a:miter lim="800000"/>
              <a:headEnd/>
              <a:tailEnd/>
            </a:ln>
          </p:spPr>
          <p:txBody>
            <a:bodyPr wrap="none" lIns="0" tIns="0" rIns="0" bIns="0">
              <a:spAutoFit/>
            </a:bodyPr>
            <a:lstStyle/>
            <a:p>
              <a:r>
                <a:rPr lang="en-CA" sz="800">
                  <a:latin typeface="Times New Roman" pitchFamily="18" charset="0"/>
                </a:rPr>
                <a:t>-10</a:t>
              </a:r>
            </a:p>
          </p:txBody>
        </p:sp>
        <p:sp>
          <p:nvSpPr>
            <p:cNvPr id="39024" name="Freeform 9"/>
            <p:cNvSpPr>
              <a:spLocks noChangeAspect="1" noEditPoints="1"/>
            </p:cNvSpPr>
            <p:nvPr/>
          </p:nvSpPr>
          <p:spPr bwMode="auto">
            <a:xfrm>
              <a:off x="3114" y="1909"/>
              <a:ext cx="2230" cy="1"/>
            </a:xfrm>
            <a:custGeom>
              <a:avLst/>
              <a:gdLst>
                <a:gd name="T0" fmla="*/ 0 w 13344"/>
                <a:gd name="T1" fmla="*/ 0 h 1"/>
                <a:gd name="T2" fmla="*/ 0 w 13344"/>
                <a:gd name="T3" fmla="*/ 0 h 1"/>
                <a:gd name="T4" fmla="*/ 0 w 13344"/>
                <a:gd name="T5" fmla="*/ 0 h 1"/>
                <a:gd name="T6" fmla="*/ 0 w 13344"/>
                <a:gd name="T7" fmla="*/ 0 h 1"/>
                <a:gd name="T8" fmla="*/ 0 w 13344"/>
                <a:gd name="T9" fmla="*/ 0 h 1"/>
                <a:gd name="T10" fmla="*/ 0 60000 65536"/>
                <a:gd name="T11" fmla="*/ 0 60000 65536"/>
                <a:gd name="T12" fmla="*/ 0 60000 65536"/>
                <a:gd name="T13" fmla="*/ 0 60000 65536"/>
                <a:gd name="T14" fmla="*/ 0 60000 65536"/>
                <a:gd name="T15" fmla="*/ 0 w 13344"/>
                <a:gd name="T16" fmla="*/ 0 h 1"/>
                <a:gd name="T17" fmla="*/ 13344 w 13344"/>
                <a:gd name="T18" fmla="*/ 1 h 1"/>
              </a:gdLst>
              <a:ahLst/>
              <a:cxnLst>
                <a:cxn ang="T10">
                  <a:pos x="T0" y="T1"/>
                </a:cxn>
                <a:cxn ang="T11">
                  <a:pos x="T2" y="T3"/>
                </a:cxn>
                <a:cxn ang="T12">
                  <a:pos x="T4" y="T5"/>
                </a:cxn>
                <a:cxn ang="T13">
                  <a:pos x="T6" y="T7"/>
                </a:cxn>
                <a:cxn ang="T14">
                  <a:pos x="T8" y="T9"/>
                </a:cxn>
              </a:cxnLst>
              <a:rect l="T15" t="T16" r="T17" b="T18"/>
              <a:pathLst>
                <a:path w="13344" h="1">
                  <a:moveTo>
                    <a:pt x="270" y="0"/>
                  </a:moveTo>
                  <a:lnTo>
                    <a:pt x="144" y="0"/>
                  </a:lnTo>
                  <a:moveTo>
                    <a:pt x="13218" y="0"/>
                  </a:moveTo>
                  <a:lnTo>
                    <a:pt x="13344" y="0"/>
                  </a:lnTo>
                  <a:moveTo>
                    <a:pt x="0" y="0"/>
                  </a:moveTo>
                </a:path>
              </a:pathLst>
            </a:custGeom>
            <a:noFill/>
            <a:ln w="6350">
              <a:solidFill>
                <a:schemeClr val="tx1"/>
              </a:solidFill>
              <a:miter lim="800000"/>
              <a:headEnd/>
              <a:tailEnd/>
            </a:ln>
          </p:spPr>
          <p:txBody>
            <a:bodyPr/>
            <a:lstStyle/>
            <a:p>
              <a:endParaRPr lang="en-US"/>
            </a:p>
          </p:txBody>
        </p:sp>
        <p:sp>
          <p:nvSpPr>
            <p:cNvPr id="39025" name="Rectangle 10"/>
            <p:cNvSpPr>
              <a:spLocks noChangeAspect="1" noChangeArrowheads="1"/>
            </p:cNvSpPr>
            <p:nvPr/>
          </p:nvSpPr>
          <p:spPr bwMode="auto">
            <a:xfrm>
              <a:off x="3065" y="1888"/>
              <a:ext cx="46" cy="52"/>
            </a:xfrm>
            <a:prstGeom prst="rect">
              <a:avLst/>
            </a:prstGeom>
            <a:noFill/>
            <a:ln w="9525">
              <a:noFill/>
              <a:miter lim="800000"/>
              <a:headEnd/>
              <a:tailEnd/>
            </a:ln>
          </p:spPr>
          <p:txBody>
            <a:bodyPr wrap="none" lIns="0" tIns="0" rIns="0" bIns="0">
              <a:spAutoFit/>
            </a:bodyPr>
            <a:lstStyle/>
            <a:p>
              <a:r>
                <a:rPr lang="en-CA" sz="800">
                  <a:latin typeface="Times New Roman" pitchFamily="18" charset="0"/>
                </a:rPr>
                <a:t>-5</a:t>
              </a:r>
            </a:p>
          </p:txBody>
        </p:sp>
        <p:sp>
          <p:nvSpPr>
            <p:cNvPr id="39026" name="Freeform 11"/>
            <p:cNvSpPr>
              <a:spLocks noChangeAspect="1" noEditPoints="1"/>
            </p:cNvSpPr>
            <p:nvPr/>
          </p:nvSpPr>
          <p:spPr bwMode="auto">
            <a:xfrm>
              <a:off x="3114" y="1614"/>
              <a:ext cx="2230" cy="1"/>
            </a:xfrm>
            <a:custGeom>
              <a:avLst/>
              <a:gdLst>
                <a:gd name="T0" fmla="*/ 0 w 13344"/>
                <a:gd name="T1" fmla="*/ 0 h 1"/>
                <a:gd name="T2" fmla="*/ 0 w 13344"/>
                <a:gd name="T3" fmla="*/ 0 h 1"/>
                <a:gd name="T4" fmla="*/ 0 w 13344"/>
                <a:gd name="T5" fmla="*/ 0 h 1"/>
                <a:gd name="T6" fmla="*/ 0 w 13344"/>
                <a:gd name="T7" fmla="*/ 0 h 1"/>
                <a:gd name="T8" fmla="*/ 0 w 13344"/>
                <a:gd name="T9" fmla="*/ 0 h 1"/>
                <a:gd name="T10" fmla="*/ 0 60000 65536"/>
                <a:gd name="T11" fmla="*/ 0 60000 65536"/>
                <a:gd name="T12" fmla="*/ 0 60000 65536"/>
                <a:gd name="T13" fmla="*/ 0 60000 65536"/>
                <a:gd name="T14" fmla="*/ 0 60000 65536"/>
                <a:gd name="T15" fmla="*/ 0 w 13344"/>
                <a:gd name="T16" fmla="*/ 0 h 1"/>
                <a:gd name="T17" fmla="*/ 13344 w 13344"/>
                <a:gd name="T18" fmla="*/ 1 h 1"/>
              </a:gdLst>
              <a:ahLst/>
              <a:cxnLst>
                <a:cxn ang="T10">
                  <a:pos x="T0" y="T1"/>
                </a:cxn>
                <a:cxn ang="T11">
                  <a:pos x="T2" y="T3"/>
                </a:cxn>
                <a:cxn ang="T12">
                  <a:pos x="T4" y="T5"/>
                </a:cxn>
                <a:cxn ang="T13">
                  <a:pos x="T6" y="T7"/>
                </a:cxn>
                <a:cxn ang="T14">
                  <a:pos x="T8" y="T9"/>
                </a:cxn>
              </a:cxnLst>
              <a:rect l="T15" t="T16" r="T17" b="T18"/>
              <a:pathLst>
                <a:path w="13344" h="1">
                  <a:moveTo>
                    <a:pt x="270" y="0"/>
                  </a:moveTo>
                  <a:lnTo>
                    <a:pt x="144" y="0"/>
                  </a:lnTo>
                  <a:moveTo>
                    <a:pt x="13218" y="0"/>
                  </a:moveTo>
                  <a:lnTo>
                    <a:pt x="13344" y="0"/>
                  </a:lnTo>
                  <a:moveTo>
                    <a:pt x="0" y="0"/>
                  </a:moveTo>
                </a:path>
              </a:pathLst>
            </a:custGeom>
            <a:noFill/>
            <a:ln w="6350">
              <a:solidFill>
                <a:schemeClr val="tx1"/>
              </a:solidFill>
              <a:miter lim="800000"/>
              <a:headEnd/>
              <a:tailEnd/>
            </a:ln>
          </p:spPr>
          <p:txBody>
            <a:bodyPr/>
            <a:lstStyle/>
            <a:p>
              <a:endParaRPr lang="en-US"/>
            </a:p>
          </p:txBody>
        </p:sp>
        <p:sp>
          <p:nvSpPr>
            <p:cNvPr id="39027" name="Rectangle 12"/>
            <p:cNvSpPr>
              <a:spLocks noChangeAspect="1" noChangeArrowheads="1"/>
            </p:cNvSpPr>
            <p:nvPr/>
          </p:nvSpPr>
          <p:spPr bwMode="auto">
            <a:xfrm>
              <a:off x="3078" y="1594"/>
              <a:ext cx="28" cy="52"/>
            </a:xfrm>
            <a:prstGeom prst="rect">
              <a:avLst/>
            </a:prstGeom>
            <a:noFill/>
            <a:ln w="9525">
              <a:noFill/>
              <a:miter lim="800000"/>
              <a:headEnd/>
              <a:tailEnd/>
            </a:ln>
          </p:spPr>
          <p:txBody>
            <a:bodyPr wrap="none" lIns="0" tIns="0" rIns="0" bIns="0">
              <a:spAutoFit/>
            </a:bodyPr>
            <a:lstStyle/>
            <a:p>
              <a:r>
                <a:rPr lang="en-CA" sz="800">
                  <a:latin typeface="Times New Roman" pitchFamily="18" charset="0"/>
                </a:rPr>
                <a:t>0</a:t>
              </a:r>
            </a:p>
          </p:txBody>
        </p:sp>
        <p:sp>
          <p:nvSpPr>
            <p:cNvPr id="39028" name="Freeform 13"/>
            <p:cNvSpPr>
              <a:spLocks noChangeAspect="1" noEditPoints="1"/>
            </p:cNvSpPr>
            <p:nvPr/>
          </p:nvSpPr>
          <p:spPr bwMode="auto">
            <a:xfrm>
              <a:off x="3114" y="1319"/>
              <a:ext cx="2230" cy="1"/>
            </a:xfrm>
            <a:custGeom>
              <a:avLst/>
              <a:gdLst>
                <a:gd name="T0" fmla="*/ 0 w 13344"/>
                <a:gd name="T1" fmla="*/ 0 h 1"/>
                <a:gd name="T2" fmla="*/ 0 w 13344"/>
                <a:gd name="T3" fmla="*/ 0 h 1"/>
                <a:gd name="T4" fmla="*/ 0 w 13344"/>
                <a:gd name="T5" fmla="*/ 0 h 1"/>
                <a:gd name="T6" fmla="*/ 0 w 13344"/>
                <a:gd name="T7" fmla="*/ 0 h 1"/>
                <a:gd name="T8" fmla="*/ 0 w 13344"/>
                <a:gd name="T9" fmla="*/ 0 h 1"/>
                <a:gd name="T10" fmla="*/ 0 60000 65536"/>
                <a:gd name="T11" fmla="*/ 0 60000 65536"/>
                <a:gd name="T12" fmla="*/ 0 60000 65536"/>
                <a:gd name="T13" fmla="*/ 0 60000 65536"/>
                <a:gd name="T14" fmla="*/ 0 60000 65536"/>
                <a:gd name="T15" fmla="*/ 0 w 13344"/>
                <a:gd name="T16" fmla="*/ 0 h 1"/>
                <a:gd name="T17" fmla="*/ 13344 w 13344"/>
                <a:gd name="T18" fmla="*/ 1 h 1"/>
              </a:gdLst>
              <a:ahLst/>
              <a:cxnLst>
                <a:cxn ang="T10">
                  <a:pos x="T0" y="T1"/>
                </a:cxn>
                <a:cxn ang="T11">
                  <a:pos x="T2" y="T3"/>
                </a:cxn>
                <a:cxn ang="T12">
                  <a:pos x="T4" y="T5"/>
                </a:cxn>
                <a:cxn ang="T13">
                  <a:pos x="T6" y="T7"/>
                </a:cxn>
                <a:cxn ang="T14">
                  <a:pos x="T8" y="T9"/>
                </a:cxn>
              </a:cxnLst>
              <a:rect l="T15" t="T16" r="T17" b="T18"/>
              <a:pathLst>
                <a:path w="13344" h="1">
                  <a:moveTo>
                    <a:pt x="270" y="0"/>
                  </a:moveTo>
                  <a:lnTo>
                    <a:pt x="144" y="0"/>
                  </a:lnTo>
                  <a:moveTo>
                    <a:pt x="13218" y="0"/>
                  </a:moveTo>
                  <a:lnTo>
                    <a:pt x="13344" y="0"/>
                  </a:lnTo>
                  <a:moveTo>
                    <a:pt x="0" y="0"/>
                  </a:moveTo>
                </a:path>
              </a:pathLst>
            </a:custGeom>
            <a:noFill/>
            <a:ln w="6350">
              <a:solidFill>
                <a:schemeClr val="tx1"/>
              </a:solidFill>
              <a:miter lim="800000"/>
              <a:headEnd/>
              <a:tailEnd/>
            </a:ln>
          </p:spPr>
          <p:txBody>
            <a:bodyPr/>
            <a:lstStyle/>
            <a:p>
              <a:endParaRPr lang="en-US"/>
            </a:p>
          </p:txBody>
        </p:sp>
        <p:sp>
          <p:nvSpPr>
            <p:cNvPr id="39029" name="Rectangle 14"/>
            <p:cNvSpPr>
              <a:spLocks noChangeAspect="1" noChangeArrowheads="1"/>
            </p:cNvSpPr>
            <p:nvPr/>
          </p:nvSpPr>
          <p:spPr bwMode="auto">
            <a:xfrm>
              <a:off x="3078" y="1299"/>
              <a:ext cx="28" cy="53"/>
            </a:xfrm>
            <a:prstGeom prst="rect">
              <a:avLst/>
            </a:prstGeom>
            <a:noFill/>
            <a:ln w="9525">
              <a:noFill/>
              <a:miter lim="800000"/>
              <a:headEnd/>
              <a:tailEnd/>
            </a:ln>
          </p:spPr>
          <p:txBody>
            <a:bodyPr wrap="none" lIns="0" tIns="0" rIns="0" bIns="0">
              <a:spAutoFit/>
            </a:bodyPr>
            <a:lstStyle/>
            <a:p>
              <a:r>
                <a:rPr lang="en-CA" sz="800">
                  <a:latin typeface="Times New Roman" pitchFamily="18" charset="0"/>
                </a:rPr>
                <a:t>5</a:t>
              </a:r>
            </a:p>
          </p:txBody>
        </p:sp>
        <p:sp>
          <p:nvSpPr>
            <p:cNvPr id="39030" name="Freeform 15"/>
            <p:cNvSpPr>
              <a:spLocks noChangeAspect="1" noEditPoints="1"/>
            </p:cNvSpPr>
            <p:nvPr/>
          </p:nvSpPr>
          <p:spPr bwMode="auto">
            <a:xfrm>
              <a:off x="3114" y="1024"/>
              <a:ext cx="2230" cy="1"/>
            </a:xfrm>
            <a:custGeom>
              <a:avLst/>
              <a:gdLst>
                <a:gd name="T0" fmla="*/ 0 w 13344"/>
                <a:gd name="T1" fmla="*/ 0 h 1"/>
                <a:gd name="T2" fmla="*/ 0 w 13344"/>
                <a:gd name="T3" fmla="*/ 0 h 1"/>
                <a:gd name="T4" fmla="*/ 0 w 13344"/>
                <a:gd name="T5" fmla="*/ 0 h 1"/>
                <a:gd name="T6" fmla="*/ 0 w 13344"/>
                <a:gd name="T7" fmla="*/ 0 h 1"/>
                <a:gd name="T8" fmla="*/ 0 w 13344"/>
                <a:gd name="T9" fmla="*/ 0 h 1"/>
                <a:gd name="T10" fmla="*/ 0 60000 65536"/>
                <a:gd name="T11" fmla="*/ 0 60000 65536"/>
                <a:gd name="T12" fmla="*/ 0 60000 65536"/>
                <a:gd name="T13" fmla="*/ 0 60000 65536"/>
                <a:gd name="T14" fmla="*/ 0 60000 65536"/>
                <a:gd name="T15" fmla="*/ 0 w 13344"/>
                <a:gd name="T16" fmla="*/ 0 h 1"/>
                <a:gd name="T17" fmla="*/ 13344 w 13344"/>
                <a:gd name="T18" fmla="*/ 1 h 1"/>
              </a:gdLst>
              <a:ahLst/>
              <a:cxnLst>
                <a:cxn ang="T10">
                  <a:pos x="T0" y="T1"/>
                </a:cxn>
                <a:cxn ang="T11">
                  <a:pos x="T2" y="T3"/>
                </a:cxn>
                <a:cxn ang="T12">
                  <a:pos x="T4" y="T5"/>
                </a:cxn>
                <a:cxn ang="T13">
                  <a:pos x="T6" y="T7"/>
                </a:cxn>
                <a:cxn ang="T14">
                  <a:pos x="T8" y="T9"/>
                </a:cxn>
              </a:cxnLst>
              <a:rect l="T15" t="T16" r="T17" b="T18"/>
              <a:pathLst>
                <a:path w="13344" h="1">
                  <a:moveTo>
                    <a:pt x="270" y="0"/>
                  </a:moveTo>
                  <a:lnTo>
                    <a:pt x="144" y="0"/>
                  </a:lnTo>
                  <a:moveTo>
                    <a:pt x="13218" y="0"/>
                  </a:moveTo>
                  <a:lnTo>
                    <a:pt x="13344" y="0"/>
                  </a:lnTo>
                  <a:moveTo>
                    <a:pt x="0" y="0"/>
                  </a:moveTo>
                </a:path>
              </a:pathLst>
            </a:custGeom>
            <a:noFill/>
            <a:ln w="6350">
              <a:solidFill>
                <a:schemeClr val="tx1"/>
              </a:solidFill>
              <a:miter lim="800000"/>
              <a:headEnd/>
              <a:tailEnd/>
            </a:ln>
          </p:spPr>
          <p:txBody>
            <a:bodyPr/>
            <a:lstStyle/>
            <a:p>
              <a:endParaRPr lang="en-US"/>
            </a:p>
          </p:txBody>
        </p:sp>
        <p:sp>
          <p:nvSpPr>
            <p:cNvPr id="39031" name="Rectangle 16"/>
            <p:cNvSpPr>
              <a:spLocks noChangeAspect="1" noChangeArrowheads="1"/>
            </p:cNvSpPr>
            <p:nvPr/>
          </p:nvSpPr>
          <p:spPr bwMode="auto">
            <a:xfrm>
              <a:off x="3060" y="1004"/>
              <a:ext cx="56" cy="53"/>
            </a:xfrm>
            <a:prstGeom prst="rect">
              <a:avLst/>
            </a:prstGeom>
            <a:noFill/>
            <a:ln w="9525">
              <a:noFill/>
              <a:miter lim="800000"/>
              <a:headEnd/>
              <a:tailEnd/>
            </a:ln>
          </p:spPr>
          <p:txBody>
            <a:bodyPr wrap="none" lIns="0" tIns="0" rIns="0" bIns="0">
              <a:spAutoFit/>
            </a:bodyPr>
            <a:lstStyle/>
            <a:p>
              <a:r>
                <a:rPr lang="en-CA" sz="800">
                  <a:latin typeface="Times New Roman" pitchFamily="18" charset="0"/>
                </a:rPr>
                <a:t>10</a:t>
              </a:r>
            </a:p>
          </p:txBody>
        </p:sp>
        <p:sp>
          <p:nvSpPr>
            <p:cNvPr id="39032" name="Freeform 17"/>
            <p:cNvSpPr>
              <a:spLocks noChangeAspect="1" noEditPoints="1"/>
            </p:cNvSpPr>
            <p:nvPr/>
          </p:nvSpPr>
          <p:spPr bwMode="auto">
            <a:xfrm>
              <a:off x="3160" y="1005"/>
              <a:ext cx="1" cy="1372"/>
            </a:xfrm>
            <a:custGeom>
              <a:avLst/>
              <a:gdLst>
                <a:gd name="T0" fmla="*/ 0 w 1"/>
                <a:gd name="T1" fmla="*/ 0 h 9120"/>
                <a:gd name="T2" fmla="*/ 0 w 1"/>
                <a:gd name="T3" fmla="*/ 0 h 9120"/>
                <a:gd name="T4" fmla="*/ 0 w 1"/>
                <a:gd name="T5" fmla="*/ 0 h 9120"/>
                <a:gd name="T6" fmla="*/ 0 w 1"/>
                <a:gd name="T7" fmla="*/ 0 h 9120"/>
                <a:gd name="T8" fmla="*/ 0 w 1"/>
                <a:gd name="T9" fmla="*/ 0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6350">
              <a:solidFill>
                <a:schemeClr val="tx1"/>
              </a:solidFill>
              <a:miter lim="800000"/>
              <a:headEnd/>
              <a:tailEnd/>
            </a:ln>
          </p:spPr>
          <p:txBody>
            <a:bodyPr/>
            <a:lstStyle/>
            <a:p>
              <a:endParaRPr lang="en-US"/>
            </a:p>
          </p:txBody>
        </p:sp>
        <p:sp>
          <p:nvSpPr>
            <p:cNvPr id="39033" name="Rectangle 18"/>
            <p:cNvSpPr>
              <a:spLocks noChangeAspect="1" noChangeArrowheads="1"/>
            </p:cNvSpPr>
            <p:nvPr/>
          </p:nvSpPr>
          <p:spPr bwMode="auto">
            <a:xfrm>
              <a:off x="3135" y="2357"/>
              <a:ext cx="32" cy="52"/>
            </a:xfrm>
            <a:prstGeom prst="rect">
              <a:avLst/>
            </a:prstGeom>
            <a:noFill/>
            <a:ln w="9525">
              <a:noFill/>
              <a:miter lim="800000"/>
              <a:headEnd/>
              <a:tailEnd/>
            </a:ln>
          </p:spPr>
          <p:txBody>
            <a:bodyPr wrap="none" lIns="0" tIns="0" rIns="0" bIns="0">
              <a:spAutoFit/>
            </a:bodyPr>
            <a:lstStyle/>
            <a:p>
              <a:r>
                <a:rPr lang="en-CA" sz="800">
                  <a:latin typeface="Times New Roman" pitchFamily="18" charset="0"/>
                  <a:cs typeface="Times New Roman" pitchFamily="18" charset="0"/>
                </a:rPr>
                <a:t>Γ</a:t>
              </a:r>
              <a:endParaRPr lang="en-CA" sz="800">
                <a:latin typeface="Times New Roman" pitchFamily="18" charset="0"/>
              </a:endParaRPr>
            </a:p>
          </p:txBody>
        </p:sp>
        <p:sp>
          <p:nvSpPr>
            <p:cNvPr id="39034" name="Freeform 19"/>
            <p:cNvSpPr>
              <a:spLocks noChangeAspect="1" noEditPoints="1"/>
            </p:cNvSpPr>
            <p:nvPr/>
          </p:nvSpPr>
          <p:spPr bwMode="auto">
            <a:xfrm>
              <a:off x="3612" y="1005"/>
              <a:ext cx="0" cy="1372"/>
            </a:xfrm>
            <a:custGeom>
              <a:avLst/>
              <a:gdLst>
                <a:gd name="T0" fmla="*/ 0 h 9120"/>
                <a:gd name="T1" fmla="*/ 0 h 9120"/>
                <a:gd name="T2" fmla="*/ 0 h 9120"/>
                <a:gd name="T3" fmla="*/ 0 h 9120"/>
                <a:gd name="T4" fmla="*/ 0 h 9120"/>
                <a:gd name="T5" fmla="*/ 0 60000 65536"/>
                <a:gd name="T6" fmla="*/ 0 60000 65536"/>
                <a:gd name="T7" fmla="*/ 0 60000 65536"/>
                <a:gd name="T8" fmla="*/ 0 60000 65536"/>
                <a:gd name="T9" fmla="*/ 0 60000 65536"/>
                <a:gd name="T10" fmla="*/ 0 h 9120"/>
                <a:gd name="T11" fmla="*/ 9120 h 9120"/>
              </a:gdLst>
              <a:ahLst/>
              <a:cxnLst>
                <a:cxn ang="T5">
                  <a:pos x="0" y="T0"/>
                </a:cxn>
                <a:cxn ang="T6">
                  <a:pos x="0" y="T1"/>
                </a:cxn>
                <a:cxn ang="T7">
                  <a:pos x="0" y="T2"/>
                </a:cxn>
                <a:cxn ang="T8">
                  <a:pos x="0" y="T3"/>
                </a:cxn>
                <a:cxn ang="T9">
                  <a:pos x="0" y="T4"/>
                </a:cxn>
              </a:cxnLst>
              <a:rect l="0" t="T10" r="0" b="T11"/>
              <a:pathLst>
                <a:path h="9120">
                  <a:moveTo>
                    <a:pt x="0" y="8754"/>
                  </a:moveTo>
                  <a:lnTo>
                    <a:pt x="0" y="8880"/>
                  </a:lnTo>
                  <a:moveTo>
                    <a:pt x="0" y="126"/>
                  </a:moveTo>
                  <a:lnTo>
                    <a:pt x="0" y="0"/>
                  </a:lnTo>
                  <a:moveTo>
                    <a:pt x="0" y="9120"/>
                  </a:moveTo>
                </a:path>
              </a:pathLst>
            </a:custGeom>
            <a:noFill/>
            <a:ln w="6350">
              <a:solidFill>
                <a:schemeClr val="tx1"/>
              </a:solidFill>
              <a:miter lim="800000"/>
              <a:headEnd/>
              <a:tailEnd/>
            </a:ln>
          </p:spPr>
          <p:txBody>
            <a:bodyPr/>
            <a:lstStyle/>
            <a:p>
              <a:endParaRPr lang="en-US"/>
            </a:p>
          </p:txBody>
        </p:sp>
        <p:sp>
          <p:nvSpPr>
            <p:cNvPr id="39035" name="Rectangle 20"/>
            <p:cNvSpPr>
              <a:spLocks noChangeAspect="1" noChangeArrowheads="1"/>
            </p:cNvSpPr>
            <p:nvPr/>
          </p:nvSpPr>
          <p:spPr bwMode="auto">
            <a:xfrm>
              <a:off x="3587" y="2357"/>
              <a:ext cx="68" cy="52"/>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K </a:t>
              </a:r>
            </a:p>
          </p:txBody>
        </p:sp>
        <p:sp>
          <p:nvSpPr>
            <p:cNvPr id="39036" name="Freeform 21"/>
            <p:cNvSpPr>
              <a:spLocks noChangeAspect="1" noEditPoints="1"/>
            </p:cNvSpPr>
            <p:nvPr/>
          </p:nvSpPr>
          <p:spPr bwMode="auto">
            <a:xfrm>
              <a:off x="3837" y="1005"/>
              <a:ext cx="1" cy="1372"/>
            </a:xfrm>
            <a:custGeom>
              <a:avLst/>
              <a:gdLst>
                <a:gd name="T0" fmla="*/ 0 w 1"/>
                <a:gd name="T1" fmla="*/ 0 h 9120"/>
                <a:gd name="T2" fmla="*/ 0 w 1"/>
                <a:gd name="T3" fmla="*/ 0 h 9120"/>
                <a:gd name="T4" fmla="*/ 0 w 1"/>
                <a:gd name="T5" fmla="*/ 0 h 9120"/>
                <a:gd name="T6" fmla="*/ 0 w 1"/>
                <a:gd name="T7" fmla="*/ 0 h 9120"/>
                <a:gd name="T8" fmla="*/ 0 w 1"/>
                <a:gd name="T9" fmla="*/ 0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6350">
              <a:solidFill>
                <a:schemeClr val="tx1"/>
              </a:solidFill>
              <a:miter lim="800000"/>
              <a:headEnd/>
              <a:tailEnd/>
            </a:ln>
          </p:spPr>
          <p:txBody>
            <a:bodyPr/>
            <a:lstStyle/>
            <a:p>
              <a:endParaRPr lang="en-US"/>
            </a:p>
          </p:txBody>
        </p:sp>
        <p:sp>
          <p:nvSpPr>
            <p:cNvPr id="39037" name="Rectangle 22"/>
            <p:cNvSpPr>
              <a:spLocks noChangeAspect="1" noChangeArrowheads="1"/>
            </p:cNvSpPr>
            <p:nvPr/>
          </p:nvSpPr>
          <p:spPr bwMode="auto">
            <a:xfrm>
              <a:off x="3810" y="2357"/>
              <a:ext cx="78" cy="52"/>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M </a:t>
              </a:r>
            </a:p>
          </p:txBody>
        </p:sp>
        <p:sp>
          <p:nvSpPr>
            <p:cNvPr id="39038" name="Freeform 23"/>
            <p:cNvSpPr>
              <a:spLocks noChangeAspect="1" noEditPoints="1"/>
            </p:cNvSpPr>
            <p:nvPr/>
          </p:nvSpPr>
          <p:spPr bwMode="auto">
            <a:xfrm>
              <a:off x="4229" y="1005"/>
              <a:ext cx="1" cy="1372"/>
            </a:xfrm>
            <a:custGeom>
              <a:avLst/>
              <a:gdLst>
                <a:gd name="T0" fmla="*/ 0 w 1"/>
                <a:gd name="T1" fmla="*/ 0 h 9120"/>
                <a:gd name="T2" fmla="*/ 0 w 1"/>
                <a:gd name="T3" fmla="*/ 0 h 9120"/>
                <a:gd name="T4" fmla="*/ 0 w 1"/>
                <a:gd name="T5" fmla="*/ 0 h 9120"/>
                <a:gd name="T6" fmla="*/ 0 w 1"/>
                <a:gd name="T7" fmla="*/ 0 h 9120"/>
                <a:gd name="T8" fmla="*/ 0 w 1"/>
                <a:gd name="T9" fmla="*/ 0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6350">
              <a:solidFill>
                <a:schemeClr val="tx1"/>
              </a:solidFill>
              <a:miter lim="800000"/>
              <a:headEnd/>
              <a:tailEnd/>
            </a:ln>
          </p:spPr>
          <p:txBody>
            <a:bodyPr/>
            <a:lstStyle/>
            <a:p>
              <a:endParaRPr lang="en-US"/>
            </a:p>
          </p:txBody>
        </p:sp>
        <p:sp>
          <p:nvSpPr>
            <p:cNvPr id="39039" name="Rectangle 24"/>
            <p:cNvSpPr>
              <a:spLocks noChangeAspect="1" noChangeArrowheads="1"/>
            </p:cNvSpPr>
            <p:nvPr/>
          </p:nvSpPr>
          <p:spPr bwMode="auto">
            <a:xfrm>
              <a:off x="4165" y="2357"/>
              <a:ext cx="61" cy="52"/>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a:t>
              </a:r>
              <a:r>
                <a:rPr lang="en-CA" sz="800">
                  <a:latin typeface="Times New Roman" pitchFamily="18" charset="0"/>
                  <a:cs typeface="Times New Roman" pitchFamily="18" charset="0"/>
                </a:rPr>
                <a:t>Γ</a:t>
              </a:r>
              <a:r>
                <a:rPr lang="en-CA" sz="800">
                  <a:latin typeface="Times New Roman" pitchFamily="18" charset="0"/>
                </a:rPr>
                <a:t> </a:t>
              </a:r>
            </a:p>
          </p:txBody>
        </p:sp>
        <p:sp>
          <p:nvSpPr>
            <p:cNvPr id="39040" name="Freeform 25"/>
            <p:cNvSpPr>
              <a:spLocks noChangeAspect="1" noEditPoints="1"/>
            </p:cNvSpPr>
            <p:nvPr/>
          </p:nvSpPr>
          <p:spPr bwMode="auto">
            <a:xfrm>
              <a:off x="4253" y="1005"/>
              <a:ext cx="0" cy="1372"/>
            </a:xfrm>
            <a:custGeom>
              <a:avLst/>
              <a:gdLst>
                <a:gd name="T0" fmla="*/ 0 h 9120"/>
                <a:gd name="T1" fmla="*/ 0 h 9120"/>
                <a:gd name="T2" fmla="*/ 0 h 9120"/>
                <a:gd name="T3" fmla="*/ 0 h 9120"/>
                <a:gd name="T4" fmla="*/ 0 h 9120"/>
                <a:gd name="T5" fmla="*/ 0 60000 65536"/>
                <a:gd name="T6" fmla="*/ 0 60000 65536"/>
                <a:gd name="T7" fmla="*/ 0 60000 65536"/>
                <a:gd name="T8" fmla="*/ 0 60000 65536"/>
                <a:gd name="T9" fmla="*/ 0 60000 65536"/>
                <a:gd name="T10" fmla="*/ 0 h 9120"/>
                <a:gd name="T11" fmla="*/ 9120 h 9120"/>
              </a:gdLst>
              <a:ahLst/>
              <a:cxnLst>
                <a:cxn ang="T5">
                  <a:pos x="0" y="T0"/>
                </a:cxn>
                <a:cxn ang="T6">
                  <a:pos x="0" y="T1"/>
                </a:cxn>
                <a:cxn ang="T7">
                  <a:pos x="0" y="T2"/>
                </a:cxn>
                <a:cxn ang="T8">
                  <a:pos x="0" y="T3"/>
                </a:cxn>
                <a:cxn ang="T9">
                  <a:pos x="0" y="T4"/>
                </a:cxn>
              </a:cxnLst>
              <a:rect l="0" t="T10" r="0" b="T11"/>
              <a:pathLst>
                <a:path h="9120">
                  <a:moveTo>
                    <a:pt x="0" y="8754"/>
                  </a:moveTo>
                  <a:lnTo>
                    <a:pt x="0" y="8880"/>
                  </a:lnTo>
                  <a:moveTo>
                    <a:pt x="0" y="126"/>
                  </a:moveTo>
                  <a:lnTo>
                    <a:pt x="0" y="0"/>
                  </a:lnTo>
                  <a:moveTo>
                    <a:pt x="0" y="9120"/>
                  </a:moveTo>
                </a:path>
              </a:pathLst>
            </a:custGeom>
            <a:noFill/>
            <a:ln w="6350">
              <a:solidFill>
                <a:schemeClr val="tx1"/>
              </a:solidFill>
              <a:miter lim="800000"/>
              <a:headEnd/>
              <a:tailEnd/>
            </a:ln>
          </p:spPr>
          <p:txBody>
            <a:bodyPr/>
            <a:lstStyle/>
            <a:p>
              <a:endParaRPr lang="en-US"/>
            </a:p>
          </p:txBody>
        </p:sp>
        <p:sp>
          <p:nvSpPr>
            <p:cNvPr id="39041" name="Rectangle 26"/>
            <p:cNvSpPr>
              <a:spLocks noChangeAspect="1" noChangeArrowheads="1"/>
            </p:cNvSpPr>
            <p:nvPr/>
          </p:nvSpPr>
          <p:spPr bwMode="auto">
            <a:xfrm>
              <a:off x="4252" y="2357"/>
              <a:ext cx="68" cy="52"/>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A </a:t>
              </a:r>
            </a:p>
          </p:txBody>
        </p:sp>
        <p:sp>
          <p:nvSpPr>
            <p:cNvPr id="39042" name="Freeform 27"/>
            <p:cNvSpPr>
              <a:spLocks noChangeAspect="1" noEditPoints="1"/>
            </p:cNvSpPr>
            <p:nvPr/>
          </p:nvSpPr>
          <p:spPr bwMode="auto">
            <a:xfrm>
              <a:off x="4644" y="1005"/>
              <a:ext cx="1" cy="1372"/>
            </a:xfrm>
            <a:custGeom>
              <a:avLst/>
              <a:gdLst>
                <a:gd name="T0" fmla="*/ 0 w 1"/>
                <a:gd name="T1" fmla="*/ 0 h 9120"/>
                <a:gd name="T2" fmla="*/ 0 w 1"/>
                <a:gd name="T3" fmla="*/ 0 h 9120"/>
                <a:gd name="T4" fmla="*/ 0 w 1"/>
                <a:gd name="T5" fmla="*/ 0 h 9120"/>
                <a:gd name="T6" fmla="*/ 0 w 1"/>
                <a:gd name="T7" fmla="*/ 0 h 9120"/>
                <a:gd name="T8" fmla="*/ 0 w 1"/>
                <a:gd name="T9" fmla="*/ 0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6350">
              <a:solidFill>
                <a:schemeClr val="tx1"/>
              </a:solidFill>
              <a:miter lim="800000"/>
              <a:headEnd/>
              <a:tailEnd/>
            </a:ln>
          </p:spPr>
          <p:txBody>
            <a:bodyPr/>
            <a:lstStyle/>
            <a:p>
              <a:endParaRPr lang="en-US"/>
            </a:p>
          </p:txBody>
        </p:sp>
        <p:sp>
          <p:nvSpPr>
            <p:cNvPr id="39043" name="Rectangle 28"/>
            <p:cNvSpPr>
              <a:spLocks noChangeAspect="1" noChangeArrowheads="1"/>
            </p:cNvSpPr>
            <p:nvPr/>
          </p:nvSpPr>
          <p:spPr bwMode="auto">
            <a:xfrm>
              <a:off x="4622" y="2357"/>
              <a:ext cx="62" cy="53"/>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L </a:t>
              </a:r>
            </a:p>
          </p:txBody>
        </p:sp>
        <p:sp>
          <p:nvSpPr>
            <p:cNvPr id="39044" name="Freeform 29"/>
            <p:cNvSpPr>
              <a:spLocks noChangeAspect="1" noEditPoints="1"/>
            </p:cNvSpPr>
            <p:nvPr/>
          </p:nvSpPr>
          <p:spPr bwMode="auto">
            <a:xfrm>
              <a:off x="4870" y="1005"/>
              <a:ext cx="1" cy="1372"/>
            </a:xfrm>
            <a:custGeom>
              <a:avLst/>
              <a:gdLst>
                <a:gd name="T0" fmla="*/ 0 w 1"/>
                <a:gd name="T1" fmla="*/ 0 h 9120"/>
                <a:gd name="T2" fmla="*/ 0 w 1"/>
                <a:gd name="T3" fmla="*/ 0 h 9120"/>
                <a:gd name="T4" fmla="*/ 0 w 1"/>
                <a:gd name="T5" fmla="*/ 0 h 9120"/>
                <a:gd name="T6" fmla="*/ 0 w 1"/>
                <a:gd name="T7" fmla="*/ 0 h 9120"/>
                <a:gd name="T8" fmla="*/ 0 w 1"/>
                <a:gd name="T9" fmla="*/ 0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6350">
              <a:solidFill>
                <a:schemeClr val="tx1"/>
              </a:solidFill>
              <a:miter lim="800000"/>
              <a:headEnd/>
              <a:tailEnd/>
            </a:ln>
          </p:spPr>
          <p:txBody>
            <a:bodyPr/>
            <a:lstStyle/>
            <a:p>
              <a:endParaRPr lang="en-US"/>
            </a:p>
          </p:txBody>
        </p:sp>
        <p:sp>
          <p:nvSpPr>
            <p:cNvPr id="39045" name="Rectangle 30"/>
            <p:cNvSpPr>
              <a:spLocks noChangeAspect="1" noChangeArrowheads="1"/>
            </p:cNvSpPr>
            <p:nvPr/>
          </p:nvSpPr>
          <p:spPr bwMode="auto">
            <a:xfrm>
              <a:off x="4844" y="2357"/>
              <a:ext cx="68" cy="52"/>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H </a:t>
              </a:r>
            </a:p>
          </p:txBody>
        </p:sp>
        <p:sp>
          <p:nvSpPr>
            <p:cNvPr id="39046" name="Freeform 31"/>
            <p:cNvSpPr>
              <a:spLocks noChangeAspect="1" noEditPoints="1"/>
            </p:cNvSpPr>
            <p:nvPr/>
          </p:nvSpPr>
          <p:spPr bwMode="auto">
            <a:xfrm>
              <a:off x="5322" y="1005"/>
              <a:ext cx="1" cy="1372"/>
            </a:xfrm>
            <a:custGeom>
              <a:avLst/>
              <a:gdLst>
                <a:gd name="T0" fmla="*/ 0 w 1"/>
                <a:gd name="T1" fmla="*/ 0 h 9120"/>
                <a:gd name="T2" fmla="*/ 0 w 1"/>
                <a:gd name="T3" fmla="*/ 0 h 9120"/>
                <a:gd name="T4" fmla="*/ 0 w 1"/>
                <a:gd name="T5" fmla="*/ 0 h 9120"/>
                <a:gd name="T6" fmla="*/ 0 w 1"/>
                <a:gd name="T7" fmla="*/ 0 h 9120"/>
                <a:gd name="T8" fmla="*/ 0 w 1"/>
                <a:gd name="T9" fmla="*/ 0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6350">
              <a:solidFill>
                <a:schemeClr val="tx1"/>
              </a:solidFill>
              <a:miter lim="800000"/>
              <a:headEnd/>
              <a:tailEnd/>
            </a:ln>
          </p:spPr>
          <p:txBody>
            <a:bodyPr/>
            <a:lstStyle/>
            <a:p>
              <a:endParaRPr lang="en-US"/>
            </a:p>
          </p:txBody>
        </p:sp>
        <p:sp>
          <p:nvSpPr>
            <p:cNvPr id="39047" name="Rectangle 32"/>
            <p:cNvSpPr>
              <a:spLocks noChangeAspect="1" noChangeArrowheads="1"/>
            </p:cNvSpPr>
            <p:nvPr/>
          </p:nvSpPr>
          <p:spPr bwMode="auto">
            <a:xfrm>
              <a:off x="5298" y="2356"/>
              <a:ext cx="68" cy="52"/>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A </a:t>
              </a:r>
            </a:p>
          </p:txBody>
        </p:sp>
        <p:sp>
          <p:nvSpPr>
            <p:cNvPr id="39048" name="Freeform 33"/>
            <p:cNvSpPr>
              <a:spLocks noChangeAspect="1" noEditPoints="1"/>
            </p:cNvSpPr>
            <p:nvPr/>
          </p:nvSpPr>
          <p:spPr bwMode="auto">
            <a:xfrm>
              <a:off x="2998" y="1024"/>
              <a:ext cx="2324" cy="1298"/>
            </a:xfrm>
            <a:custGeom>
              <a:avLst/>
              <a:gdLst>
                <a:gd name="T0" fmla="*/ 0 w 13914"/>
                <a:gd name="T1" fmla="*/ 0 h 8628"/>
                <a:gd name="T2" fmla="*/ 0 w 13914"/>
                <a:gd name="T3" fmla="*/ 0 h 8628"/>
                <a:gd name="T4" fmla="*/ 0 w 13914"/>
                <a:gd name="T5" fmla="*/ 0 h 8628"/>
                <a:gd name="T6" fmla="*/ 0 w 13914"/>
                <a:gd name="T7" fmla="*/ 0 h 8628"/>
                <a:gd name="T8" fmla="*/ 0 w 13914"/>
                <a:gd name="T9" fmla="*/ 0 h 8628"/>
                <a:gd name="T10" fmla="*/ 0 w 13914"/>
                <a:gd name="T11" fmla="*/ 0 h 8628"/>
                <a:gd name="T12" fmla="*/ 0 60000 65536"/>
                <a:gd name="T13" fmla="*/ 0 60000 65536"/>
                <a:gd name="T14" fmla="*/ 0 60000 65536"/>
                <a:gd name="T15" fmla="*/ 0 60000 65536"/>
                <a:gd name="T16" fmla="*/ 0 60000 65536"/>
                <a:gd name="T17" fmla="*/ 0 60000 65536"/>
                <a:gd name="T18" fmla="*/ 0 w 13914"/>
                <a:gd name="T19" fmla="*/ 0 h 8628"/>
                <a:gd name="T20" fmla="*/ 13914 w 13914"/>
                <a:gd name="T21" fmla="*/ 8628 h 8628"/>
              </a:gdLst>
              <a:ahLst/>
              <a:cxnLst>
                <a:cxn ang="T12">
                  <a:pos x="T0" y="T1"/>
                </a:cxn>
                <a:cxn ang="T13">
                  <a:pos x="T2" y="T3"/>
                </a:cxn>
                <a:cxn ang="T14">
                  <a:pos x="T4" y="T5"/>
                </a:cxn>
                <a:cxn ang="T15">
                  <a:pos x="T6" y="T7"/>
                </a:cxn>
                <a:cxn ang="T16">
                  <a:pos x="T8" y="T9"/>
                </a:cxn>
                <a:cxn ang="T17">
                  <a:pos x="T10" y="T11"/>
                </a:cxn>
              </a:cxnLst>
              <a:rect l="T18" t="T19" r="T20" b="T21"/>
              <a:pathLst>
                <a:path w="13914" h="8628">
                  <a:moveTo>
                    <a:pt x="966" y="8628"/>
                  </a:moveTo>
                  <a:lnTo>
                    <a:pt x="13914" y="8628"/>
                  </a:lnTo>
                  <a:lnTo>
                    <a:pt x="13914" y="0"/>
                  </a:lnTo>
                  <a:lnTo>
                    <a:pt x="966" y="0"/>
                  </a:lnTo>
                  <a:lnTo>
                    <a:pt x="966" y="8628"/>
                  </a:lnTo>
                  <a:moveTo>
                    <a:pt x="0" y="4314"/>
                  </a:moveTo>
                </a:path>
              </a:pathLst>
            </a:custGeom>
            <a:noFill/>
            <a:ln w="6350">
              <a:solidFill>
                <a:schemeClr val="tx1"/>
              </a:solidFill>
              <a:miter lim="800000"/>
              <a:headEnd/>
              <a:tailEnd/>
            </a:ln>
          </p:spPr>
          <p:txBody>
            <a:bodyPr/>
            <a:lstStyle/>
            <a:p>
              <a:endParaRPr lang="en-US"/>
            </a:p>
          </p:txBody>
        </p:sp>
        <p:sp>
          <p:nvSpPr>
            <p:cNvPr id="39049" name="Rectangle 34"/>
            <p:cNvSpPr>
              <a:spLocks noChangeAspect="1" noChangeArrowheads="1"/>
            </p:cNvSpPr>
            <p:nvPr/>
          </p:nvSpPr>
          <p:spPr bwMode="auto">
            <a:xfrm rot="-5400000">
              <a:off x="2865" y="1583"/>
              <a:ext cx="273" cy="84"/>
            </a:xfrm>
            <a:prstGeom prst="rect">
              <a:avLst/>
            </a:prstGeom>
            <a:noFill/>
            <a:ln w="9525">
              <a:noFill/>
              <a:miter lim="800000"/>
              <a:headEnd/>
              <a:tailEnd/>
            </a:ln>
          </p:spPr>
          <p:txBody>
            <a:bodyPr wrap="none" lIns="0" tIns="0" rIns="0" bIns="0">
              <a:spAutoFit/>
            </a:bodyPr>
            <a:lstStyle/>
            <a:p>
              <a:r>
                <a:rPr lang="en-CA" sz="1000">
                  <a:latin typeface="Times New Roman" pitchFamily="18" charset="0"/>
                </a:rPr>
                <a:t>Energy (eV)</a:t>
              </a:r>
            </a:p>
          </p:txBody>
        </p:sp>
        <p:sp>
          <p:nvSpPr>
            <p:cNvPr id="39050" name="Freeform 35"/>
            <p:cNvSpPr>
              <a:spLocks noChangeAspect="1" noEditPoints="1"/>
            </p:cNvSpPr>
            <p:nvPr/>
          </p:nvSpPr>
          <p:spPr bwMode="auto">
            <a:xfrm>
              <a:off x="3160" y="951"/>
              <a:ext cx="2162" cy="1371"/>
            </a:xfrm>
            <a:custGeom>
              <a:avLst/>
              <a:gdLst>
                <a:gd name="T0" fmla="*/ 0 w 12948"/>
                <a:gd name="T1" fmla="*/ 0 h 9114"/>
                <a:gd name="T2" fmla="*/ 0 w 12948"/>
                <a:gd name="T3" fmla="*/ 0 h 9114"/>
                <a:gd name="T4" fmla="*/ 0 w 12948"/>
                <a:gd name="T5" fmla="*/ 0 h 9114"/>
                <a:gd name="T6" fmla="*/ 0 w 12948"/>
                <a:gd name="T7" fmla="*/ 0 h 9114"/>
                <a:gd name="T8" fmla="*/ 0 w 12948"/>
                <a:gd name="T9" fmla="*/ 0 h 9114"/>
                <a:gd name="T10" fmla="*/ 0 w 12948"/>
                <a:gd name="T11" fmla="*/ 0 h 9114"/>
                <a:gd name="T12" fmla="*/ 0 60000 65536"/>
                <a:gd name="T13" fmla="*/ 0 60000 65536"/>
                <a:gd name="T14" fmla="*/ 0 60000 65536"/>
                <a:gd name="T15" fmla="*/ 0 60000 65536"/>
                <a:gd name="T16" fmla="*/ 0 60000 65536"/>
                <a:gd name="T17" fmla="*/ 0 60000 65536"/>
                <a:gd name="T18" fmla="*/ 0 w 12948"/>
                <a:gd name="T19" fmla="*/ 0 h 9114"/>
                <a:gd name="T20" fmla="*/ 12948 w 12948"/>
                <a:gd name="T21" fmla="*/ 9114 h 9114"/>
              </a:gdLst>
              <a:ahLst/>
              <a:cxnLst>
                <a:cxn ang="T12">
                  <a:pos x="T0" y="T1"/>
                </a:cxn>
                <a:cxn ang="T13">
                  <a:pos x="T2" y="T3"/>
                </a:cxn>
                <a:cxn ang="T14">
                  <a:pos x="T4" y="T5"/>
                </a:cxn>
                <a:cxn ang="T15">
                  <a:pos x="T6" y="T7"/>
                </a:cxn>
                <a:cxn ang="T16">
                  <a:pos x="T8" y="T9"/>
                </a:cxn>
                <a:cxn ang="T17">
                  <a:pos x="T10" y="T11"/>
                </a:cxn>
              </a:cxnLst>
              <a:rect l="T18" t="T19" r="T20" b="T21"/>
              <a:pathLst>
                <a:path w="12948" h="9114">
                  <a:moveTo>
                    <a:pt x="0" y="9114"/>
                  </a:moveTo>
                  <a:lnTo>
                    <a:pt x="12948" y="9114"/>
                  </a:lnTo>
                  <a:lnTo>
                    <a:pt x="12948" y="486"/>
                  </a:lnTo>
                  <a:lnTo>
                    <a:pt x="0" y="486"/>
                  </a:lnTo>
                  <a:lnTo>
                    <a:pt x="0" y="9114"/>
                  </a:lnTo>
                  <a:moveTo>
                    <a:pt x="6474" y="0"/>
                  </a:moveTo>
                </a:path>
              </a:pathLst>
            </a:custGeom>
            <a:noFill/>
            <a:ln w="6350">
              <a:solidFill>
                <a:schemeClr val="tx1"/>
              </a:solidFill>
              <a:miter lim="800000"/>
              <a:headEnd/>
              <a:tailEnd/>
            </a:ln>
          </p:spPr>
          <p:txBody>
            <a:bodyPr/>
            <a:lstStyle/>
            <a:p>
              <a:endParaRPr lang="en-US"/>
            </a:p>
          </p:txBody>
        </p:sp>
        <p:sp>
          <p:nvSpPr>
            <p:cNvPr id="39051" name="Freeform 36"/>
            <p:cNvSpPr>
              <a:spLocks noChangeAspect="1" noEditPoints="1"/>
            </p:cNvSpPr>
            <p:nvPr/>
          </p:nvSpPr>
          <p:spPr bwMode="auto">
            <a:xfrm>
              <a:off x="3159" y="1932"/>
              <a:ext cx="452" cy="291"/>
            </a:xfrm>
            <a:custGeom>
              <a:avLst/>
              <a:gdLst>
                <a:gd name="T0" fmla="*/ 0 w 2705"/>
                <a:gd name="T1" fmla="*/ 0 h 1922"/>
                <a:gd name="T2" fmla="*/ 0 w 2705"/>
                <a:gd name="T3" fmla="*/ 0 h 1922"/>
                <a:gd name="T4" fmla="*/ 0 w 2705"/>
                <a:gd name="T5" fmla="*/ 0 h 1922"/>
                <a:gd name="T6" fmla="*/ 0 w 2705"/>
                <a:gd name="T7" fmla="*/ 0 h 1922"/>
                <a:gd name="T8" fmla="*/ 0 w 2705"/>
                <a:gd name="T9" fmla="*/ 0 h 1922"/>
                <a:gd name="T10" fmla="*/ 0 w 2705"/>
                <a:gd name="T11" fmla="*/ 0 h 1922"/>
                <a:gd name="T12" fmla="*/ 0 w 2705"/>
                <a:gd name="T13" fmla="*/ 0 h 1922"/>
                <a:gd name="T14" fmla="*/ 0 w 2705"/>
                <a:gd name="T15" fmla="*/ 0 h 1922"/>
                <a:gd name="T16" fmla="*/ 0 w 2705"/>
                <a:gd name="T17" fmla="*/ 0 h 1922"/>
                <a:gd name="T18" fmla="*/ 0 w 2705"/>
                <a:gd name="T19" fmla="*/ 0 h 1922"/>
                <a:gd name="T20" fmla="*/ 0 w 2705"/>
                <a:gd name="T21" fmla="*/ 0 h 1922"/>
                <a:gd name="T22" fmla="*/ 0 w 2705"/>
                <a:gd name="T23" fmla="*/ 0 h 1922"/>
                <a:gd name="T24" fmla="*/ 0 w 2705"/>
                <a:gd name="T25" fmla="*/ 0 h 1922"/>
                <a:gd name="T26" fmla="*/ 0 w 2705"/>
                <a:gd name="T27" fmla="*/ 0 h 1922"/>
                <a:gd name="T28" fmla="*/ 0 w 2705"/>
                <a:gd name="T29" fmla="*/ 0 h 1922"/>
                <a:gd name="T30" fmla="*/ 0 w 2705"/>
                <a:gd name="T31" fmla="*/ 0 h 1922"/>
                <a:gd name="T32" fmla="*/ 0 w 2705"/>
                <a:gd name="T33" fmla="*/ 0 h 1922"/>
                <a:gd name="T34" fmla="*/ 0 w 2705"/>
                <a:gd name="T35" fmla="*/ 0 h 1922"/>
                <a:gd name="T36" fmla="*/ 0 w 2705"/>
                <a:gd name="T37" fmla="*/ 0 h 1922"/>
                <a:gd name="T38" fmla="*/ 0 w 2705"/>
                <a:gd name="T39" fmla="*/ 0 h 1922"/>
                <a:gd name="T40" fmla="*/ 0 w 2705"/>
                <a:gd name="T41" fmla="*/ 0 h 1922"/>
                <a:gd name="T42" fmla="*/ 0 w 2705"/>
                <a:gd name="T43" fmla="*/ 0 h 1922"/>
                <a:gd name="T44" fmla="*/ 0 w 2705"/>
                <a:gd name="T45" fmla="*/ 0 h 1922"/>
                <a:gd name="T46" fmla="*/ 0 w 2705"/>
                <a:gd name="T47" fmla="*/ 0 h 1922"/>
                <a:gd name="T48" fmla="*/ 0 w 2705"/>
                <a:gd name="T49" fmla="*/ 0 h 1922"/>
                <a:gd name="T50" fmla="*/ 0 w 2705"/>
                <a:gd name="T51" fmla="*/ 0 h 1922"/>
                <a:gd name="T52" fmla="*/ 0 w 2705"/>
                <a:gd name="T53" fmla="*/ 0 h 1922"/>
                <a:gd name="T54" fmla="*/ 0 w 2705"/>
                <a:gd name="T55" fmla="*/ 0 h 1922"/>
                <a:gd name="T56" fmla="*/ 0 w 2705"/>
                <a:gd name="T57" fmla="*/ 0 h 1922"/>
                <a:gd name="T58" fmla="*/ 0 w 2705"/>
                <a:gd name="T59" fmla="*/ 0 h 1922"/>
                <a:gd name="T60" fmla="*/ 0 w 2705"/>
                <a:gd name="T61" fmla="*/ 0 h 1922"/>
                <a:gd name="T62" fmla="*/ 0 w 2705"/>
                <a:gd name="T63" fmla="*/ 0 h 1922"/>
                <a:gd name="T64" fmla="*/ 0 w 2705"/>
                <a:gd name="T65" fmla="*/ 0 h 1922"/>
                <a:gd name="T66" fmla="*/ 0 w 2705"/>
                <a:gd name="T67" fmla="*/ 0 h 1922"/>
                <a:gd name="T68" fmla="*/ 0 w 2705"/>
                <a:gd name="T69" fmla="*/ 0 h 1922"/>
                <a:gd name="T70" fmla="*/ 0 w 2705"/>
                <a:gd name="T71" fmla="*/ 0 h 1922"/>
                <a:gd name="T72" fmla="*/ 0 w 2705"/>
                <a:gd name="T73" fmla="*/ 0 h 1922"/>
                <a:gd name="T74" fmla="*/ 0 w 2705"/>
                <a:gd name="T75" fmla="*/ 0 h 1922"/>
                <a:gd name="T76" fmla="*/ 0 w 2705"/>
                <a:gd name="T77" fmla="*/ 0 h 1922"/>
                <a:gd name="T78" fmla="*/ 0 w 2705"/>
                <a:gd name="T79" fmla="*/ 0 h 1922"/>
                <a:gd name="T80" fmla="*/ 0 w 2705"/>
                <a:gd name="T81" fmla="*/ 0 h 1922"/>
                <a:gd name="T82" fmla="*/ 0 w 2705"/>
                <a:gd name="T83" fmla="*/ 0 h 1922"/>
                <a:gd name="T84" fmla="*/ 0 w 2705"/>
                <a:gd name="T85" fmla="*/ 0 h 1922"/>
                <a:gd name="T86" fmla="*/ 0 w 2705"/>
                <a:gd name="T87" fmla="*/ 0 h 1922"/>
                <a:gd name="T88" fmla="*/ 0 w 2705"/>
                <a:gd name="T89" fmla="*/ 0 h 1922"/>
                <a:gd name="T90" fmla="*/ 0 w 2705"/>
                <a:gd name="T91" fmla="*/ 0 h 1922"/>
                <a:gd name="T92" fmla="*/ 0 w 2705"/>
                <a:gd name="T93" fmla="*/ 0 h 1922"/>
                <a:gd name="T94" fmla="*/ 0 w 2705"/>
                <a:gd name="T95" fmla="*/ 0 h 1922"/>
                <a:gd name="T96" fmla="*/ 0 w 2705"/>
                <a:gd name="T97" fmla="*/ 0 h 1922"/>
                <a:gd name="T98" fmla="*/ 0 w 2705"/>
                <a:gd name="T99" fmla="*/ 0 h 1922"/>
                <a:gd name="T100" fmla="*/ 0 w 2705"/>
                <a:gd name="T101" fmla="*/ 0 h 1922"/>
                <a:gd name="T102" fmla="*/ 0 w 2705"/>
                <a:gd name="T103" fmla="*/ 0 h 1922"/>
                <a:gd name="T104" fmla="*/ 0 w 2705"/>
                <a:gd name="T105" fmla="*/ 0 h 1922"/>
                <a:gd name="T106" fmla="*/ 0 w 2705"/>
                <a:gd name="T107" fmla="*/ 0 h 1922"/>
                <a:gd name="T108" fmla="*/ 0 w 2705"/>
                <a:gd name="T109" fmla="*/ 0 h 1922"/>
                <a:gd name="T110" fmla="*/ 0 w 2705"/>
                <a:gd name="T111" fmla="*/ 0 h 1922"/>
                <a:gd name="T112" fmla="*/ 0 w 2705"/>
                <a:gd name="T113" fmla="*/ 0 h 19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5"/>
                <a:gd name="T172" fmla="*/ 0 h 1922"/>
                <a:gd name="T173" fmla="*/ 2705 w 2705"/>
                <a:gd name="T174" fmla="*/ 1922 h 19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5" h="1922">
                  <a:moveTo>
                    <a:pt x="0" y="1922"/>
                  </a:moveTo>
                  <a:lnTo>
                    <a:pt x="70" y="1922"/>
                  </a:lnTo>
                  <a:lnTo>
                    <a:pt x="138" y="1920"/>
                  </a:lnTo>
                  <a:lnTo>
                    <a:pt x="208" y="1914"/>
                  </a:lnTo>
                  <a:lnTo>
                    <a:pt x="278" y="1908"/>
                  </a:lnTo>
                  <a:lnTo>
                    <a:pt x="348" y="1900"/>
                  </a:lnTo>
                  <a:lnTo>
                    <a:pt x="416" y="1890"/>
                  </a:lnTo>
                  <a:lnTo>
                    <a:pt x="485" y="1880"/>
                  </a:lnTo>
                  <a:lnTo>
                    <a:pt x="555" y="1868"/>
                  </a:lnTo>
                  <a:lnTo>
                    <a:pt x="623" y="1854"/>
                  </a:lnTo>
                  <a:lnTo>
                    <a:pt x="693" y="1840"/>
                  </a:lnTo>
                  <a:lnTo>
                    <a:pt x="763" y="1826"/>
                  </a:lnTo>
                  <a:lnTo>
                    <a:pt x="831" y="1811"/>
                  </a:lnTo>
                  <a:lnTo>
                    <a:pt x="901" y="1795"/>
                  </a:lnTo>
                  <a:lnTo>
                    <a:pt x="971" y="1779"/>
                  </a:lnTo>
                  <a:lnTo>
                    <a:pt x="1041" y="1763"/>
                  </a:lnTo>
                  <a:lnTo>
                    <a:pt x="1109" y="1747"/>
                  </a:lnTo>
                  <a:lnTo>
                    <a:pt x="1179" y="1735"/>
                  </a:lnTo>
                  <a:lnTo>
                    <a:pt x="1249" y="1723"/>
                  </a:lnTo>
                  <a:lnTo>
                    <a:pt x="1317" y="1717"/>
                  </a:lnTo>
                  <a:lnTo>
                    <a:pt x="1387" y="1719"/>
                  </a:lnTo>
                  <a:lnTo>
                    <a:pt x="1457" y="1735"/>
                  </a:lnTo>
                  <a:lnTo>
                    <a:pt x="1527" y="1761"/>
                  </a:lnTo>
                  <a:lnTo>
                    <a:pt x="1594" y="1787"/>
                  </a:lnTo>
                  <a:lnTo>
                    <a:pt x="1664" y="1815"/>
                  </a:lnTo>
                  <a:lnTo>
                    <a:pt x="1734" y="1839"/>
                  </a:lnTo>
                  <a:lnTo>
                    <a:pt x="1802" y="1861"/>
                  </a:lnTo>
                  <a:lnTo>
                    <a:pt x="1872" y="1881"/>
                  </a:lnTo>
                  <a:lnTo>
                    <a:pt x="1942" y="1895"/>
                  </a:lnTo>
                  <a:lnTo>
                    <a:pt x="2010" y="1904"/>
                  </a:lnTo>
                  <a:lnTo>
                    <a:pt x="2080" y="1912"/>
                  </a:lnTo>
                  <a:lnTo>
                    <a:pt x="2150" y="1914"/>
                  </a:lnTo>
                  <a:lnTo>
                    <a:pt x="2220" y="1912"/>
                  </a:lnTo>
                  <a:lnTo>
                    <a:pt x="2288" y="1906"/>
                  </a:lnTo>
                  <a:lnTo>
                    <a:pt x="2358" y="1897"/>
                  </a:lnTo>
                  <a:lnTo>
                    <a:pt x="2428" y="1881"/>
                  </a:lnTo>
                  <a:lnTo>
                    <a:pt x="2496" y="1863"/>
                  </a:lnTo>
                  <a:lnTo>
                    <a:pt x="2566" y="1841"/>
                  </a:lnTo>
                  <a:lnTo>
                    <a:pt x="2635" y="1813"/>
                  </a:lnTo>
                  <a:lnTo>
                    <a:pt x="2705" y="1787"/>
                  </a:lnTo>
                  <a:moveTo>
                    <a:pt x="0" y="1254"/>
                  </a:moveTo>
                  <a:lnTo>
                    <a:pt x="70" y="1254"/>
                  </a:lnTo>
                  <a:lnTo>
                    <a:pt x="138" y="1254"/>
                  </a:lnTo>
                  <a:lnTo>
                    <a:pt x="208" y="1254"/>
                  </a:lnTo>
                  <a:lnTo>
                    <a:pt x="278" y="1254"/>
                  </a:lnTo>
                  <a:lnTo>
                    <a:pt x="348" y="1256"/>
                  </a:lnTo>
                  <a:lnTo>
                    <a:pt x="416" y="1258"/>
                  </a:lnTo>
                  <a:lnTo>
                    <a:pt x="485" y="1264"/>
                  </a:lnTo>
                  <a:lnTo>
                    <a:pt x="555" y="1272"/>
                  </a:lnTo>
                  <a:lnTo>
                    <a:pt x="623" y="1286"/>
                  </a:lnTo>
                  <a:lnTo>
                    <a:pt x="693" y="1304"/>
                  </a:lnTo>
                  <a:lnTo>
                    <a:pt x="763" y="1328"/>
                  </a:lnTo>
                  <a:lnTo>
                    <a:pt x="831" y="1358"/>
                  </a:lnTo>
                  <a:lnTo>
                    <a:pt x="901" y="1392"/>
                  </a:lnTo>
                  <a:lnTo>
                    <a:pt x="971" y="1428"/>
                  </a:lnTo>
                  <a:lnTo>
                    <a:pt x="1041" y="1466"/>
                  </a:lnTo>
                  <a:lnTo>
                    <a:pt x="1109" y="1503"/>
                  </a:lnTo>
                  <a:lnTo>
                    <a:pt x="1179" y="1543"/>
                  </a:lnTo>
                  <a:lnTo>
                    <a:pt x="1249" y="1579"/>
                  </a:lnTo>
                  <a:lnTo>
                    <a:pt x="1317" y="1613"/>
                  </a:lnTo>
                  <a:lnTo>
                    <a:pt x="1387" y="1637"/>
                  </a:lnTo>
                  <a:lnTo>
                    <a:pt x="1457" y="1649"/>
                  </a:lnTo>
                  <a:lnTo>
                    <a:pt x="1527" y="1653"/>
                  </a:lnTo>
                  <a:lnTo>
                    <a:pt x="1594" y="1653"/>
                  </a:lnTo>
                  <a:lnTo>
                    <a:pt x="1664" y="1653"/>
                  </a:lnTo>
                  <a:lnTo>
                    <a:pt x="1734" y="1653"/>
                  </a:lnTo>
                  <a:lnTo>
                    <a:pt x="1802" y="1653"/>
                  </a:lnTo>
                  <a:lnTo>
                    <a:pt x="1872" y="1655"/>
                  </a:lnTo>
                  <a:lnTo>
                    <a:pt x="1942" y="1655"/>
                  </a:lnTo>
                  <a:lnTo>
                    <a:pt x="2010" y="1653"/>
                  </a:lnTo>
                  <a:lnTo>
                    <a:pt x="2080" y="1651"/>
                  </a:lnTo>
                  <a:lnTo>
                    <a:pt x="2150" y="1647"/>
                  </a:lnTo>
                  <a:lnTo>
                    <a:pt x="2220" y="1643"/>
                  </a:lnTo>
                  <a:lnTo>
                    <a:pt x="2288" y="1637"/>
                  </a:lnTo>
                  <a:lnTo>
                    <a:pt x="2358" y="1637"/>
                  </a:lnTo>
                  <a:lnTo>
                    <a:pt x="2428" y="1659"/>
                  </a:lnTo>
                  <a:lnTo>
                    <a:pt x="2496" y="1689"/>
                  </a:lnTo>
                  <a:lnTo>
                    <a:pt x="2566" y="1721"/>
                  </a:lnTo>
                  <a:lnTo>
                    <a:pt x="2635" y="1751"/>
                  </a:lnTo>
                  <a:lnTo>
                    <a:pt x="2705" y="1781"/>
                  </a:lnTo>
                  <a:moveTo>
                    <a:pt x="0" y="912"/>
                  </a:moveTo>
                  <a:lnTo>
                    <a:pt x="70" y="916"/>
                  </a:lnTo>
                  <a:lnTo>
                    <a:pt x="138" y="924"/>
                  </a:lnTo>
                  <a:lnTo>
                    <a:pt x="208" y="936"/>
                  </a:lnTo>
                  <a:lnTo>
                    <a:pt x="278" y="954"/>
                  </a:lnTo>
                  <a:lnTo>
                    <a:pt x="348" y="974"/>
                  </a:lnTo>
                  <a:lnTo>
                    <a:pt x="416" y="996"/>
                  </a:lnTo>
                  <a:lnTo>
                    <a:pt x="485" y="1020"/>
                  </a:lnTo>
                  <a:lnTo>
                    <a:pt x="555" y="1042"/>
                  </a:lnTo>
                  <a:lnTo>
                    <a:pt x="623" y="1064"/>
                  </a:lnTo>
                  <a:lnTo>
                    <a:pt x="693" y="1084"/>
                  </a:lnTo>
                  <a:lnTo>
                    <a:pt x="763" y="1102"/>
                  </a:lnTo>
                  <a:lnTo>
                    <a:pt x="831" y="1116"/>
                  </a:lnTo>
                  <a:lnTo>
                    <a:pt x="901" y="1130"/>
                  </a:lnTo>
                  <a:lnTo>
                    <a:pt x="971" y="1145"/>
                  </a:lnTo>
                  <a:lnTo>
                    <a:pt x="1041" y="1161"/>
                  </a:lnTo>
                  <a:lnTo>
                    <a:pt x="1109" y="1181"/>
                  </a:lnTo>
                  <a:lnTo>
                    <a:pt x="1179" y="1201"/>
                  </a:lnTo>
                  <a:lnTo>
                    <a:pt x="1249" y="1225"/>
                  </a:lnTo>
                  <a:lnTo>
                    <a:pt x="1317" y="1249"/>
                  </a:lnTo>
                  <a:lnTo>
                    <a:pt x="1387" y="1271"/>
                  </a:lnTo>
                  <a:lnTo>
                    <a:pt x="1457" y="1295"/>
                  </a:lnTo>
                  <a:lnTo>
                    <a:pt x="1527" y="1317"/>
                  </a:lnTo>
                  <a:lnTo>
                    <a:pt x="1594" y="1337"/>
                  </a:lnTo>
                  <a:lnTo>
                    <a:pt x="1664" y="1357"/>
                  </a:lnTo>
                  <a:lnTo>
                    <a:pt x="1734" y="1377"/>
                  </a:lnTo>
                  <a:lnTo>
                    <a:pt x="1802" y="1397"/>
                  </a:lnTo>
                  <a:lnTo>
                    <a:pt x="1872" y="1419"/>
                  </a:lnTo>
                  <a:lnTo>
                    <a:pt x="1942" y="1441"/>
                  </a:lnTo>
                  <a:lnTo>
                    <a:pt x="2010" y="1467"/>
                  </a:lnTo>
                  <a:lnTo>
                    <a:pt x="2080" y="1495"/>
                  </a:lnTo>
                  <a:lnTo>
                    <a:pt x="2150" y="1525"/>
                  </a:lnTo>
                  <a:lnTo>
                    <a:pt x="2220" y="1554"/>
                  </a:lnTo>
                  <a:lnTo>
                    <a:pt x="2288" y="1582"/>
                  </a:lnTo>
                  <a:lnTo>
                    <a:pt x="2358" y="1604"/>
                  </a:lnTo>
                  <a:lnTo>
                    <a:pt x="2428" y="1604"/>
                  </a:lnTo>
                  <a:lnTo>
                    <a:pt x="2496" y="1596"/>
                  </a:lnTo>
                  <a:lnTo>
                    <a:pt x="2566" y="1588"/>
                  </a:lnTo>
                  <a:lnTo>
                    <a:pt x="2635" y="1582"/>
                  </a:lnTo>
                  <a:lnTo>
                    <a:pt x="2705" y="1581"/>
                  </a:lnTo>
                  <a:moveTo>
                    <a:pt x="0" y="912"/>
                  </a:moveTo>
                  <a:lnTo>
                    <a:pt x="70" y="914"/>
                  </a:lnTo>
                  <a:lnTo>
                    <a:pt x="138" y="914"/>
                  </a:lnTo>
                  <a:lnTo>
                    <a:pt x="208" y="916"/>
                  </a:lnTo>
                  <a:lnTo>
                    <a:pt x="278" y="920"/>
                  </a:lnTo>
                  <a:lnTo>
                    <a:pt x="348" y="924"/>
                  </a:lnTo>
                  <a:lnTo>
                    <a:pt x="416" y="930"/>
                  </a:lnTo>
                  <a:lnTo>
                    <a:pt x="485" y="936"/>
                  </a:lnTo>
                  <a:lnTo>
                    <a:pt x="555" y="942"/>
                  </a:lnTo>
                  <a:lnTo>
                    <a:pt x="623" y="952"/>
                  </a:lnTo>
                  <a:lnTo>
                    <a:pt x="693" y="960"/>
                  </a:lnTo>
                  <a:lnTo>
                    <a:pt x="763" y="972"/>
                  </a:lnTo>
                  <a:lnTo>
                    <a:pt x="831" y="983"/>
                  </a:lnTo>
                  <a:lnTo>
                    <a:pt x="901" y="997"/>
                  </a:lnTo>
                  <a:lnTo>
                    <a:pt x="971" y="1013"/>
                  </a:lnTo>
                  <a:lnTo>
                    <a:pt x="1041" y="1029"/>
                  </a:lnTo>
                  <a:lnTo>
                    <a:pt x="1109" y="1047"/>
                  </a:lnTo>
                  <a:lnTo>
                    <a:pt x="1179" y="1067"/>
                  </a:lnTo>
                  <a:lnTo>
                    <a:pt x="1249" y="1089"/>
                  </a:lnTo>
                  <a:lnTo>
                    <a:pt x="1317" y="1111"/>
                  </a:lnTo>
                  <a:lnTo>
                    <a:pt x="1387" y="1133"/>
                  </a:lnTo>
                  <a:lnTo>
                    <a:pt x="1457" y="1157"/>
                  </a:lnTo>
                  <a:lnTo>
                    <a:pt x="1527" y="1181"/>
                  </a:lnTo>
                  <a:lnTo>
                    <a:pt x="1594" y="1203"/>
                  </a:lnTo>
                  <a:lnTo>
                    <a:pt x="1664" y="1227"/>
                  </a:lnTo>
                  <a:lnTo>
                    <a:pt x="1734" y="1247"/>
                  </a:lnTo>
                  <a:lnTo>
                    <a:pt x="1802" y="1265"/>
                  </a:lnTo>
                  <a:lnTo>
                    <a:pt x="1872" y="1281"/>
                  </a:lnTo>
                  <a:lnTo>
                    <a:pt x="1942" y="1291"/>
                  </a:lnTo>
                  <a:lnTo>
                    <a:pt x="2010" y="1299"/>
                  </a:lnTo>
                  <a:lnTo>
                    <a:pt x="2080" y="1303"/>
                  </a:lnTo>
                  <a:lnTo>
                    <a:pt x="2150" y="1307"/>
                  </a:lnTo>
                  <a:lnTo>
                    <a:pt x="2220" y="1307"/>
                  </a:lnTo>
                  <a:lnTo>
                    <a:pt x="2288" y="1309"/>
                  </a:lnTo>
                  <a:lnTo>
                    <a:pt x="2358" y="1313"/>
                  </a:lnTo>
                  <a:lnTo>
                    <a:pt x="2428" y="1319"/>
                  </a:lnTo>
                  <a:lnTo>
                    <a:pt x="2496" y="1327"/>
                  </a:lnTo>
                  <a:lnTo>
                    <a:pt x="2566" y="1335"/>
                  </a:lnTo>
                  <a:lnTo>
                    <a:pt x="2635" y="1340"/>
                  </a:lnTo>
                  <a:lnTo>
                    <a:pt x="2705" y="1342"/>
                  </a:lnTo>
                  <a:moveTo>
                    <a:pt x="0" y="762"/>
                  </a:moveTo>
                  <a:lnTo>
                    <a:pt x="70" y="762"/>
                  </a:lnTo>
                  <a:lnTo>
                    <a:pt x="138" y="760"/>
                  </a:lnTo>
                  <a:lnTo>
                    <a:pt x="208" y="758"/>
                  </a:lnTo>
                  <a:lnTo>
                    <a:pt x="278" y="756"/>
                  </a:lnTo>
                  <a:lnTo>
                    <a:pt x="348" y="754"/>
                  </a:lnTo>
                  <a:lnTo>
                    <a:pt x="416" y="754"/>
                  </a:lnTo>
                  <a:lnTo>
                    <a:pt x="485" y="756"/>
                  </a:lnTo>
                  <a:lnTo>
                    <a:pt x="555" y="760"/>
                  </a:lnTo>
                  <a:lnTo>
                    <a:pt x="623" y="766"/>
                  </a:lnTo>
                  <a:lnTo>
                    <a:pt x="693" y="776"/>
                  </a:lnTo>
                  <a:lnTo>
                    <a:pt x="763" y="788"/>
                  </a:lnTo>
                  <a:lnTo>
                    <a:pt x="831" y="806"/>
                  </a:lnTo>
                  <a:lnTo>
                    <a:pt x="901" y="828"/>
                  </a:lnTo>
                  <a:lnTo>
                    <a:pt x="971" y="852"/>
                  </a:lnTo>
                  <a:lnTo>
                    <a:pt x="1041" y="876"/>
                  </a:lnTo>
                  <a:lnTo>
                    <a:pt x="1109" y="902"/>
                  </a:lnTo>
                  <a:lnTo>
                    <a:pt x="1179" y="928"/>
                  </a:lnTo>
                  <a:lnTo>
                    <a:pt x="1249" y="954"/>
                  </a:lnTo>
                  <a:lnTo>
                    <a:pt x="1317" y="980"/>
                  </a:lnTo>
                  <a:lnTo>
                    <a:pt x="1387" y="1006"/>
                  </a:lnTo>
                  <a:lnTo>
                    <a:pt x="1457" y="1033"/>
                  </a:lnTo>
                  <a:lnTo>
                    <a:pt x="1527" y="1057"/>
                  </a:lnTo>
                  <a:lnTo>
                    <a:pt x="1594" y="1081"/>
                  </a:lnTo>
                  <a:lnTo>
                    <a:pt x="1664" y="1105"/>
                  </a:lnTo>
                  <a:lnTo>
                    <a:pt x="1734" y="1125"/>
                  </a:lnTo>
                  <a:lnTo>
                    <a:pt x="1802" y="1143"/>
                  </a:lnTo>
                  <a:lnTo>
                    <a:pt x="1872" y="1161"/>
                  </a:lnTo>
                  <a:lnTo>
                    <a:pt x="1942" y="1175"/>
                  </a:lnTo>
                  <a:lnTo>
                    <a:pt x="2010" y="1187"/>
                  </a:lnTo>
                  <a:lnTo>
                    <a:pt x="2080" y="1199"/>
                  </a:lnTo>
                  <a:lnTo>
                    <a:pt x="2150" y="1209"/>
                  </a:lnTo>
                  <a:lnTo>
                    <a:pt x="2220" y="1215"/>
                  </a:lnTo>
                  <a:lnTo>
                    <a:pt x="2288" y="1221"/>
                  </a:lnTo>
                  <a:lnTo>
                    <a:pt x="2358" y="1223"/>
                  </a:lnTo>
                  <a:lnTo>
                    <a:pt x="2428" y="1223"/>
                  </a:lnTo>
                  <a:lnTo>
                    <a:pt x="2496" y="1219"/>
                  </a:lnTo>
                  <a:lnTo>
                    <a:pt x="2566" y="1215"/>
                  </a:lnTo>
                  <a:lnTo>
                    <a:pt x="2635" y="1213"/>
                  </a:lnTo>
                  <a:lnTo>
                    <a:pt x="2705" y="1211"/>
                  </a:lnTo>
                  <a:moveTo>
                    <a:pt x="0" y="388"/>
                  </a:moveTo>
                  <a:lnTo>
                    <a:pt x="70" y="392"/>
                  </a:lnTo>
                  <a:lnTo>
                    <a:pt x="138" y="404"/>
                  </a:lnTo>
                  <a:lnTo>
                    <a:pt x="208" y="422"/>
                  </a:lnTo>
                  <a:lnTo>
                    <a:pt x="278" y="444"/>
                  </a:lnTo>
                  <a:lnTo>
                    <a:pt x="348" y="472"/>
                  </a:lnTo>
                  <a:lnTo>
                    <a:pt x="416" y="500"/>
                  </a:lnTo>
                  <a:lnTo>
                    <a:pt x="485" y="532"/>
                  </a:lnTo>
                  <a:lnTo>
                    <a:pt x="555" y="566"/>
                  </a:lnTo>
                  <a:lnTo>
                    <a:pt x="623" y="600"/>
                  </a:lnTo>
                  <a:lnTo>
                    <a:pt x="693" y="634"/>
                  </a:lnTo>
                  <a:lnTo>
                    <a:pt x="763" y="668"/>
                  </a:lnTo>
                  <a:lnTo>
                    <a:pt x="831" y="698"/>
                  </a:lnTo>
                  <a:lnTo>
                    <a:pt x="901" y="726"/>
                  </a:lnTo>
                  <a:lnTo>
                    <a:pt x="971" y="751"/>
                  </a:lnTo>
                  <a:lnTo>
                    <a:pt x="1041" y="775"/>
                  </a:lnTo>
                  <a:lnTo>
                    <a:pt x="1109" y="797"/>
                  </a:lnTo>
                  <a:lnTo>
                    <a:pt x="1179" y="817"/>
                  </a:lnTo>
                  <a:lnTo>
                    <a:pt x="1249" y="835"/>
                  </a:lnTo>
                  <a:lnTo>
                    <a:pt x="1317" y="851"/>
                  </a:lnTo>
                  <a:lnTo>
                    <a:pt x="1387" y="863"/>
                  </a:lnTo>
                  <a:lnTo>
                    <a:pt x="1457" y="875"/>
                  </a:lnTo>
                  <a:lnTo>
                    <a:pt x="1527" y="889"/>
                  </a:lnTo>
                  <a:lnTo>
                    <a:pt x="1594" y="899"/>
                  </a:lnTo>
                  <a:lnTo>
                    <a:pt x="1664" y="913"/>
                  </a:lnTo>
                  <a:lnTo>
                    <a:pt x="1734" y="927"/>
                  </a:lnTo>
                  <a:lnTo>
                    <a:pt x="1802" y="941"/>
                  </a:lnTo>
                  <a:lnTo>
                    <a:pt x="1872" y="959"/>
                  </a:lnTo>
                  <a:lnTo>
                    <a:pt x="1942" y="981"/>
                  </a:lnTo>
                  <a:lnTo>
                    <a:pt x="2010" y="1003"/>
                  </a:lnTo>
                  <a:lnTo>
                    <a:pt x="2080" y="1029"/>
                  </a:lnTo>
                  <a:lnTo>
                    <a:pt x="2150" y="1053"/>
                  </a:lnTo>
                  <a:lnTo>
                    <a:pt x="2220" y="1077"/>
                  </a:lnTo>
                  <a:lnTo>
                    <a:pt x="2288" y="1097"/>
                  </a:lnTo>
                  <a:lnTo>
                    <a:pt x="2358" y="1117"/>
                  </a:lnTo>
                  <a:lnTo>
                    <a:pt x="2428" y="1129"/>
                  </a:lnTo>
                  <a:lnTo>
                    <a:pt x="2496" y="1138"/>
                  </a:lnTo>
                  <a:lnTo>
                    <a:pt x="2566" y="1144"/>
                  </a:lnTo>
                  <a:lnTo>
                    <a:pt x="2635" y="1146"/>
                  </a:lnTo>
                  <a:lnTo>
                    <a:pt x="2705" y="1146"/>
                  </a:lnTo>
                  <a:moveTo>
                    <a:pt x="0" y="388"/>
                  </a:moveTo>
                  <a:lnTo>
                    <a:pt x="70" y="388"/>
                  </a:lnTo>
                  <a:lnTo>
                    <a:pt x="138" y="390"/>
                  </a:lnTo>
                  <a:lnTo>
                    <a:pt x="208" y="394"/>
                  </a:lnTo>
                  <a:lnTo>
                    <a:pt x="278" y="398"/>
                  </a:lnTo>
                  <a:lnTo>
                    <a:pt x="348" y="404"/>
                  </a:lnTo>
                  <a:lnTo>
                    <a:pt x="416" y="412"/>
                  </a:lnTo>
                  <a:lnTo>
                    <a:pt x="485" y="422"/>
                  </a:lnTo>
                  <a:lnTo>
                    <a:pt x="555" y="432"/>
                  </a:lnTo>
                  <a:lnTo>
                    <a:pt x="623" y="444"/>
                  </a:lnTo>
                  <a:lnTo>
                    <a:pt x="693" y="458"/>
                  </a:lnTo>
                  <a:lnTo>
                    <a:pt x="763" y="473"/>
                  </a:lnTo>
                  <a:lnTo>
                    <a:pt x="831" y="489"/>
                  </a:lnTo>
                  <a:lnTo>
                    <a:pt x="901" y="507"/>
                  </a:lnTo>
                  <a:lnTo>
                    <a:pt x="971" y="527"/>
                  </a:lnTo>
                  <a:lnTo>
                    <a:pt x="1041" y="549"/>
                  </a:lnTo>
                  <a:lnTo>
                    <a:pt x="1109" y="573"/>
                  </a:lnTo>
                  <a:lnTo>
                    <a:pt x="1179" y="597"/>
                  </a:lnTo>
                  <a:lnTo>
                    <a:pt x="1249" y="623"/>
                  </a:lnTo>
                  <a:lnTo>
                    <a:pt x="1317" y="651"/>
                  </a:lnTo>
                  <a:lnTo>
                    <a:pt x="1387" y="679"/>
                  </a:lnTo>
                  <a:lnTo>
                    <a:pt x="1457" y="707"/>
                  </a:lnTo>
                  <a:lnTo>
                    <a:pt x="1527" y="737"/>
                  </a:lnTo>
                  <a:lnTo>
                    <a:pt x="1594" y="767"/>
                  </a:lnTo>
                  <a:lnTo>
                    <a:pt x="1664" y="795"/>
                  </a:lnTo>
                  <a:lnTo>
                    <a:pt x="1734" y="821"/>
                  </a:lnTo>
                  <a:lnTo>
                    <a:pt x="1802" y="847"/>
                  </a:lnTo>
                  <a:lnTo>
                    <a:pt x="1872" y="867"/>
                  </a:lnTo>
                  <a:lnTo>
                    <a:pt x="1942" y="881"/>
                  </a:lnTo>
                  <a:lnTo>
                    <a:pt x="2010" y="891"/>
                  </a:lnTo>
                  <a:lnTo>
                    <a:pt x="2080" y="897"/>
                  </a:lnTo>
                  <a:lnTo>
                    <a:pt x="2150" y="898"/>
                  </a:lnTo>
                  <a:lnTo>
                    <a:pt x="2220" y="897"/>
                  </a:lnTo>
                  <a:lnTo>
                    <a:pt x="2288" y="895"/>
                  </a:lnTo>
                  <a:lnTo>
                    <a:pt x="2358" y="899"/>
                  </a:lnTo>
                  <a:lnTo>
                    <a:pt x="2428" y="913"/>
                  </a:lnTo>
                  <a:lnTo>
                    <a:pt x="2496" y="928"/>
                  </a:lnTo>
                  <a:lnTo>
                    <a:pt x="2566" y="942"/>
                  </a:lnTo>
                  <a:lnTo>
                    <a:pt x="2635" y="952"/>
                  </a:lnTo>
                  <a:lnTo>
                    <a:pt x="2705" y="954"/>
                  </a:lnTo>
                  <a:moveTo>
                    <a:pt x="0" y="328"/>
                  </a:moveTo>
                  <a:lnTo>
                    <a:pt x="70" y="326"/>
                  </a:lnTo>
                  <a:lnTo>
                    <a:pt x="138" y="324"/>
                  </a:lnTo>
                  <a:lnTo>
                    <a:pt x="208" y="320"/>
                  </a:lnTo>
                  <a:lnTo>
                    <a:pt x="278" y="320"/>
                  </a:lnTo>
                  <a:lnTo>
                    <a:pt x="348" y="320"/>
                  </a:lnTo>
                  <a:lnTo>
                    <a:pt x="416" y="324"/>
                  </a:lnTo>
                  <a:lnTo>
                    <a:pt x="485" y="328"/>
                  </a:lnTo>
                  <a:lnTo>
                    <a:pt x="555" y="336"/>
                  </a:lnTo>
                  <a:lnTo>
                    <a:pt x="623" y="348"/>
                  </a:lnTo>
                  <a:lnTo>
                    <a:pt x="693" y="360"/>
                  </a:lnTo>
                  <a:lnTo>
                    <a:pt x="763" y="376"/>
                  </a:lnTo>
                  <a:lnTo>
                    <a:pt x="831" y="396"/>
                  </a:lnTo>
                  <a:lnTo>
                    <a:pt x="901" y="418"/>
                  </a:lnTo>
                  <a:lnTo>
                    <a:pt x="971" y="444"/>
                  </a:lnTo>
                  <a:lnTo>
                    <a:pt x="1041" y="470"/>
                  </a:lnTo>
                  <a:lnTo>
                    <a:pt x="1109" y="500"/>
                  </a:lnTo>
                  <a:lnTo>
                    <a:pt x="1179" y="531"/>
                  </a:lnTo>
                  <a:lnTo>
                    <a:pt x="1249" y="561"/>
                  </a:lnTo>
                  <a:lnTo>
                    <a:pt x="1317" y="591"/>
                  </a:lnTo>
                  <a:lnTo>
                    <a:pt x="1387" y="621"/>
                  </a:lnTo>
                  <a:lnTo>
                    <a:pt x="1457" y="649"/>
                  </a:lnTo>
                  <a:lnTo>
                    <a:pt x="1527" y="675"/>
                  </a:lnTo>
                  <a:lnTo>
                    <a:pt x="1594" y="699"/>
                  </a:lnTo>
                  <a:lnTo>
                    <a:pt x="1664" y="721"/>
                  </a:lnTo>
                  <a:lnTo>
                    <a:pt x="1734" y="741"/>
                  </a:lnTo>
                  <a:lnTo>
                    <a:pt x="1802" y="759"/>
                  </a:lnTo>
                  <a:lnTo>
                    <a:pt x="1872" y="775"/>
                  </a:lnTo>
                  <a:lnTo>
                    <a:pt x="1942" y="789"/>
                  </a:lnTo>
                  <a:lnTo>
                    <a:pt x="2010" y="803"/>
                  </a:lnTo>
                  <a:lnTo>
                    <a:pt x="2080" y="819"/>
                  </a:lnTo>
                  <a:lnTo>
                    <a:pt x="2150" y="833"/>
                  </a:lnTo>
                  <a:lnTo>
                    <a:pt x="2220" y="849"/>
                  </a:lnTo>
                  <a:lnTo>
                    <a:pt x="2288" y="861"/>
                  </a:lnTo>
                  <a:lnTo>
                    <a:pt x="2358" y="865"/>
                  </a:lnTo>
                  <a:lnTo>
                    <a:pt x="2428" y="857"/>
                  </a:lnTo>
                  <a:lnTo>
                    <a:pt x="2496" y="843"/>
                  </a:lnTo>
                  <a:lnTo>
                    <a:pt x="2566" y="827"/>
                  </a:lnTo>
                  <a:lnTo>
                    <a:pt x="2635" y="809"/>
                  </a:lnTo>
                  <a:lnTo>
                    <a:pt x="2705" y="793"/>
                  </a:lnTo>
                  <a:moveTo>
                    <a:pt x="0" y="0"/>
                  </a:moveTo>
                  <a:lnTo>
                    <a:pt x="70" y="2"/>
                  </a:lnTo>
                  <a:lnTo>
                    <a:pt x="138" y="14"/>
                  </a:lnTo>
                  <a:lnTo>
                    <a:pt x="208" y="30"/>
                  </a:lnTo>
                  <a:lnTo>
                    <a:pt x="278" y="52"/>
                  </a:lnTo>
                  <a:lnTo>
                    <a:pt x="348" y="78"/>
                  </a:lnTo>
                  <a:lnTo>
                    <a:pt x="416" y="106"/>
                  </a:lnTo>
                  <a:lnTo>
                    <a:pt x="485" y="140"/>
                  </a:lnTo>
                  <a:lnTo>
                    <a:pt x="555" y="174"/>
                  </a:lnTo>
                  <a:lnTo>
                    <a:pt x="623" y="208"/>
                  </a:lnTo>
                  <a:lnTo>
                    <a:pt x="693" y="244"/>
                  </a:lnTo>
                  <a:lnTo>
                    <a:pt x="763" y="278"/>
                  </a:lnTo>
                  <a:lnTo>
                    <a:pt x="831" y="310"/>
                  </a:lnTo>
                  <a:lnTo>
                    <a:pt x="901" y="339"/>
                  </a:lnTo>
                  <a:lnTo>
                    <a:pt x="971" y="365"/>
                  </a:lnTo>
                  <a:lnTo>
                    <a:pt x="1041" y="389"/>
                  </a:lnTo>
                  <a:lnTo>
                    <a:pt x="1109" y="411"/>
                  </a:lnTo>
                  <a:lnTo>
                    <a:pt x="1179" y="429"/>
                  </a:lnTo>
                  <a:lnTo>
                    <a:pt x="1249" y="445"/>
                  </a:lnTo>
                  <a:lnTo>
                    <a:pt x="1317" y="461"/>
                  </a:lnTo>
                  <a:lnTo>
                    <a:pt x="1387" y="475"/>
                  </a:lnTo>
                  <a:lnTo>
                    <a:pt x="1457" y="489"/>
                  </a:lnTo>
                  <a:lnTo>
                    <a:pt x="1527" y="503"/>
                  </a:lnTo>
                  <a:lnTo>
                    <a:pt x="1594" y="517"/>
                  </a:lnTo>
                  <a:lnTo>
                    <a:pt x="1664" y="531"/>
                  </a:lnTo>
                  <a:lnTo>
                    <a:pt x="1734" y="545"/>
                  </a:lnTo>
                  <a:lnTo>
                    <a:pt x="1802" y="561"/>
                  </a:lnTo>
                  <a:lnTo>
                    <a:pt x="1872" y="577"/>
                  </a:lnTo>
                  <a:lnTo>
                    <a:pt x="1942" y="595"/>
                  </a:lnTo>
                  <a:lnTo>
                    <a:pt x="2010" y="615"/>
                  </a:lnTo>
                  <a:lnTo>
                    <a:pt x="2080" y="637"/>
                  </a:lnTo>
                  <a:lnTo>
                    <a:pt x="2150" y="659"/>
                  </a:lnTo>
                  <a:lnTo>
                    <a:pt x="2220" y="681"/>
                  </a:lnTo>
                  <a:lnTo>
                    <a:pt x="2288" y="699"/>
                  </a:lnTo>
                  <a:lnTo>
                    <a:pt x="2358" y="717"/>
                  </a:lnTo>
                  <a:lnTo>
                    <a:pt x="2428" y="731"/>
                  </a:lnTo>
                  <a:lnTo>
                    <a:pt x="2496" y="745"/>
                  </a:lnTo>
                  <a:lnTo>
                    <a:pt x="2566" y="761"/>
                  </a:lnTo>
                  <a:lnTo>
                    <a:pt x="2635" y="775"/>
                  </a:lnTo>
                  <a:lnTo>
                    <a:pt x="2705" y="788"/>
                  </a:lnTo>
                  <a:moveTo>
                    <a:pt x="0" y="0"/>
                  </a:moveTo>
                  <a:lnTo>
                    <a:pt x="70" y="0"/>
                  </a:lnTo>
                  <a:lnTo>
                    <a:pt x="138" y="2"/>
                  </a:lnTo>
                  <a:lnTo>
                    <a:pt x="208" y="6"/>
                  </a:lnTo>
                  <a:lnTo>
                    <a:pt x="278" y="12"/>
                  </a:lnTo>
                  <a:lnTo>
                    <a:pt x="348" y="18"/>
                  </a:lnTo>
                  <a:lnTo>
                    <a:pt x="416" y="26"/>
                  </a:lnTo>
                  <a:lnTo>
                    <a:pt x="485" y="36"/>
                  </a:lnTo>
                  <a:lnTo>
                    <a:pt x="555" y="48"/>
                  </a:lnTo>
                  <a:lnTo>
                    <a:pt x="623" y="62"/>
                  </a:lnTo>
                  <a:lnTo>
                    <a:pt x="693" y="76"/>
                  </a:lnTo>
                  <a:lnTo>
                    <a:pt x="763" y="92"/>
                  </a:lnTo>
                  <a:lnTo>
                    <a:pt x="831" y="110"/>
                  </a:lnTo>
                  <a:lnTo>
                    <a:pt x="901" y="127"/>
                  </a:lnTo>
                  <a:lnTo>
                    <a:pt x="971" y="149"/>
                  </a:lnTo>
                  <a:lnTo>
                    <a:pt x="1041" y="171"/>
                  </a:lnTo>
                  <a:lnTo>
                    <a:pt x="1109" y="195"/>
                  </a:lnTo>
                  <a:lnTo>
                    <a:pt x="1179" y="221"/>
                  </a:lnTo>
                  <a:lnTo>
                    <a:pt x="1249" y="247"/>
                  </a:lnTo>
                  <a:lnTo>
                    <a:pt x="1317" y="275"/>
                  </a:lnTo>
                  <a:lnTo>
                    <a:pt x="1387" y="303"/>
                  </a:lnTo>
                  <a:lnTo>
                    <a:pt x="1457" y="335"/>
                  </a:lnTo>
                  <a:lnTo>
                    <a:pt x="1527" y="365"/>
                  </a:lnTo>
                  <a:lnTo>
                    <a:pt x="1594" y="397"/>
                  </a:lnTo>
                  <a:lnTo>
                    <a:pt x="1664" y="427"/>
                  </a:lnTo>
                  <a:lnTo>
                    <a:pt x="1734" y="455"/>
                  </a:lnTo>
                  <a:lnTo>
                    <a:pt x="1802" y="483"/>
                  </a:lnTo>
                  <a:lnTo>
                    <a:pt x="1872" y="507"/>
                  </a:lnTo>
                  <a:lnTo>
                    <a:pt x="1942" y="527"/>
                  </a:lnTo>
                  <a:lnTo>
                    <a:pt x="2010" y="539"/>
                  </a:lnTo>
                  <a:lnTo>
                    <a:pt x="2080" y="547"/>
                  </a:lnTo>
                  <a:lnTo>
                    <a:pt x="2150" y="549"/>
                  </a:lnTo>
                  <a:lnTo>
                    <a:pt x="2220" y="545"/>
                  </a:lnTo>
                  <a:lnTo>
                    <a:pt x="2288" y="539"/>
                  </a:lnTo>
                  <a:lnTo>
                    <a:pt x="2358" y="537"/>
                  </a:lnTo>
                  <a:lnTo>
                    <a:pt x="2428" y="553"/>
                  </a:lnTo>
                  <a:lnTo>
                    <a:pt x="2496" y="569"/>
                  </a:lnTo>
                  <a:lnTo>
                    <a:pt x="2566" y="583"/>
                  </a:lnTo>
                  <a:lnTo>
                    <a:pt x="2635" y="593"/>
                  </a:lnTo>
                  <a:lnTo>
                    <a:pt x="2705" y="597"/>
                  </a:lnTo>
                </a:path>
              </a:pathLst>
            </a:custGeom>
            <a:noFill/>
            <a:ln w="3175">
              <a:solidFill>
                <a:schemeClr val="tx1"/>
              </a:solidFill>
              <a:miter lim="800000"/>
              <a:headEnd/>
              <a:tailEnd/>
            </a:ln>
          </p:spPr>
          <p:txBody>
            <a:bodyPr/>
            <a:lstStyle/>
            <a:p>
              <a:endParaRPr lang="en-US"/>
            </a:p>
          </p:txBody>
        </p:sp>
        <p:sp>
          <p:nvSpPr>
            <p:cNvPr id="39052" name="Freeform 37"/>
            <p:cNvSpPr>
              <a:spLocks noChangeAspect="1" noEditPoints="1"/>
            </p:cNvSpPr>
            <p:nvPr/>
          </p:nvSpPr>
          <p:spPr bwMode="auto">
            <a:xfrm>
              <a:off x="3160" y="1688"/>
              <a:ext cx="452" cy="322"/>
            </a:xfrm>
            <a:custGeom>
              <a:avLst/>
              <a:gdLst>
                <a:gd name="T0" fmla="*/ 0 w 2705"/>
                <a:gd name="T1" fmla="*/ 0 h 2139"/>
                <a:gd name="T2" fmla="*/ 0 w 2705"/>
                <a:gd name="T3" fmla="*/ 0 h 2139"/>
                <a:gd name="T4" fmla="*/ 0 w 2705"/>
                <a:gd name="T5" fmla="*/ 0 h 2139"/>
                <a:gd name="T6" fmla="*/ 0 w 2705"/>
                <a:gd name="T7" fmla="*/ 0 h 2139"/>
                <a:gd name="T8" fmla="*/ 0 w 2705"/>
                <a:gd name="T9" fmla="*/ 0 h 2139"/>
                <a:gd name="T10" fmla="*/ 0 w 2705"/>
                <a:gd name="T11" fmla="*/ 0 h 2139"/>
                <a:gd name="T12" fmla="*/ 0 w 2705"/>
                <a:gd name="T13" fmla="*/ 0 h 2139"/>
                <a:gd name="T14" fmla="*/ 0 w 2705"/>
                <a:gd name="T15" fmla="*/ 0 h 2139"/>
                <a:gd name="T16" fmla="*/ 0 w 2705"/>
                <a:gd name="T17" fmla="*/ 0 h 2139"/>
                <a:gd name="T18" fmla="*/ 0 w 2705"/>
                <a:gd name="T19" fmla="*/ 0 h 2139"/>
                <a:gd name="T20" fmla="*/ 0 w 2705"/>
                <a:gd name="T21" fmla="*/ 0 h 2139"/>
                <a:gd name="T22" fmla="*/ 0 w 2705"/>
                <a:gd name="T23" fmla="*/ 0 h 2139"/>
                <a:gd name="T24" fmla="*/ 0 w 2705"/>
                <a:gd name="T25" fmla="*/ 0 h 2139"/>
                <a:gd name="T26" fmla="*/ 0 w 2705"/>
                <a:gd name="T27" fmla="*/ 0 h 2139"/>
                <a:gd name="T28" fmla="*/ 0 w 2705"/>
                <a:gd name="T29" fmla="*/ 0 h 2139"/>
                <a:gd name="T30" fmla="*/ 0 w 2705"/>
                <a:gd name="T31" fmla="*/ 0 h 2139"/>
                <a:gd name="T32" fmla="*/ 0 w 2705"/>
                <a:gd name="T33" fmla="*/ 0 h 2139"/>
                <a:gd name="T34" fmla="*/ 0 w 2705"/>
                <a:gd name="T35" fmla="*/ 0 h 2139"/>
                <a:gd name="T36" fmla="*/ 0 w 2705"/>
                <a:gd name="T37" fmla="*/ 0 h 2139"/>
                <a:gd name="T38" fmla="*/ 0 w 2705"/>
                <a:gd name="T39" fmla="*/ 0 h 2139"/>
                <a:gd name="T40" fmla="*/ 0 w 2705"/>
                <a:gd name="T41" fmla="*/ 0 h 2139"/>
                <a:gd name="T42" fmla="*/ 0 w 2705"/>
                <a:gd name="T43" fmla="*/ 0 h 2139"/>
                <a:gd name="T44" fmla="*/ 0 w 2705"/>
                <a:gd name="T45" fmla="*/ 0 h 2139"/>
                <a:gd name="T46" fmla="*/ 0 w 2705"/>
                <a:gd name="T47" fmla="*/ 0 h 2139"/>
                <a:gd name="T48" fmla="*/ 0 w 2705"/>
                <a:gd name="T49" fmla="*/ 0 h 2139"/>
                <a:gd name="T50" fmla="*/ 0 w 2705"/>
                <a:gd name="T51" fmla="*/ 0 h 2139"/>
                <a:gd name="T52" fmla="*/ 0 w 2705"/>
                <a:gd name="T53" fmla="*/ 0 h 2139"/>
                <a:gd name="T54" fmla="*/ 0 w 2705"/>
                <a:gd name="T55" fmla="*/ 0 h 2139"/>
                <a:gd name="T56" fmla="*/ 0 w 2705"/>
                <a:gd name="T57" fmla="*/ 0 h 2139"/>
                <a:gd name="T58" fmla="*/ 0 w 2705"/>
                <a:gd name="T59" fmla="*/ 0 h 2139"/>
                <a:gd name="T60" fmla="*/ 0 w 2705"/>
                <a:gd name="T61" fmla="*/ 0 h 2139"/>
                <a:gd name="T62" fmla="*/ 0 w 2705"/>
                <a:gd name="T63" fmla="*/ 0 h 2139"/>
                <a:gd name="T64" fmla="*/ 0 w 2705"/>
                <a:gd name="T65" fmla="*/ 0 h 2139"/>
                <a:gd name="T66" fmla="*/ 0 w 2705"/>
                <a:gd name="T67" fmla="*/ 0 h 2139"/>
                <a:gd name="T68" fmla="*/ 0 w 2705"/>
                <a:gd name="T69" fmla="*/ 0 h 2139"/>
                <a:gd name="T70" fmla="*/ 0 w 2705"/>
                <a:gd name="T71" fmla="*/ 0 h 2139"/>
                <a:gd name="T72" fmla="*/ 0 w 2705"/>
                <a:gd name="T73" fmla="*/ 0 h 2139"/>
                <a:gd name="T74" fmla="*/ 0 w 2705"/>
                <a:gd name="T75" fmla="*/ 0 h 2139"/>
                <a:gd name="T76" fmla="*/ 0 w 2705"/>
                <a:gd name="T77" fmla="*/ 0 h 2139"/>
                <a:gd name="T78" fmla="*/ 0 w 2705"/>
                <a:gd name="T79" fmla="*/ 0 h 2139"/>
                <a:gd name="T80" fmla="*/ 0 w 2705"/>
                <a:gd name="T81" fmla="*/ 0 h 2139"/>
                <a:gd name="T82" fmla="*/ 0 w 2705"/>
                <a:gd name="T83" fmla="*/ 0 h 2139"/>
                <a:gd name="T84" fmla="*/ 0 w 2705"/>
                <a:gd name="T85" fmla="*/ 0 h 2139"/>
                <a:gd name="T86" fmla="*/ 0 w 2705"/>
                <a:gd name="T87" fmla="*/ 0 h 2139"/>
                <a:gd name="T88" fmla="*/ 0 w 2705"/>
                <a:gd name="T89" fmla="*/ 0 h 2139"/>
                <a:gd name="T90" fmla="*/ 0 w 2705"/>
                <a:gd name="T91" fmla="*/ 0 h 2139"/>
                <a:gd name="T92" fmla="*/ 0 w 2705"/>
                <a:gd name="T93" fmla="*/ 0 h 2139"/>
                <a:gd name="T94" fmla="*/ 0 w 2705"/>
                <a:gd name="T95" fmla="*/ 0 h 2139"/>
                <a:gd name="T96" fmla="*/ 0 w 2705"/>
                <a:gd name="T97" fmla="*/ 0 h 2139"/>
                <a:gd name="T98" fmla="*/ 0 w 2705"/>
                <a:gd name="T99" fmla="*/ 0 h 2139"/>
                <a:gd name="T100" fmla="*/ 0 w 2705"/>
                <a:gd name="T101" fmla="*/ 0 h 2139"/>
                <a:gd name="T102" fmla="*/ 0 w 2705"/>
                <a:gd name="T103" fmla="*/ 0 h 2139"/>
                <a:gd name="T104" fmla="*/ 0 w 2705"/>
                <a:gd name="T105" fmla="*/ 0 h 2139"/>
                <a:gd name="T106" fmla="*/ 0 w 2705"/>
                <a:gd name="T107" fmla="*/ 0 h 2139"/>
                <a:gd name="T108" fmla="*/ 0 w 2705"/>
                <a:gd name="T109" fmla="*/ 0 h 2139"/>
                <a:gd name="T110" fmla="*/ 0 w 2705"/>
                <a:gd name="T111" fmla="*/ 0 h 2139"/>
                <a:gd name="T112" fmla="*/ 0 w 2705"/>
                <a:gd name="T113" fmla="*/ 0 h 2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5"/>
                <a:gd name="T172" fmla="*/ 0 h 2139"/>
                <a:gd name="T173" fmla="*/ 2705 w 2705"/>
                <a:gd name="T174" fmla="*/ 2139 h 21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5" h="2139">
                  <a:moveTo>
                    <a:pt x="0" y="1486"/>
                  </a:moveTo>
                  <a:lnTo>
                    <a:pt x="70" y="1486"/>
                  </a:lnTo>
                  <a:lnTo>
                    <a:pt x="138" y="1486"/>
                  </a:lnTo>
                  <a:lnTo>
                    <a:pt x="208" y="1488"/>
                  </a:lnTo>
                  <a:lnTo>
                    <a:pt x="278" y="1492"/>
                  </a:lnTo>
                  <a:lnTo>
                    <a:pt x="348" y="1498"/>
                  </a:lnTo>
                  <a:lnTo>
                    <a:pt x="416" y="1506"/>
                  </a:lnTo>
                  <a:lnTo>
                    <a:pt x="485" y="1518"/>
                  </a:lnTo>
                  <a:lnTo>
                    <a:pt x="555" y="1532"/>
                  </a:lnTo>
                  <a:lnTo>
                    <a:pt x="623" y="1550"/>
                  </a:lnTo>
                  <a:lnTo>
                    <a:pt x="693" y="1570"/>
                  </a:lnTo>
                  <a:lnTo>
                    <a:pt x="763" y="1594"/>
                  </a:lnTo>
                  <a:lnTo>
                    <a:pt x="831" y="1622"/>
                  </a:lnTo>
                  <a:lnTo>
                    <a:pt x="901" y="1652"/>
                  </a:lnTo>
                  <a:lnTo>
                    <a:pt x="971" y="1683"/>
                  </a:lnTo>
                  <a:lnTo>
                    <a:pt x="1041" y="1717"/>
                  </a:lnTo>
                  <a:lnTo>
                    <a:pt x="1109" y="1751"/>
                  </a:lnTo>
                  <a:lnTo>
                    <a:pt x="1179" y="1787"/>
                  </a:lnTo>
                  <a:lnTo>
                    <a:pt x="1249" y="1821"/>
                  </a:lnTo>
                  <a:lnTo>
                    <a:pt x="1317" y="1855"/>
                  </a:lnTo>
                  <a:lnTo>
                    <a:pt x="1387" y="1887"/>
                  </a:lnTo>
                  <a:lnTo>
                    <a:pt x="1457" y="1915"/>
                  </a:lnTo>
                  <a:lnTo>
                    <a:pt x="1527" y="1941"/>
                  </a:lnTo>
                  <a:lnTo>
                    <a:pt x="1594" y="1965"/>
                  </a:lnTo>
                  <a:lnTo>
                    <a:pt x="1664" y="1985"/>
                  </a:lnTo>
                  <a:lnTo>
                    <a:pt x="1734" y="2003"/>
                  </a:lnTo>
                  <a:lnTo>
                    <a:pt x="1802" y="2021"/>
                  </a:lnTo>
                  <a:lnTo>
                    <a:pt x="1872" y="2035"/>
                  </a:lnTo>
                  <a:lnTo>
                    <a:pt x="1942" y="2051"/>
                  </a:lnTo>
                  <a:lnTo>
                    <a:pt x="2010" y="2065"/>
                  </a:lnTo>
                  <a:lnTo>
                    <a:pt x="2080" y="2079"/>
                  </a:lnTo>
                  <a:lnTo>
                    <a:pt x="2150" y="2095"/>
                  </a:lnTo>
                  <a:lnTo>
                    <a:pt x="2220" y="2111"/>
                  </a:lnTo>
                  <a:lnTo>
                    <a:pt x="2288" y="2129"/>
                  </a:lnTo>
                  <a:lnTo>
                    <a:pt x="2358" y="2139"/>
                  </a:lnTo>
                  <a:lnTo>
                    <a:pt x="2428" y="2129"/>
                  </a:lnTo>
                  <a:lnTo>
                    <a:pt x="2496" y="2113"/>
                  </a:lnTo>
                  <a:lnTo>
                    <a:pt x="2566" y="2095"/>
                  </a:lnTo>
                  <a:lnTo>
                    <a:pt x="2635" y="2077"/>
                  </a:lnTo>
                  <a:lnTo>
                    <a:pt x="2705" y="2063"/>
                  </a:lnTo>
                  <a:moveTo>
                    <a:pt x="0" y="1260"/>
                  </a:moveTo>
                  <a:lnTo>
                    <a:pt x="70" y="1262"/>
                  </a:lnTo>
                  <a:lnTo>
                    <a:pt x="138" y="1272"/>
                  </a:lnTo>
                  <a:lnTo>
                    <a:pt x="208" y="1284"/>
                  </a:lnTo>
                  <a:lnTo>
                    <a:pt x="278" y="1304"/>
                  </a:lnTo>
                  <a:lnTo>
                    <a:pt x="348" y="1326"/>
                  </a:lnTo>
                  <a:lnTo>
                    <a:pt x="416" y="1354"/>
                  </a:lnTo>
                  <a:lnTo>
                    <a:pt x="485" y="1384"/>
                  </a:lnTo>
                  <a:lnTo>
                    <a:pt x="555" y="1416"/>
                  </a:lnTo>
                  <a:lnTo>
                    <a:pt x="623" y="1447"/>
                  </a:lnTo>
                  <a:lnTo>
                    <a:pt x="693" y="1481"/>
                  </a:lnTo>
                  <a:lnTo>
                    <a:pt x="763" y="1515"/>
                  </a:lnTo>
                  <a:lnTo>
                    <a:pt x="831" y="1549"/>
                  </a:lnTo>
                  <a:lnTo>
                    <a:pt x="901" y="1581"/>
                  </a:lnTo>
                  <a:lnTo>
                    <a:pt x="971" y="1609"/>
                  </a:lnTo>
                  <a:lnTo>
                    <a:pt x="1041" y="1635"/>
                  </a:lnTo>
                  <a:lnTo>
                    <a:pt x="1109" y="1659"/>
                  </a:lnTo>
                  <a:lnTo>
                    <a:pt x="1179" y="1681"/>
                  </a:lnTo>
                  <a:lnTo>
                    <a:pt x="1249" y="1701"/>
                  </a:lnTo>
                  <a:lnTo>
                    <a:pt x="1317" y="1719"/>
                  </a:lnTo>
                  <a:lnTo>
                    <a:pt x="1387" y="1735"/>
                  </a:lnTo>
                  <a:lnTo>
                    <a:pt x="1457" y="1751"/>
                  </a:lnTo>
                  <a:lnTo>
                    <a:pt x="1527" y="1765"/>
                  </a:lnTo>
                  <a:lnTo>
                    <a:pt x="1594" y="1779"/>
                  </a:lnTo>
                  <a:lnTo>
                    <a:pt x="1664" y="1793"/>
                  </a:lnTo>
                  <a:lnTo>
                    <a:pt x="1734" y="1807"/>
                  </a:lnTo>
                  <a:lnTo>
                    <a:pt x="1802" y="1821"/>
                  </a:lnTo>
                  <a:lnTo>
                    <a:pt x="1872" y="1835"/>
                  </a:lnTo>
                  <a:lnTo>
                    <a:pt x="1942" y="1853"/>
                  </a:lnTo>
                  <a:lnTo>
                    <a:pt x="2010" y="1871"/>
                  </a:lnTo>
                  <a:lnTo>
                    <a:pt x="2080" y="1893"/>
                  </a:lnTo>
                  <a:lnTo>
                    <a:pt x="2150" y="1913"/>
                  </a:lnTo>
                  <a:lnTo>
                    <a:pt x="2220" y="1933"/>
                  </a:lnTo>
                  <a:lnTo>
                    <a:pt x="2288" y="1951"/>
                  </a:lnTo>
                  <a:lnTo>
                    <a:pt x="2358" y="1969"/>
                  </a:lnTo>
                  <a:lnTo>
                    <a:pt x="2428" y="1984"/>
                  </a:lnTo>
                  <a:lnTo>
                    <a:pt x="2496" y="1998"/>
                  </a:lnTo>
                  <a:lnTo>
                    <a:pt x="2566" y="2014"/>
                  </a:lnTo>
                  <a:lnTo>
                    <a:pt x="2635" y="2032"/>
                  </a:lnTo>
                  <a:lnTo>
                    <a:pt x="2705" y="2044"/>
                  </a:lnTo>
                  <a:moveTo>
                    <a:pt x="0" y="1260"/>
                  </a:moveTo>
                  <a:lnTo>
                    <a:pt x="70" y="1260"/>
                  </a:lnTo>
                  <a:lnTo>
                    <a:pt x="138" y="1262"/>
                  </a:lnTo>
                  <a:lnTo>
                    <a:pt x="208" y="1266"/>
                  </a:lnTo>
                  <a:lnTo>
                    <a:pt x="278" y="1272"/>
                  </a:lnTo>
                  <a:lnTo>
                    <a:pt x="348" y="1280"/>
                  </a:lnTo>
                  <a:lnTo>
                    <a:pt x="416" y="1288"/>
                  </a:lnTo>
                  <a:lnTo>
                    <a:pt x="485" y="1298"/>
                  </a:lnTo>
                  <a:lnTo>
                    <a:pt x="555" y="1308"/>
                  </a:lnTo>
                  <a:lnTo>
                    <a:pt x="623" y="1322"/>
                  </a:lnTo>
                  <a:lnTo>
                    <a:pt x="693" y="1336"/>
                  </a:lnTo>
                  <a:lnTo>
                    <a:pt x="763" y="1354"/>
                  </a:lnTo>
                  <a:lnTo>
                    <a:pt x="831" y="1369"/>
                  </a:lnTo>
                  <a:lnTo>
                    <a:pt x="901" y="1389"/>
                  </a:lnTo>
                  <a:lnTo>
                    <a:pt x="971" y="1411"/>
                  </a:lnTo>
                  <a:lnTo>
                    <a:pt x="1041" y="1433"/>
                  </a:lnTo>
                  <a:lnTo>
                    <a:pt x="1109" y="1457"/>
                  </a:lnTo>
                  <a:lnTo>
                    <a:pt x="1179" y="1483"/>
                  </a:lnTo>
                  <a:lnTo>
                    <a:pt x="1249" y="1509"/>
                  </a:lnTo>
                  <a:lnTo>
                    <a:pt x="1317" y="1537"/>
                  </a:lnTo>
                  <a:lnTo>
                    <a:pt x="1387" y="1565"/>
                  </a:lnTo>
                  <a:lnTo>
                    <a:pt x="1457" y="1595"/>
                  </a:lnTo>
                  <a:lnTo>
                    <a:pt x="1527" y="1625"/>
                  </a:lnTo>
                  <a:lnTo>
                    <a:pt x="1594" y="1657"/>
                  </a:lnTo>
                  <a:lnTo>
                    <a:pt x="1664" y="1687"/>
                  </a:lnTo>
                  <a:lnTo>
                    <a:pt x="1734" y="1717"/>
                  </a:lnTo>
                  <a:lnTo>
                    <a:pt x="1802" y="1745"/>
                  </a:lnTo>
                  <a:lnTo>
                    <a:pt x="1872" y="1769"/>
                  </a:lnTo>
                  <a:lnTo>
                    <a:pt x="1942" y="1791"/>
                  </a:lnTo>
                  <a:lnTo>
                    <a:pt x="2010" y="1803"/>
                  </a:lnTo>
                  <a:lnTo>
                    <a:pt x="2080" y="1811"/>
                  </a:lnTo>
                  <a:lnTo>
                    <a:pt x="2150" y="1813"/>
                  </a:lnTo>
                  <a:lnTo>
                    <a:pt x="2220" y="1809"/>
                  </a:lnTo>
                  <a:lnTo>
                    <a:pt x="2288" y="1805"/>
                  </a:lnTo>
                  <a:lnTo>
                    <a:pt x="2358" y="1807"/>
                  </a:lnTo>
                  <a:lnTo>
                    <a:pt x="2428" y="1822"/>
                  </a:lnTo>
                  <a:lnTo>
                    <a:pt x="2496" y="1838"/>
                  </a:lnTo>
                  <a:lnTo>
                    <a:pt x="2566" y="1852"/>
                  </a:lnTo>
                  <a:lnTo>
                    <a:pt x="2635" y="1862"/>
                  </a:lnTo>
                  <a:lnTo>
                    <a:pt x="2705" y="1866"/>
                  </a:lnTo>
                  <a:moveTo>
                    <a:pt x="0" y="936"/>
                  </a:moveTo>
                  <a:lnTo>
                    <a:pt x="70" y="942"/>
                  </a:lnTo>
                  <a:lnTo>
                    <a:pt x="138" y="956"/>
                  </a:lnTo>
                  <a:lnTo>
                    <a:pt x="208" y="974"/>
                  </a:lnTo>
                  <a:lnTo>
                    <a:pt x="278" y="998"/>
                  </a:lnTo>
                  <a:lnTo>
                    <a:pt x="348" y="1022"/>
                  </a:lnTo>
                  <a:lnTo>
                    <a:pt x="416" y="1052"/>
                  </a:lnTo>
                  <a:lnTo>
                    <a:pt x="485" y="1082"/>
                  </a:lnTo>
                  <a:lnTo>
                    <a:pt x="555" y="1114"/>
                  </a:lnTo>
                  <a:lnTo>
                    <a:pt x="623" y="1146"/>
                  </a:lnTo>
                  <a:lnTo>
                    <a:pt x="693" y="1178"/>
                  </a:lnTo>
                  <a:lnTo>
                    <a:pt x="763" y="1209"/>
                  </a:lnTo>
                  <a:lnTo>
                    <a:pt x="831" y="1241"/>
                  </a:lnTo>
                  <a:lnTo>
                    <a:pt x="901" y="1273"/>
                  </a:lnTo>
                  <a:lnTo>
                    <a:pt x="971" y="1303"/>
                  </a:lnTo>
                  <a:lnTo>
                    <a:pt x="1041" y="1335"/>
                  </a:lnTo>
                  <a:lnTo>
                    <a:pt x="1109" y="1367"/>
                  </a:lnTo>
                  <a:lnTo>
                    <a:pt x="1179" y="1399"/>
                  </a:lnTo>
                  <a:lnTo>
                    <a:pt x="1249" y="1433"/>
                  </a:lnTo>
                  <a:lnTo>
                    <a:pt x="1317" y="1467"/>
                  </a:lnTo>
                  <a:lnTo>
                    <a:pt x="1387" y="1499"/>
                  </a:lnTo>
                  <a:lnTo>
                    <a:pt x="1457" y="1531"/>
                  </a:lnTo>
                  <a:lnTo>
                    <a:pt x="1527" y="1559"/>
                  </a:lnTo>
                  <a:lnTo>
                    <a:pt x="1594" y="1585"/>
                  </a:lnTo>
                  <a:lnTo>
                    <a:pt x="1664" y="1609"/>
                  </a:lnTo>
                  <a:lnTo>
                    <a:pt x="1734" y="1631"/>
                  </a:lnTo>
                  <a:lnTo>
                    <a:pt x="1802" y="1649"/>
                  </a:lnTo>
                  <a:lnTo>
                    <a:pt x="1872" y="1669"/>
                  </a:lnTo>
                  <a:lnTo>
                    <a:pt x="1942" y="1685"/>
                  </a:lnTo>
                  <a:lnTo>
                    <a:pt x="2010" y="1703"/>
                  </a:lnTo>
                  <a:lnTo>
                    <a:pt x="2080" y="1721"/>
                  </a:lnTo>
                  <a:lnTo>
                    <a:pt x="2150" y="1739"/>
                  </a:lnTo>
                  <a:lnTo>
                    <a:pt x="2220" y="1759"/>
                  </a:lnTo>
                  <a:lnTo>
                    <a:pt x="2288" y="1777"/>
                  </a:lnTo>
                  <a:lnTo>
                    <a:pt x="2358" y="1784"/>
                  </a:lnTo>
                  <a:lnTo>
                    <a:pt x="2428" y="1775"/>
                  </a:lnTo>
                  <a:lnTo>
                    <a:pt x="2496" y="1759"/>
                  </a:lnTo>
                  <a:lnTo>
                    <a:pt x="2566" y="1741"/>
                  </a:lnTo>
                  <a:lnTo>
                    <a:pt x="2635" y="1725"/>
                  </a:lnTo>
                  <a:lnTo>
                    <a:pt x="2705" y="1713"/>
                  </a:lnTo>
                  <a:moveTo>
                    <a:pt x="0" y="914"/>
                  </a:moveTo>
                  <a:lnTo>
                    <a:pt x="70" y="914"/>
                  </a:lnTo>
                  <a:lnTo>
                    <a:pt x="138" y="918"/>
                  </a:lnTo>
                  <a:lnTo>
                    <a:pt x="208" y="920"/>
                  </a:lnTo>
                  <a:lnTo>
                    <a:pt x="278" y="926"/>
                  </a:lnTo>
                  <a:lnTo>
                    <a:pt x="348" y="934"/>
                  </a:lnTo>
                  <a:lnTo>
                    <a:pt x="416" y="942"/>
                  </a:lnTo>
                  <a:lnTo>
                    <a:pt x="485" y="952"/>
                  </a:lnTo>
                  <a:lnTo>
                    <a:pt x="555" y="964"/>
                  </a:lnTo>
                  <a:lnTo>
                    <a:pt x="623" y="978"/>
                  </a:lnTo>
                  <a:lnTo>
                    <a:pt x="693" y="998"/>
                  </a:lnTo>
                  <a:lnTo>
                    <a:pt x="763" y="1027"/>
                  </a:lnTo>
                  <a:lnTo>
                    <a:pt x="831" y="1065"/>
                  </a:lnTo>
                  <a:lnTo>
                    <a:pt x="901" y="1103"/>
                  </a:lnTo>
                  <a:lnTo>
                    <a:pt x="971" y="1143"/>
                  </a:lnTo>
                  <a:lnTo>
                    <a:pt x="1041" y="1181"/>
                  </a:lnTo>
                  <a:lnTo>
                    <a:pt x="1109" y="1217"/>
                  </a:lnTo>
                  <a:lnTo>
                    <a:pt x="1179" y="1251"/>
                  </a:lnTo>
                  <a:lnTo>
                    <a:pt x="1249" y="1279"/>
                  </a:lnTo>
                  <a:lnTo>
                    <a:pt x="1317" y="1305"/>
                  </a:lnTo>
                  <a:lnTo>
                    <a:pt x="1387" y="1327"/>
                  </a:lnTo>
                  <a:lnTo>
                    <a:pt x="1457" y="1347"/>
                  </a:lnTo>
                  <a:lnTo>
                    <a:pt x="1527" y="1365"/>
                  </a:lnTo>
                  <a:lnTo>
                    <a:pt x="1594" y="1385"/>
                  </a:lnTo>
                  <a:lnTo>
                    <a:pt x="1664" y="1403"/>
                  </a:lnTo>
                  <a:lnTo>
                    <a:pt x="1734" y="1425"/>
                  </a:lnTo>
                  <a:lnTo>
                    <a:pt x="1802" y="1447"/>
                  </a:lnTo>
                  <a:lnTo>
                    <a:pt x="1872" y="1471"/>
                  </a:lnTo>
                  <a:lnTo>
                    <a:pt x="1942" y="1497"/>
                  </a:lnTo>
                  <a:lnTo>
                    <a:pt x="2010" y="1521"/>
                  </a:lnTo>
                  <a:lnTo>
                    <a:pt x="2080" y="1543"/>
                  </a:lnTo>
                  <a:lnTo>
                    <a:pt x="2150" y="1565"/>
                  </a:lnTo>
                  <a:lnTo>
                    <a:pt x="2220" y="1583"/>
                  </a:lnTo>
                  <a:lnTo>
                    <a:pt x="2288" y="1601"/>
                  </a:lnTo>
                  <a:lnTo>
                    <a:pt x="2358" y="1616"/>
                  </a:lnTo>
                  <a:lnTo>
                    <a:pt x="2428" y="1630"/>
                  </a:lnTo>
                  <a:lnTo>
                    <a:pt x="2496" y="1646"/>
                  </a:lnTo>
                  <a:lnTo>
                    <a:pt x="2566" y="1660"/>
                  </a:lnTo>
                  <a:lnTo>
                    <a:pt x="2635" y="1676"/>
                  </a:lnTo>
                  <a:lnTo>
                    <a:pt x="2705" y="1686"/>
                  </a:lnTo>
                  <a:moveTo>
                    <a:pt x="0" y="914"/>
                  </a:moveTo>
                  <a:lnTo>
                    <a:pt x="70" y="910"/>
                  </a:lnTo>
                  <a:lnTo>
                    <a:pt x="138" y="908"/>
                  </a:lnTo>
                  <a:lnTo>
                    <a:pt x="208" y="906"/>
                  </a:lnTo>
                  <a:lnTo>
                    <a:pt x="278" y="908"/>
                  </a:lnTo>
                  <a:lnTo>
                    <a:pt x="348" y="912"/>
                  </a:lnTo>
                  <a:lnTo>
                    <a:pt x="416" y="920"/>
                  </a:lnTo>
                  <a:lnTo>
                    <a:pt x="485" y="932"/>
                  </a:lnTo>
                  <a:lnTo>
                    <a:pt x="555" y="948"/>
                  </a:lnTo>
                  <a:lnTo>
                    <a:pt x="623" y="970"/>
                  </a:lnTo>
                  <a:lnTo>
                    <a:pt x="693" y="992"/>
                  </a:lnTo>
                  <a:lnTo>
                    <a:pt x="763" y="1010"/>
                  </a:lnTo>
                  <a:lnTo>
                    <a:pt x="831" y="1028"/>
                  </a:lnTo>
                  <a:lnTo>
                    <a:pt x="901" y="1046"/>
                  </a:lnTo>
                  <a:lnTo>
                    <a:pt x="971" y="1066"/>
                  </a:lnTo>
                  <a:lnTo>
                    <a:pt x="1041" y="1088"/>
                  </a:lnTo>
                  <a:lnTo>
                    <a:pt x="1109" y="1112"/>
                  </a:lnTo>
                  <a:lnTo>
                    <a:pt x="1179" y="1133"/>
                  </a:lnTo>
                  <a:lnTo>
                    <a:pt x="1249" y="1159"/>
                  </a:lnTo>
                  <a:lnTo>
                    <a:pt x="1317" y="1183"/>
                  </a:lnTo>
                  <a:lnTo>
                    <a:pt x="1387" y="1209"/>
                  </a:lnTo>
                  <a:lnTo>
                    <a:pt x="1457" y="1235"/>
                  </a:lnTo>
                  <a:lnTo>
                    <a:pt x="1527" y="1259"/>
                  </a:lnTo>
                  <a:lnTo>
                    <a:pt x="1594" y="1281"/>
                  </a:lnTo>
                  <a:lnTo>
                    <a:pt x="1664" y="1303"/>
                  </a:lnTo>
                  <a:lnTo>
                    <a:pt x="1734" y="1319"/>
                  </a:lnTo>
                  <a:lnTo>
                    <a:pt x="1802" y="1335"/>
                  </a:lnTo>
                  <a:lnTo>
                    <a:pt x="1872" y="1347"/>
                  </a:lnTo>
                  <a:lnTo>
                    <a:pt x="1942" y="1359"/>
                  </a:lnTo>
                  <a:lnTo>
                    <a:pt x="2010" y="1369"/>
                  </a:lnTo>
                  <a:lnTo>
                    <a:pt x="2080" y="1379"/>
                  </a:lnTo>
                  <a:lnTo>
                    <a:pt x="2150" y="1393"/>
                  </a:lnTo>
                  <a:lnTo>
                    <a:pt x="2220" y="1407"/>
                  </a:lnTo>
                  <a:lnTo>
                    <a:pt x="2288" y="1423"/>
                  </a:lnTo>
                  <a:lnTo>
                    <a:pt x="2358" y="1441"/>
                  </a:lnTo>
                  <a:lnTo>
                    <a:pt x="2428" y="1459"/>
                  </a:lnTo>
                  <a:lnTo>
                    <a:pt x="2496" y="1475"/>
                  </a:lnTo>
                  <a:lnTo>
                    <a:pt x="2566" y="1489"/>
                  </a:lnTo>
                  <a:lnTo>
                    <a:pt x="2635" y="1497"/>
                  </a:lnTo>
                  <a:lnTo>
                    <a:pt x="2705" y="1498"/>
                  </a:lnTo>
                  <a:moveTo>
                    <a:pt x="0" y="532"/>
                  </a:moveTo>
                  <a:lnTo>
                    <a:pt x="70" y="536"/>
                  </a:lnTo>
                  <a:lnTo>
                    <a:pt x="138" y="548"/>
                  </a:lnTo>
                  <a:lnTo>
                    <a:pt x="208" y="566"/>
                  </a:lnTo>
                  <a:lnTo>
                    <a:pt x="278" y="590"/>
                  </a:lnTo>
                  <a:lnTo>
                    <a:pt x="348" y="618"/>
                  </a:lnTo>
                  <a:lnTo>
                    <a:pt x="416" y="652"/>
                  </a:lnTo>
                  <a:lnTo>
                    <a:pt x="485" y="688"/>
                  </a:lnTo>
                  <a:lnTo>
                    <a:pt x="555" y="724"/>
                  </a:lnTo>
                  <a:lnTo>
                    <a:pt x="623" y="760"/>
                  </a:lnTo>
                  <a:lnTo>
                    <a:pt x="693" y="794"/>
                  </a:lnTo>
                  <a:lnTo>
                    <a:pt x="763" y="826"/>
                  </a:lnTo>
                  <a:lnTo>
                    <a:pt x="831" y="854"/>
                  </a:lnTo>
                  <a:lnTo>
                    <a:pt x="901" y="879"/>
                  </a:lnTo>
                  <a:lnTo>
                    <a:pt x="971" y="901"/>
                  </a:lnTo>
                  <a:lnTo>
                    <a:pt x="1041" y="923"/>
                  </a:lnTo>
                  <a:lnTo>
                    <a:pt x="1109" y="943"/>
                  </a:lnTo>
                  <a:lnTo>
                    <a:pt x="1179" y="963"/>
                  </a:lnTo>
                  <a:lnTo>
                    <a:pt x="1249" y="983"/>
                  </a:lnTo>
                  <a:lnTo>
                    <a:pt x="1317" y="1003"/>
                  </a:lnTo>
                  <a:lnTo>
                    <a:pt x="1387" y="1021"/>
                  </a:lnTo>
                  <a:lnTo>
                    <a:pt x="1457" y="1037"/>
                  </a:lnTo>
                  <a:lnTo>
                    <a:pt x="1527" y="1055"/>
                  </a:lnTo>
                  <a:lnTo>
                    <a:pt x="1594" y="1071"/>
                  </a:lnTo>
                  <a:lnTo>
                    <a:pt x="1664" y="1085"/>
                  </a:lnTo>
                  <a:lnTo>
                    <a:pt x="1734" y="1099"/>
                  </a:lnTo>
                  <a:lnTo>
                    <a:pt x="1802" y="1113"/>
                  </a:lnTo>
                  <a:lnTo>
                    <a:pt x="1872" y="1123"/>
                  </a:lnTo>
                  <a:lnTo>
                    <a:pt x="1942" y="1139"/>
                  </a:lnTo>
                  <a:lnTo>
                    <a:pt x="2010" y="1167"/>
                  </a:lnTo>
                  <a:lnTo>
                    <a:pt x="2080" y="1193"/>
                  </a:lnTo>
                  <a:lnTo>
                    <a:pt x="2150" y="1219"/>
                  </a:lnTo>
                  <a:lnTo>
                    <a:pt x="2220" y="1238"/>
                  </a:lnTo>
                  <a:lnTo>
                    <a:pt x="2288" y="1254"/>
                  </a:lnTo>
                  <a:lnTo>
                    <a:pt x="2358" y="1268"/>
                  </a:lnTo>
                  <a:lnTo>
                    <a:pt x="2428" y="1276"/>
                  </a:lnTo>
                  <a:lnTo>
                    <a:pt x="2496" y="1282"/>
                  </a:lnTo>
                  <a:lnTo>
                    <a:pt x="2566" y="1288"/>
                  </a:lnTo>
                  <a:lnTo>
                    <a:pt x="2635" y="1290"/>
                  </a:lnTo>
                  <a:lnTo>
                    <a:pt x="2705" y="1290"/>
                  </a:lnTo>
                  <a:moveTo>
                    <a:pt x="0" y="532"/>
                  </a:moveTo>
                  <a:lnTo>
                    <a:pt x="70" y="534"/>
                  </a:lnTo>
                  <a:lnTo>
                    <a:pt x="138" y="536"/>
                  </a:lnTo>
                  <a:lnTo>
                    <a:pt x="208" y="542"/>
                  </a:lnTo>
                  <a:lnTo>
                    <a:pt x="278" y="548"/>
                  </a:lnTo>
                  <a:lnTo>
                    <a:pt x="348" y="556"/>
                  </a:lnTo>
                  <a:lnTo>
                    <a:pt x="416" y="566"/>
                  </a:lnTo>
                  <a:lnTo>
                    <a:pt x="485" y="576"/>
                  </a:lnTo>
                  <a:lnTo>
                    <a:pt x="555" y="590"/>
                  </a:lnTo>
                  <a:lnTo>
                    <a:pt x="623" y="606"/>
                  </a:lnTo>
                  <a:lnTo>
                    <a:pt x="693" y="621"/>
                  </a:lnTo>
                  <a:lnTo>
                    <a:pt x="763" y="639"/>
                  </a:lnTo>
                  <a:lnTo>
                    <a:pt x="831" y="661"/>
                  </a:lnTo>
                  <a:lnTo>
                    <a:pt x="901" y="681"/>
                  </a:lnTo>
                  <a:lnTo>
                    <a:pt x="971" y="705"/>
                  </a:lnTo>
                  <a:lnTo>
                    <a:pt x="1041" y="729"/>
                  </a:lnTo>
                  <a:lnTo>
                    <a:pt x="1109" y="755"/>
                  </a:lnTo>
                  <a:lnTo>
                    <a:pt x="1179" y="783"/>
                  </a:lnTo>
                  <a:lnTo>
                    <a:pt x="1249" y="811"/>
                  </a:lnTo>
                  <a:lnTo>
                    <a:pt x="1317" y="841"/>
                  </a:lnTo>
                  <a:lnTo>
                    <a:pt x="1387" y="871"/>
                  </a:lnTo>
                  <a:lnTo>
                    <a:pt x="1457" y="903"/>
                  </a:lnTo>
                  <a:lnTo>
                    <a:pt x="1527" y="935"/>
                  </a:lnTo>
                  <a:lnTo>
                    <a:pt x="1594" y="969"/>
                  </a:lnTo>
                  <a:lnTo>
                    <a:pt x="1664" y="1003"/>
                  </a:lnTo>
                  <a:lnTo>
                    <a:pt x="1734" y="1035"/>
                  </a:lnTo>
                  <a:lnTo>
                    <a:pt x="1802" y="1069"/>
                  </a:lnTo>
                  <a:lnTo>
                    <a:pt x="1872" y="1101"/>
                  </a:lnTo>
                  <a:lnTo>
                    <a:pt x="1942" y="1127"/>
                  </a:lnTo>
                  <a:lnTo>
                    <a:pt x="2010" y="1139"/>
                  </a:lnTo>
                  <a:lnTo>
                    <a:pt x="2080" y="1147"/>
                  </a:lnTo>
                  <a:lnTo>
                    <a:pt x="2150" y="1153"/>
                  </a:lnTo>
                  <a:lnTo>
                    <a:pt x="2220" y="1157"/>
                  </a:lnTo>
                  <a:lnTo>
                    <a:pt x="2288" y="1158"/>
                  </a:lnTo>
                  <a:lnTo>
                    <a:pt x="2358" y="1160"/>
                  </a:lnTo>
                  <a:lnTo>
                    <a:pt x="2428" y="1162"/>
                  </a:lnTo>
                  <a:lnTo>
                    <a:pt x="2496" y="1162"/>
                  </a:lnTo>
                  <a:lnTo>
                    <a:pt x="2566" y="1162"/>
                  </a:lnTo>
                  <a:lnTo>
                    <a:pt x="2635" y="1162"/>
                  </a:lnTo>
                  <a:lnTo>
                    <a:pt x="2705" y="1162"/>
                  </a:lnTo>
                  <a:moveTo>
                    <a:pt x="0" y="354"/>
                  </a:moveTo>
                  <a:lnTo>
                    <a:pt x="70" y="352"/>
                  </a:lnTo>
                  <a:lnTo>
                    <a:pt x="138" y="348"/>
                  </a:lnTo>
                  <a:lnTo>
                    <a:pt x="208" y="340"/>
                  </a:lnTo>
                  <a:lnTo>
                    <a:pt x="278" y="330"/>
                  </a:lnTo>
                  <a:lnTo>
                    <a:pt x="348" y="316"/>
                  </a:lnTo>
                  <a:lnTo>
                    <a:pt x="416" y="298"/>
                  </a:lnTo>
                  <a:lnTo>
                    <a:pt x="485" y="280"/>
                  </a:lnTo>
                  <a:lnTo>
                    <a:pt x="555" y="256"/>
                  </a:lnTo>
                  <a:lnTo>
                    <a:pt x="623" y="232"/>
                  </a:lnTo>
                  <a:lnTo>
                    <a:pt x="693" y="202"/>
                  </a:lnTo>
                  <a:lnTo>
                    <a:pt x="763" y="172"/>
                  </a:lnTo>
                  <a:lnTo>
                    <a:pt x="831" y="138"/>
                  </a:lnTo>
                  <a:lnTo>
                    <a:pt x="901" y="102"/>
                  </a:lnTo>
                  <a:lnTo>
                    <a:pt x="971" y="63"/>
                  </a:lnTo>
                  <a:lnTo>
                    <a:pt x="1041" y="41"/>
                  </a:lnTo>
                  <a:lnTo>
                    <a:pt x="1109" y="73"/>
                  </a:lnTo>
                  <a:lnTo>
                    <a:pt x="1179" y="104"/>
                  </a:lnTo>
                  <a:lnTo>
                    <a:pt x="1249" y="136"/>
                  </a:lnTo>
                  <a:lnTo>
                    <a:pt x="1317" y="168"/>
                  </a:lnTo>
                  <a:lnTo>
                    <a:pt x="1387" y="198"/>
                  </a:lnTo>
                  <a:lnTo>
                    <a:pt x="1457" y="226"/>
                  </a:lnTo>
                  <a:lnTo>
                    <a:pt x="1527" y="250"/>
                  </a:lnTo>
                  <a:lnTo>
                    <a:pt x="1594" y="274"/>
                  </a:lnTo>
                  <a:lnTo>
                    <a:pt x="1664" y="296"/>
                  </a:lnTo>
                  <a:lnTo>
                    <a:pt x="1734" y="316"/>
                  </a:lnTo>
                  <a:lnTo>
                    <a:pt x="1802" y="332"/>
                  </a:lnTo>
                  <a:lnTo>
                    <a:pt x="1872" y="346"/>
                  </a:lnTo>
                  <a:lnTo>
                    <a:pt x="1942" y="358"/>
                  </a:lnTo>
                  <a:lnTo>
                    <a:pt x="2010" y="368"/>
                  </a:lnTo>
                  <a:lnTo>
                    <a:pt x="2080" y="374"/>
                  </a:lnTo>
                  <a:lnTo>
                    <a:pt x="2150" y="378"/>
                  </a:lnTo>
                  <a:lnTo>
                    <a:pt x="2220" y="380"/>
                  </a:lnTo>
                  <a:lnTo>
                    <a:pt x="2288" y="378"/>
                  </a:lnTo>
                  <a:lnTo>
                    <a:pt x="2358" y="376"/>
                  </a:lnTo>
                  <a:lnTo>
                    <a:pt x="2428" y="370"/>
                  </a:lnTo>
                  <a:lnTo>
                    <a:pt x="2496" y="362"/>
                  </a:lnTo>
                  <a:lnTo>
                    <a:pt x="2566" y="354"/>
                  </a:lnTo>
                  <a:lnTo>
                    <a:pt x="2635" y="346"/>
                  </a:lnTo>
                  <a:lnTo>
                    <a:pt x="2705" y="344"/>
                  </a:lnTo>
                  <a:moveTo>
                    <a:pt x="0" y="6"/>
                  </a:moveTo>
                  <a:lnTo>
                    <a:pt x="70" y="6"/>
                  </a:lnTo>
                  <a:lnTo>
                    <a:pt x="138" y="4"/>
                  </a:lnTo>
                  <a:lnTo>
                    <a:pt x="208" y="4"/>
                  </a:lnTo>
                  <a:lnTo>
                    <a:pt x="278" y="2"/>
                  </a:lnTo>
                  <a:lnTo>
                    <a:pt x="348" y="2"/>
                  </a:lnTo>
                  <a:lnTo>
                    <a:pt x="416" y="0"/>
                  </a:lnTo>
                  <a:lnTo>
                    <a:pt x="485" y="0"/>
                  </a:lnTo>
                  <a:lnTo>
                    <a:pt x="555" y="0"/>
                  </a:lnTo>
                  <a:lnTo>
                    <a:pt x="623" y="0"/>
                  </a:lnTo>
                  <a:lnTo>
                    <a:pt x="693" y="2"/>
                  </a:lnTo>
                  <a:lnTo>
                    <a:pt x="763" y="4"/>
                  </a:lnTo>
                  <a:lnTo>
                    <a:pt x="831" y="6"/>
                  </a:lnTo>
                  <a:lnTo>
                    <a:pt x="901" y="10"/>
                  </a:lnTo>
                  <a:lnTo>
                    <a:pt x="971" y="18"/>
                  </a:lnTo>
                  <a:lnTo>
                    <a:pt x="1041" y="20"/>
                  </a:lnTo>
                  <a:lnTo>
                    <a:pt x="1109" y="8"/>
                  </a:lnTo>
                  <a:lnTo>
                    <a:pt x="1179" y="12"/>
                  </a:lnTo>
                  <a:lnTo>
                    <a:pt x="1249" y="14"/>
                  </a:lnTo>
                  <a:lnTo>
                    <a:pt x="1317" y="16"/>
                  </a:lnTo>
                  <a:lnTo>
                    <a:pt x="1387" y="18"/>
                  </a:lnTo>
                  <a:lnTo>
                    <a:pt x="1457" y="20"/>
                  </a:lnTo>
                  <a:lnTo>
                    <a:pt x="1527" y="20"/>
                  </a:lnTo>
                  <a:lnTo>
                    <a:pt x="1594" y="22"/>
                  </a:lnTo>
                  <a:lnTo>
                    <a:pt x="1664" y="22"/>
                  </a:lnTo>
                  <a:lnTo>
                    <a:pt x="1734" y="22"/>
                  </a:lnTo>
                  <a:lnTo>
                    <a:pt x="1802" y="22"/>
                  </a:lnTo>
                  <a:lnTo>
                    <a:pt x="1872" y="26"/>
                  </a:lnTo>
                  <a:lnTo>
                    <a:pt x="1942" y="46"/>
                  </a:lnTo>
                  <a:lnTo>
                    <a:pt x="2010" y="68"/>
                  </a:lnTo>
                  <a:lnTo>
                    <a:pt x="2080" y="92"/>
                  </a:lnTo>
                  <a:lnTo>
                    <a:pt x="2150" y="113"/>
                  </a:lnTo>
                  <a:lnTo>
                    <a:pt x="2220" y="137"/>
                  </a:lnTo>
                  <a:lnTo>
                    <a:pt x="2288" y="159"/>
                  </a:lnTo>
                  <a:lnTo>
                    <a:pt x="2358" y="181"/>
                  </a:lnTo>
                  <a:lnTo>
                    <a:pt x="2428" y="201"/>
                  </a:lnTo>
                  <a:lnTo>
                    <a:pt x="2496" y="221"/>
                  </a:lnTo>
                  <a:lnTo>
                    <a:pt x="2566" y="237"/>
                  </a:lnTo>
                  <a:lnTo>
                    <a:pt x="2635" y="249"/>
                  </a:lnTo>
                  <a:lnTo>
                    <a:pt x="2705" y="255"/>
                  </a:lnTo>
                </a:path>
              </a:pathLst>
            </a:custGeom>
            <a:noFill/>
            <a:ln w="3175">
              <a:solidFill>
                <a:schemeClr val="tx1"/>
              </a:solidFill>
              <a:miter lim="800000"/>
              <a:headEnd/>
              <a:tailEnd/>
            </a:ln>
          </p:spPr>
          <p:txBody>
            <a:bodyPr/>
            <a:lstStyle/>
            <a:p>
              <a:endParaRPr lang="en-US"/>
            </a:p>
          </p:txBody>
        </p:sp>
        <p:sp>
          <p:nvSpPr>
            <p:cNvPr id="39053" name="Freeform 38"/>
            <p:cNvSpPr>
              <a:spLocks noChangeAspect="1" noEditPoints="1"/>
            </p:cNvSpPr>
            <p:nvPr/>
          </p:nvSpPr>
          <p:spPr bwMode="auto">
            <a:xfrm>
              <a:off x="3160" y="1032"/>
              <a:ext cx="452" cy="659"/>
            </a:xfrm>
            <a:custGeom>
              <a:avLst/>
              <a:gdLst>
                <a:gd name="T0" fmla="*/ 0 w 2705"/>
                <a:gd name="T1" fmla="*/ 0 h 4383"/>
                <a:gd name="T2" fmla="*/ 0 w 2705"/>
                <a:gd name="T3" fmla="*/ 0 h 4383"/>
                <a:gd name="T4" fmla="*/ 0 w 2705"/>
                <a:gd name="T5" fmla="*/ 0 h 4383"/>
                <a:gd name="T6" fmla="*/ 0 w 2705"/>
                <a:gd name="T7" fmla="*/ 0 h 4383"/>
                <a:gd name="T8" fmla="*/ 0 w 2705"/>
                <a:gd name="T9" fmla="*/ 0 h 4383"/>
                <a:gd name="T10" fmla="*/ 0 w 2705"/>
                <a:gd name="T11" fmla="*/ 0 h 4383"/>
                <a:gd name="T12" fmla="*/ 0 w 2705"/>
                <a:gd name="T13" fmla="*/ 0 h 4383"/>
                <a:gd name="T14" fmla="*/ 0 w 2705"/>
                <a:gd name="T15" fmla="*/ 0 h 4383"/>
                <a:gd name="T16" fmla="*/ 0 w 2705"/>
                <a:gd name="T17" fmla="*/ 0 h 4383"/>
                <a:gd name="T18" fmla="*/ 0 w 2705"/>
                <a:gd name="T19" fmla="*/ 0 h 4383"/>
                <a:gd name="T20" fmla="*/ 0 w 2705"/>
                <a:gd name="T21" fmla="*/ 0 h 4383"/>
                <a:gd name="T22" fmla="*/ 0 w 2705"/>
                <a:gd name="T23" fmla="*/ 0 h 4383"/>
                <a:gd name="T24" fmla="*/ 0 w 2705"/>
                <a:gd name="T25" fmla="*/ 0 h 4383"/>
                <a:gd name="T26" fmla="*/ 0 w 2705"/>
                <a:gd name="T27" fmla="*/ 0 h 4383"/>
                <a:gd name="T28" fmla="*/ 0 w 2705"/>
                <a:gd name="T29" fmla="*/ 0 h 4383"/>
                <a:gd name="T30" fmla="*/ 0 w 2705"/>
                <a:gd name="T31" fmla="*/ 0 h 4383"/>
                <a:gd name="T32" fmla="*/ 0 w 2705"/>
                <a:gd name="T33" fmla="*/ 0 h 4383"/>
                <a:gd name="T34" fmla="*/ 0 w 2705"/>
                <a:gd name="T35" fmla="*/ 0 h 4383"/>
                <a:gd name="T36" fmla="*/ 0 w 2705"/>
                <a:gd name="T37" fmla="*/ 0 h 4383"/>
                <a:gd name="T38" fmla="*/ 0 w 2705"/>
                <a:gd name="T39" fmla="*/ 0 h 4383"/>
                <a:gd name="T40" fmla="*/ 0 w 2705"/>
                <a:gd name="T41" fmla="*/ 0 h 4383"/>
                <a:gd name="T42" fmla="*/ 0 w 2705"/>
                <a:gd name="T43" fmla="*/ 0 h 4383"/>
                <a:gd name="T44" fmla="*/ 0 w 2705"/>
                <a:gd name="T45" fmla="*/ 0 h 4383"/>
                <a:gd name="T46" fmla="*/ 0 w 2705"/>
                <a:gd name="T47" fmla="*/ 0 h 4383"/>
                <a:gd name="T48" fmla="*/ 0 w 2705"/>
                <a:gd name="T49" fmla="*/ 0 h 4383"/>
                <a:gd name="T50" fmla="*/ 0 w 2705"/>
                <a:gd name="T51" fmla="*/ 0 h 4383"/>
                <a:gd name="T52" fmla="*/ 0 w 2705"/>
                <a:gd name="T53" fmla="*/ 0 h 4383"/>
                <a:gd name="T54" fmla="*/ 0 w 2705"/>
                <a:gd name="T55" fmla="*/ 0 h 4383"/>
                <a:gd name="T56" fmla="*/ 0 w 2705"/>
                <a:gd name="T57" fmla="*/ 0 h 4383"/>
                <a:gd name="T58" fmla="*/ 0 w 2705"/>
                <a:gd name="T59" fmla="*/ 0 h 4383"/>
                <a:gd name="T60" fmla="*/ 0 w 2705"/>
                <a:gd name="T61" fmla="*/ 0 h 4383"/>
                <a:gd name="T62" fmla="*/ 0 w 2705"/>
                <a:gd name="T63" fmla="*/ 0 h 4383"/>
                <a:gd name="T64" fmla="*/ 0 w 2705"/>
                <a:gd name="T65" fmla="*/ 0 h 4383"/>
                <a:gd name="T66" fmla="*/ 0 w 2705"/>
                <a:gd name="T67" fmla="*/ 0 h 4383"/>
                <a:gd name="T68" fmla="*/ 0 w 2705"/>
                <a:gd name="T69" fmla="*/ 0 h 4383"/>
                <a:gd name="T70" fmla="*/ 0 w 2705"/>
                <a:gd name="T71" fmla="*/ 0 h 4383"/>
                <a:gd name="T72" fmla="*/ 0 w 2705"/>
                <a:gd name="T73" fmla="*/ 0 h 4383"/>
                <a:gd name="T74" fmla="*/ 0 w 2705"/>
                <a:gd name="T75" fmla="*/ 0 h 4383"/>
                <a:gd name="T76" fmla="*/ 0 w 2705"/>
                <a:gd name="T77" fmla="*/ 0 h 4383"/>
                <a:gd name="T78" fmla="*/ 0 w 2705"/>
                <a:gd name="T79" fmla="*/ 0 h 4383"/>
                <a:gd name="T80" fmla="*/ 0 w 2705"/>
                <a:gd name="T81" fmla="*/ 0 h 4383"/>
                <a:gd name="T82" fmla="*/ 0 w 2705"/>
                <a:gd name="T83" fmla="*/ 0 h 4383"/>
                <a:gd name="T84" fmla="*/ 0 w 2705"/>
                <a:gd name="T85" fmla="*/ 0 h 4383"/>
                <a:gd name="T86" fmla="*/ 0 w 2705"/>
                <a:gd name="T87" fmla="*/ 0 h 4383"/>
                <a:gd name="T88" fmla="*/ 0 w 2705"/>
                <a:gd name="T89" fmla="*/ 0 h 4383"/>
                <a:gd name="T90" fmla="*/ 0 w 2705"/>
                <a:gd name="T91" fmla="*/ 0 h 4383"/>
                <a:gd name="T92" fmla="*/ 0 w 2705"/>
                <a:gd name="T93" fmla="*/ 0 h 4383"/>
                <a:gd name="T94" fmla="*/ 0 w 2705"/>
                <a:gd name="T95" fmla="*/ 0 h 4383"/>
                <a:gd name="T96" fmla="*/ 0 w 2705"/>
                <a:gd name="T97" fmla="*/ 0 h 4383"/>
                <a:gd name="T98" fmla="*/ 0 w 2705"/>
                <a:gd name="T99" fmla="*/ 0 h 4383"/>
                <a:gd name="T100" fmla="*/ 0 w 2705"/>
                <a:gd name="T101" fmla="*/ 0 h 4383"/>
                <a:gd name="T102" fmla="*/ 0 w 2705"/>
                <a:gd name="T103" fmla="*/ 0 h 4383"/>
                <a:gd name="T104" fmla="*/ 0 w 2705"/>
                <a:gd name="T105" fmla="*/ 0 h 4383"/>
                <a:gd name="T106" fmla="*/ 0 w 2705"/>
                <a:gd name="T107" fmla="*/ 0 h 4383"/>
                <a:gd name="T108" fmla="*/ 0 w 2705"/>
                <a:gd name="T109" fmla="*/ 0 h 4383"/>
                <a:gd name="T110" fmla="*/ 0 w 2705"/>
                <a:gd name="T111" fmla="*/ 0 h 4383"/>
                <a:gd name="T112" fmla="*/ 0 w 2705"/>
                <a:gd name="T113" fmla="*/ 0 h 43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5"/>
                <a:gd name="T172" fmla="*/ 0 h 4383"/>
                <a:gd name="T173" fmla="*/ 2705 w 2705"/>
                <a:gd name="T174" fmla="*/ 4383 h 43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5" h="4383">
                  <a:moveTo>
                    <a:pt x="0" y="4018"/>
                  </a:moveTo>
                  <a:lnTo>
                    <a:pt x="70" y="4020"/>
                  </a:lnTo>
                  <a:lnTo>
                    <a:pt x="138" y="4028"/>
                  </a:lnTo>
                  <a:lnTo>
                    <a:pt x="208" y="4038"/>
                  </a:lnTo>
                  <a:lnTo>
                    <a:pt x="278" y="4054"/>
                  </a:lnTo>
                  <a:lnTo>
                    <a:pt x="348" y="4074"/>
                  </a:lnTo>
                  <a:lnTo>
                    <a:pt x="416" y="4098"/>
                  </a:lnTo>
                  <a:lnTo>
                    <a:pt x="485" y="4124"/>
                  </a:lnTo>
                  <a:lnTo>
                    <a:pt x="555" y="4154"/>
                  </a:lnTo>
                  <a:lnTo>
                    <a:pt x="623" y="4185"/>
                  </a:lnTo>
                  <a:lnTo>
                    <a:pt x="693" y="4217"/>
                  </a:lnTo>
                  <a:lnTo>
                    <a:pt x="763" y="4251"/>
                  </a:lnTo>
                  <a:lnTo>
                    <a:pt x="831" y="4287"/>
                  </a:lnTo>
                  <a:lnTo>
                    <a:pt x="901" y="4321"/>
                  </a:lnTo>
                  <a:lnTo>
                    <a:pt x="971" y="4351"/>
                  </a:lnTo>
                  <a:lnTo>
                    <a:pt x="1041" y="4367"/>
                  </a:lnTo>
                  <a:lnTo>
                    <a:pt x="1109" y="4339"/>
                  </a:lnTo>
                  <a:lnTo>
                    <a:pt x="1179" y="4291"/>
                  </a:lnTo>
                  <a:lnTo>
                    <a:pt x="1249" y="4241"/>
                  </a:lnTo>
                  <a:lnTo>
                    <a:pt x="1317" y="4209"/>
                  </a:lnTo>
                  <a:lnTo>
                    <a:pt x="1387" y="4229"/>
                  </a:lnTo>
                  <a:lnTo>
                    <a:pt x="1457" y="4249"/>
                  </a:lnTo>
                  <a:lnTo>
                    <a:pt x="1527" y="4271"/>
                  </a:lnTo>
                  <a:lnTo>
                    <a:pt x="1594" y="4293"/>
                  </a:lnTo>
                  <a:lnTo>
                    <a:pt x="1664" y="4315"/>
                  </a:lnTo>
                  <a:lnTo>
                    <a:pt x="1734" y="4337"/>
                  </a:lnTo>
                  <a:lnTo>
                    <a:pt x="1802" y="4359"/>
                  </a:lnTo>
                  <a:lnTo>
                    <a:pt x="1872" y="4379"/>
                  </a:lnTo>
                  <a:lnTo>
                    <a:pt x="1942" y="4383"/>
                  </a:lnTo>
                  <a:lnTo>
                    <a:pt x="2010" y="4383"/>
                  </a:lnTo>
                  <a:lnTo>
                    <a:pt x="2080" y="4383"/>
                  </a:lnTo>
                  <a:lnTo>
                    <a:pt x="2150" y="4381"/>
                  </a:lnTo>
                  <a:lnTo>
                    <a:pt x="2220" y="4381"/>
                  </a:lnTo>
                  <a:lnTo>
                    <a:pt x="2288" y="4379"/>
                  </a:lnTo>
                  <a:lnTo>
                    <a:pt x="2358" y="4377"/>
                  </a:lnTo>
                  <a:lnTo>
                    <a:pt x="2428" y="4377"/>
                  </a:lnTo>
                  <a:lnTo>
                    <a:pt x="2496" y="4377"/>
                  </a:lnTo>
                  <a:lnTo>
                    <a:pt x="2566" y="4375"/>
                  </a:lnTo>
                  <a:lnTo>
                    <a:pt x="2635" y="4375"/>
                  </a:lnTo>
                  <a:lnTo>
                    <a:pt x="2705" y="4375"/>
                  </a:lnTo>
                  <a:moveTo>
                    <a:pt x="0" y="4018"/>
                  </a:moveTo>
                  <a:lnTo>
                    <a:pt x="70" y="4018"/>
                  </a:lnTo>
                  <a:lnTo>
                    <a:pt x="138" y="4020"/>
                  </a:lnTo>
                  <a:lnTo>
                    <a:pt x="208" y="4022"/>
                  </a:lnTo>
                  <a:lnTo>
                    <a:pt x="278" y="4026"/>
                  </a:lnTo>
                  <a:lnTo>
                    <a:pt x="348" y="4030"/>
                  </a:lnTo>
                  <a:lnTo>
                    <a:pt x="416" y="4038"/>
                  </a:lnTo>
                  <a:lnTo>
                    <a:pt x="485" y="4044"/>
                  </a:lnTo>
                  <a:lnTo>
                    <a:pt x="555" y="4052"/>
                  </a:lnTo>
                  <a:lnTo>
                    <a:pt x="623" y="4062"/>
                  </a:lnTo>
                  <a:lnTo>
                    <a:pt x="693" y="4072"/>
                  </a:lnTo>
                  <a:lnTo>
                    <a:pt x="763" y="4084"/>
                  </a:lnTo>
                  <a:lnTo>
                    <a:pt x="831" y="4095"/>
                  </a:lnTo>
                  <a:lnTo>
                    <a:pt x="901" y="4109"/>
                  </a:lnTo>
                  <a:lnTo>
                    <a:pt x="971" y="4123"/>
                  </a:lnTo>
                  <a:lnTo>
                    <a:pt x="1041" y="4139"/>
                  </a:lnTo>
                  <a:lnTo>
                    <a:pt x="1109" y="4155"/>
                  </a:lnTo>
                  <a:lnTo>
                    <a:pt x="1179" y="4171"/>
                  </a:lnTo>
                  <a:lnTo>
                    <a:pt x="1249" y="4189"/>
                  </a:lnTo>
                  <a:lnTo>
                    <a:pt x="1317" y="4187"/>
                  </a:lnTo>
                  <a:lnTo>
                    <a:pt x="1387" y="4129"/>
                  </a:lnTo>
                  <a:lnTo>
                    <a:pt x="1457" y="4069"/>
                  </a:lnTo>
                  <a:lnTo>
                    <a:pt x="1527" y="4007"/>
                  </a:lnTo>
                  <a:lnTo>
                    <a:pt x="1594" y="3942"/>
                  </a:lnTo>
                  <a:lnTo>
                    <a:pt x="1664" y="3872"/>
                  </a:lnTo>
                  <a:lnTo>
                    <a:pt x="1734" y="3800"/>
                  </a:lnTo>
                  <a:lnTo>
                    <a:pt x="1802" y="3724"/>
                  </a:lnTo>
                  <a:lnTo>
                    <a:pt x="1872" y="3646"/>
                  </a:lnTo>
                  <a:lnTo>
                    <a:pt x="1942" y="3566"/>
                  </a:lnTo>
                  <a:lnTo>
                    <a:pt x="2010" y="3482"/>
                  </a:lnTo>
                  <a:lnTo>
                    <a:pt x="2080" y="3398"/>
                  </a:lnTo>
                  <a:lnTo>
                    <a:pt x="2150" y="3312"/>
                  </a:lnTo>
                  <a:lnTo>
                    <a:pt x="2220" y="3226"/>
                  </a:lnTo>
                  <a:lnTo>
                    <a:pt x="2288" y="3140"/>
                  </a:lnTo>
                  <a:lnTo>
                    <a:pt x="2358" y="3058"/>
                  </a:lnTo>
                  <a:lnTo>
                    <a:pt x="2428" y="2982"/>
                  </a:lnTo>
                  <a:lnTo>
                    <a:pt x="2496" y="2916"/>
                  </a:lnTo>
                  <a:lnTo>
                    <a:pt x="2566" y="2866"/>
                  </a:lnTo>
                  <a:lnTo>
                    <a:pt x="2635" y="2834"/>
                  </a:lnTo>
                  <a:lnTo>
                    <a:pt x="2705" y="2824"/>
                  </a:lnTo>
                  <a:moveTo>
                    <a:pt x="0" y="2920"/>
                  </a:moveTo>
                  <a:lnTo>
                    <a:pt x="70" y="2916"/>
                  </a:lnTo>
                  <a:lnTo>
                    <a:pt x="138" y="2908"/>
                  </a:lnTo>
                  <a:lnTo>
                    <a:pt x="208" y="2892"/>
                  </a:lnTo>
                  <a:lnTo>
                    <a:pt x="278" y="2870"/>
                  </a:lnTo>
                  <a:lnTo>
                    <a:pt x="348" y="2844"/>
                  </a:lnTo>
                  <a:lnTo>
                    <a:pt x="416" y="2812"/>
                  </a:lnTo>
                  <a:lnTo>
                    <a:pt x="485" y="2776"/>
                  </a:lnTo>
                  <a:lnTo>
                    <a:pt x="555" y="2734"/>
                  </a:lnTo>
                  <a:lnTo>
                    <a:pt x="623" y="2690"/>
                  </a:lnTo>
                  <a:lnTo>
                    <a:pt x="693" y="2642"/>
                  </a:lnTo>
                  <a:lnTo>
                    <a:pt x="763" y="2590"/>
                  </a:lnTo>
                  <a:lnTo>
                    <a:pt x="831" y="2536"/>
                  </a:lnTo>
                  <a:lnTo>
                    <a:pt x="901" y="2480"/>
                  </a:lnTo>
                  <a:lnTo>
                    <a:pt x="971" y="2421"/>
                  </a:lnTo>
                  <a:lnTo>
                    <a:pt x="1041" y="2359"/>
                  </a:lnTo>
                  <a:lnTo>
                    <a:pt x="1109" y="2297"/>
                  </a:lnTo>
                  <a:lnTo>
                    <a:pt x="1179" y="2231"/>
                  </a:lnTo>
                  <a:lnTo>
                    <a:pt x="1249" y="2165"/>
                  </a:lnTo>
                  <a:lnTo>
                    <a:pt x="1317" y="2099"/>
                  </a:lnTo>
                  <a:lnTo>
                    <a:pt x="1387" y="2029"/>
                  </a:lnTo>
                  <a:lnTo>
                    <a:pt x="1457" y="1959"/>
                  </a:lnTo>
                  <a:lnTo>
                    <a:pt x="1527" y="1889"/>
                  </a:lnTo>
                  <a:lnTo>
                    <a:pt x="1594" y="1819"/>
                  </a:lnTo>
                  <a:lnTo>
                    <a:pt x="1664" y="1747"/>
                  </a:lnTo>
                  <a:lnTo>
                    <a:pt x="1734" y="1677"/>
                  </a:lnTo>
                  <a:lnTo>
                    <a:pt x="1802" y="1607"/>
                  </a:lnTo>
                  <a:lnTo>
                    <a:pt x="1872" y="1551"/>
                  </a:lnTo>
                  <a:lnTo>
                    <a:pt x="1942" y="1625"/>
                  </a:lnTo>
                  <a:lnTo>
                    <a:pt x="2010" y="1709"/>
                  </a:lnTo>
                  <a:lnTo>
                    <a:pt x="2080" y="1793"/>
                  </a:lnTo>
                  <a:lnTo>
                    <a:pt x="2150" y="1871"/>
                  </a:lnTo>
                  <a:lnTo>
                    <a:pt x="2220" y="1947"/>
                  </a:lnTo>
                  <a:lnTo>
                    <a:pt x="2288" y="2015"/>
                  </a:lnTo>
                  <a:lnTo>
                    <a:pt x="2358" y="2077"/>
                  </a:lnTo>
                  <a:lnTo>
                    <a:pt x="2428" y="2127"/>
                  </a:lnTo>
                  <a:lnTo>
                    <a:pt x="2496" y="2165"/>
                  </a:lnTo>
                  <a:lnTo>
                    <a:pt x="2566" y="2189"/>
                  </a:lnTo>
                  <a:lnTo>
                    <a:pt x="2635" y="2199"/>
                  </a:lnTo>
                  <a:lnTo>
                    <a:pt x="2705" y="2201"/>
                  </a:lnTo>
                  <a:moveTo>
                    <a:pt x="0" y="2438"/>
                  </a:moveTo>
                  <a:lnTo>
                    <a:pt x="70" y="2434"/>
                  </a:lnTo>
                  <a:lnTo>
                    <a:pt x="138" y="2426"/>
                  </a:lnTo>
                  <a:lnTo>
                    <a:pt x="208" y="2412"/>
                  </a:lnTo>
                  <a:lnTo>
                    <a:pt x="278" y="2392"/>
                  </a:lnTo>
                  <a:lnTo>
                    <a:pt x="348" y="2366"/>
                  </a:lnTo>
                  <a:lnTo>
                    <a:pt x="416" y="2336"/>
                  </a:lnTo>
                  <a:lnTo>
                    <a:pt x="485" y="2302"/>
                  </a:lnTo>
                  <a:lnTo>
                    <a:pt x="555" y="2264"/>
                  </a:lnTo>
                  <a:lnTo>
                    <a:pt x="623" y="2220"/>
                  </a:lnTo>
                  <a:lnTo>
                    <a:pt x="693" y="2176"/>
                  </a:lnTo>
                  <a:lnTo>
                    <a:pt x="763" y="2126"/>
                  </a:lnTo>
                  <a:lnTo>
                    <a:pt x="831" y="2077"/>
                  </a:lnTo>
                  <a:lnTo>
                    <a:pt x="901" y="2023"/>
                  </a:lnTo>
                  <a:lnTo>
                    <a:pt x="971" y="1965"/>
                  </a:lnTo>
                  <a:lnTo>
                    <a:pt x="1041" y="1907"/>
                  </a:lnTo>
                  <a:lnTo>
                    <a:pt x="1109" y="1847"/>
                  </a:lnTo>
                  <a:lnTo>
                    <a:pt x="1179" y="1785"/>
                  </a:lnTo>
                  <a:lnTo>
                    <a:pt x="1249" y="1723"/>
                  </a:lnTo>
                  <a:lnTo>
                    <a:pt x="1317" y="1659"/>
                  </a:lnTo>
                  <a:lnTo>
                    <a:pt x="1387" y="1593"/>
                  </a:lnTo>
                  <a:lnTo>
                    <a:pt x="1457" y="1527"/>
                  </a:lnTo>
                  <a:lnTo>
                    <a:pt x="1527" y="1461"/>
                  </a:lnTo>
                  <a:lnTo>
                    <a:pt x="1594" y="1397"/>
                  </a:lnTo>
                  <a:lnTo>
                    <a:pt x="1664" y="1347"/>
                  </a:lnTo>
                  <a:lnTo>
                    <a:pt x="1734" y="1373"/>
                  </a:lnTo>
                  <a:lnTo>
                    <a:pt x="1802" y="1449"/>
                  </a:lnTo>
                  <a:lnTo>
                    <a:pt x="1872" y="1521"/>
                  </a:lnTo>
                  <a:lnTo>
                    <a:pt x="1942" y="1469"/>
                  </a:lnTo>
                  <a:lnTo>
                    <a:pt x="2010" y="1411"/>
                  </a:lnTo>
                  <a:lnTo>
                    <a:pt x="2080" y="1369"/>
                  </a:lnTo>
                  <a:lnTo>
                    <a:pt x="2150" y="1361"/>
                  </a:lnTo>
                  <a:lnTo>
                    <a:pt x="2220" y="1397"/>
                  </a:lnTo>
                  <a:lnTo>
                    <a:pt x="2288" y="1453"/>
                  </a:lnTo>
                  <a:lnTo>
                    <a:pt x="2358" y="1517"/>
                  </a:lnTo>
                  <a:lnTo>
                    <a:pt x="2428" y="1581"/>
                  </a:lnTo>
                  <a:lnTo>
                    <a:pt x="2496" y="1639"/>
                  </a:lnTo>
                  <a:lnTo>
                    <a:pt x="2566" y="1687"/>
                  </a:lnTo>
                  <a:lnTo>
                    <a:pt x="2635" y="1723"/>
                  </a:lnTo>
                  <a:lnTo>
                    <a:pt x="2705" y="1737"/>
                  </a:lnTo>
                  <a:moveTo>
                    <a:pt x="0" y="2084"/>
                  </a:moveTo>
                  <a:lnTo>
                    <a:pt x="70" y="2082"/>
                  </a:lnTo>
                  <a:lnTo>
                    <a:pt x="138" y="2074"/>
                  </a:lnTo>
                  <a:lnTo>
                    <a:pt x="208" y="2060"/>
                  </a:lnTo>
                  <a:lnTo>
                    <a:pt x="278" y="2042"/>
                  </a:lnTo>
                  <a:lnTo>
                    <a:pt x="348" y="2018"/>
                  </a:lnTo>
                  <a:lnTo>
                    <a:pt x="416" y="1990"/>
                  </a:lnTo>
                  <a:lnTo>
                    <a:pt x="485" y="1958"/>
                  </a:lnTo>
                  <a:lnTo>
                    <a:pt x="555" y="1922"/>
                  </a:lnTo>
                  <a:lnTo>
                    <a:pt x="623" y="1882"/>
                  </a:lnTo>
                  <a:lnTo>
                    <a:pt x="693" y="1838"/>
                  </a:lnTo>
                  <a:lnTo>
                    <a:pt x="763" y="1792"/>
                  </a:lnTo>
                  <a:lnTo>
                    <a:pt x="831" y="1744"/>
                  </a:lnTo>
                  <a:lnTo>
                    <a:pt x="901" y="1693"/>
                  </a:lnTo>
                  <a:lnTo>
                    <a:pt x="971" y="1641"/>
                  </a:lnTo>
                  <a:lnTo>
                    <a:pt x="1041" y="1585"/>
                  </a:lnTo>
                  <a:lnTo>
                    <a:pt x="1109" y="1529"/>
                  </a:lnTo>
                  <a:lnTo>
                    <a:pt x="1179" y="1471"/>
                  </a:lnTo>
                  <a:lnTo>
                    <a:pt x="1249" y="1413"/>
                  </a:lnTo>
                  <a:lnTo>
                    <a:pt x="1317" y="1353"/>
                  </a:lnTo>
                  <a:lnTo>
                    <a:pt x="1387" y="1297"/>
                  </a:lnTo>
                  <a:lnTo>
                    <a:pt x="1457" y="1245"/>
                  </a:lnTo>
                  <a:lnTo>
                    <a:pt x="1527" y="1211"/>
                  </a:lnTo>
                  <a:lnTo>
                    <a:pt x="1594" y="1217"/>
                  </a:lnTo>
                  <a:lnTo>
                    <a:pt x="1664" y="1251"/>
                  </a:lnTo>
                  <a:lnTo>
                    <a:pt x="1734" y="1233"/>
                  </a:lnTo>
                  <a:lnTo>
                    <a:pt x="1802" y="1173"/>
                  </a:lnTo>
                  <a:lnTo>
                    <a:pt x="1872" y="1111"/>
                  </a:lnTo>
                  <a:lnTo>
                    <a:pt x="1942" y="1057"/>
                  </a:lnTo>
                  <a:lnTo>
                    <a:pt x="2010" y="1043"/>
                  </a:lnTo>
                  <a:lnTo>
                    <a:pt x="2080" y="1073"/>
                  </a:lnTo>
                  <a:lnTo>
                    <a:pt x="2150" y="1085"/>
                  </a:lnTo>
                  <a:lnTo>
                    <a:pt x="2220" y="1057"/>
                  </a:lnTo>
                  <a:lnTo>
                    <a:pt x="2288" y="1003"/>
                  </a:lnTo>
                  <a:lnTo>
                    <a:pt x="2358" y="939"/>
                  </a:lnTo>
                  <a:lnTo>
                    <a:pt x="2428" y="871"/>
                  </a:lnTo>
                  <a:lnTo>
                    <a:pt x="2496" y="803"/>
                  </a:lnTo>
                  <a:lnTo>
                    <a:pt x="2566" y="735"/>
                  </a:lnTo>
                  <a:lnTo>
                    <a:pt x="2635" y="677"/>
                  </a:lnTo>
                  <a:lnTo>
                    <a:pt x="2705" y="647"/>
                  </a:lnTo>
                  <a:moveTo>
                    <a:pt x="0" y="1766"/>
                  </a:moveTo>
                  <a:lnTo>
                    <a:pt x="70" y="1764"/>
                  </a:lnTo>
                  <a:lnTo>
                    <a:pt x="138" y="1756"/>
                  </a:lnTo>
                  <a:lnTo>
                    <a:pt x="208" y="1744"/>
                  </a:lnTo>
                  <a:lnTo>
                    <a:pt x="278" y="1726"/>
                  </a:lnTo>
                  <a:lnTo>
                    <a:pt x="348" y="1704"/>
                  </a:lnTo>
                  <a:lnTo>
                    <a:pt x="416" y="1678"/>
                  </a:lnTo>
                  <a:lnTo>
                    <a:pt x="485" y="1648"/>
                  </a:lnTo>
                  <a:lnTo>
                    <a:pt x="555" y="1614"/>
                  </a:lnTo>
                  <a:lnTo>
                    <a:pt x="623" y="1578"/>
                  </a:lnTo>
                  <a:lnTo>
                    <a:pt x="693" y="1538"/>
                  </a:lnTo>
                  <a:lnTo>
                    <a:pt x="763" y="1497"/>
                  </a:lnTo>
                  <a:lnTo>
                    <a:pt x="831" y="1451"/>
                  </a:lnTo>
                  <a:lnTo>
                    <a:pt x="901" y="1405"/>
                  </a:lnTo>
                  <a:lnTo>
                    <a:pt x="971" y="1357"/>
                  </a:lnTo>
                  <a:lnTo>
                    <a:pt x="1041" y="1307"/>
                  </a:lnTo>
                  <a:lnTo>
                    <a:pt x="1109" y="1257"/>
                  </a:lnTo>
                  <a:lnTo>
                    <a:pt x="1179" y="1205"/>
                  </a:lnTo>
                  <a:lnTo>
                    <a:pt x="1249" y="1155"/>
                  </a:lnTo>
                  <a:lnTo>
                    <a:pt x="1317" y="1107"/>
                  </a:lnTo>
                  <a:lnTo>
                    <a:pt x="1387" y="1067"/>
                  </a:lnTo>
                  <a:lnTo>
                    <a:pt x="1457" y="1037"/>
                  </a:lnTo>
                  <a:lnTo>
                    <a:pt x="1527" y="1025"/>
                  </a:lnTo>
                  <a:lnTo>
                    <a:pt x="1594" y="1005"/>
                  </a:lnTo>
                  <a:lnTo>
                    <a:pt x="1664" y="961"/>
                  </a:lnTo>
                  <a:lnTo>
                    <a:pt x="1734" y="903"/>
                  </a:lnTo>
                  <a:lnTo>
                    <a:pt x="1802" y="841"/>
                  </a:lnTo>
                  <a:lnTo>
                    <a:pt x="1872" y="809"/>
                  </a:lnTo>
                  <a:lnTo>
                    <a:pt x="1942" y="875"/>
                  </a:lnTo>
                  <a:lnTo>
                    <a:pt x="2010" y="897"/>
                  </a:lnTo>
                  <a:lnTo>
                    <a:pt x="2080" y="855"/>
                  </a:lnTo>
                  <a:lnTo>
                    <a:pt x="2150" y="791"/>
                  </a:lnTo>
                  <a:lnTo>
                    <a:pt x="2220" y="723"/>
                  </a:lnTo>
                  <a:lnTo>
                    <a:pt x="2288" y="653"/>
                  </a:lnTo>
                  <a:lnTo>
                    <a:pt x="2358" y="584"/>
                  </a:lnTo>
                  <a:lnTo>
                    <a:pt x="2428" y="518"/>
                  </a:lnTo>
                  <a:lnTo>
                    <a:pt x="2496" y="502"/>
                  </a:lnTo>
                  <a:lnTo>
                    <a:pt x="2566" y="534"/>
                  </a:lnTo>
                  <a:lnTo>
                    <a:pt x="2635" y="568"/>
                  </a:lnTo>
                  <a:lnTo>
                    <a:pt x="2705" y="586"/>
                  </a:lnTo>
                  <a:moveTo>
                    <a:pt x="0" y="1426"/>
                  </a:moveTo>
                  <a:lnTo>
                    <a:pt x="70" y="1424"/>
                  </a:lnTo>
                  <a:lnTo>
                    <a:pt x="138" y="1418"/>
                  </a:lnTo>
                  <a:lnTo>
                    <a:pt x="208" y="1406"/>
                  </a:lnTo>
                  <a:lnTo>
                    <a:pt x="278" y="1392"/>
                  </a:lnTo>
                  <a:lnTo>
                    <a:pt x="348" y="1372"/>
                  </a:lnTo>
                  <a:lnTo>
                    <a:pt x="416" y="1350"/>
                  </a:lnTo>
                  <a:lnTo>
                    <a:pt x="485" y="1322"/>
                  </a:lnTo>
                  <a:lnTo>
                    <a:pt x="555" y="1294"/>
                  </a:lnTo>
                  <a:lnTo>
                    <a:pt x="623" y="1260"/>
                  </a:lnTo>
                  <a:lnTo>
                    <a:pt x="693" y="1226"/>
                  </a:lnTo>
                  <a:lnTo>
                    <a:pt x="763" y="1188"/>
                  </a:lnTo>
                  <a:lnTo>
                    <a:pt x="831" y="1148"/>
                  </a:lnTo>
                  <a:lnTo>
                    <a:pt x="901" y="1107"/>
                  </a:lnTo>
                  <a:lnTo>
                    <a:pt x="971" y="1065"/>
                  </a:lnTo>
                  <a:lnTo>
                    <a:pt x="1041" y="1019"/>
                  </a:lnTo>
                  <a:lnTo>
                    <a:pt x="1109" y="975"/>
                  </a:lnTo>
                  <a:lnTo>
                    <a:pt x="1179" y="929"/>
                  </a:lnTo>
                  <a:lnTo>
                    <a:pt x="1249" y="885"/>
                  </a:lnTo>
                  <a:lnTo>
                    <a:pt x="1317" y="845"/>
                  </a:lnTo>
                  <a:lnTo>
                    <a:pt x="1387" y="815"/>
                  </a:lnTo>
                  <a:lnTo>
                    <a:pt x="1457" y="795"/>
                  </a:lnTo>
                  <a:lnTo>
                    <a:pt x="1527" y="779"/>
                  </a:lnTo>
                  <a:lnTo>
                    <a:pt x="1594" y="745"/>
                  </a:lnTo>
                  <a:lnTo>
                    <a:pt x="1664" y="699"/>
                  </a:lnTo>
                  <a:lnTo>
                    <a:pt x="1734" y="651"/>
                  </a:lnTo>
                  <a:lnTo>
                    <a:pt x="1802" y="703"/>
                  </a:lnTo>
                  <a:lnTo>
                    <a:pt x="1872" y="759"/>
                  </a:lnTo>
                  <a:lnTo>
                    <a:pt x="1942" y="699"/>
                  </a:lnTo>
                  <a:lnTo>
                    <a:pt x="2010" y="631"/>
                  </a:lnTo>
                  <a:lnTo>
                    <a:pt x="2080" y="561"/>
                  </a:lnTo>
                  <a:lnTo>
                    <a:pt x="2150" y="495"/>
                  </a:lnTo>
                  <a:lnTo>
                    <a:pt x="2220" y="431"/>
                  </a:lnTo>
                  <a:lnTo>
                    <a:pt x="2288" y="399"/>
                  </a:lnTo>
                  <a:lnTo>
                    <a:pt x="2358" y="417"/>
                  </a:lnTo>
                  <a:lnTo>
                    <a:pt x="2428" y="447"/>
                  </a:lnTo>
                  <a:lnTo>
                    <a:pt x="2496" y="429"/>
                  </a:lnTo>
                  <a:lnTo>
                    <a:pt x="2566" y="407"/>
                  </a:lnTo>
                  <a:lnTo>
                    <a:pt x="2635" y="429"/>
                  </a:lnTo>
                  <a:lnTo>
                    <a:pt x="2705" y="441"/>
                  </a:lnTo>
                  <a:moveTo>
                    <a:pt x="0" y="1242"/>
                  </a:moveTo>
                  <a:lnTo>
                    <a:pt x="70" y="1240"/>
                  </a:lnTo>
                  <a:lnTo>
                    <a:pt x="138" y="1234"/>
                  </a:lnTo>
                  <a:lnTo>
                    <a:pt x="208" y="1224"/>
                  </a:lnTo>
                  <a:lnTo>
                    <a:pt x="278" y="1208"/>
                  </a:lnTo>
                  <a:lnTo>
                    <a:pt x="348" y="1188"/>
                  </a:lnTo>
                  <a:lnTo>
                    <a:pt x="416" y="1164"/>
                  </a:lnTo>
                  <a:lnTo>
                    <a:pt x="485" y="1136"/>
                  </a:lnTo>
                  <a:lnTo>
                    <a:pt x="555" y="1104"/>
                  </a:lnTo>
                  <a:lnTo>
                    <a:pt x="623" y="1066"/>
                  </a:lnTo>
                  <a:lnTo>
                    <a:pt x="693" y="1028"/>
                  </a:lnTo>
                  <a:lnTo>
                    <a:pt x="763" y="984"/>
                  </a:lnTo>
                  <a:lnTo>
                    <a:pt x="831" y="939"/>
                  </a:lnTo>
                  <a:lnTo>
                    <a:pt x="901" y="891"/>
                  </a:lnTo>
                  <a:lnTo>
                    <a:pt x="971" y="841"/>
                  </a:lnTo>
                  <a:lnTo>
                    <a:pt x="1041" y="789"/>
                  </a:lnTo>
                  <a:lnTo>
                    <a:pt x="1109" y="735"/>
                  </a:lnTo>
                  <a:lnTo>
                    <a:pt x="1179" y="681"/>
                  </a:lnTo>
                  <a:lnTo>
                    <a:pt x="1249" y="629"/>
                  </a:lnTo>
                  <a:lnTo>
                    <a:pt x="1317" y="589"/>
                  </a:lnTo>
                  <a:lnTo>
                    <a:pt x="1387" y="581"/>
                  </a:lnTo>
                  <a:lnTo>
                    <a:pt x="1457" y="589"/>
                  </a:lnTo>
                  <a:lnTo>
                    <a:pt x="1527" y="573"/>
                  </a:lnTo>
                  <a:lnTo>
                    <a:pt x="1594" y="541"/>
                  </a:lnTo>
                  <a:lnTo>
                    <a:pt x="1664" y="525"/>
                  </a:lnTo>
                  <a:lnTo>
                    <a:pt x="1734" y="593"/>
                  </a:lnTo>
                  <a:lnTo>
                    <a:pt x="1802" y="573"/>
                  </a:lnTo>
                  <a:lnTo>
                    <a:pt x="1872" y="509"/>
                  </a:lnTo>
                  <a:lnTo>
                    <a:pt x="1942" y="441"/>
                  </a:lnTo>
                  <a:lnTo>
                    <a:pt x="2010" y="371"/>
                  </a:lnTo>
                  <a:lnTo>
                    <a:pt x="2080" y="299"/>
                  </a:lnTo>
                  <a:lnTo>
                    <a:pt x="2150" y="281"/>
                  </a:lnTo>
                  <a:lnTo>
                    <a:pt x="2220" y="311"/>
                  </a:lnTo>
                  <a:lnTo>
                    <a:pt x="2288" y="315"/>
                  </a:lnTo>
                  <a:lnTo>
                    <a:pt x="2358" y="319"/>
                  </a:lnTo>
                  <a:lnTo>
                    <a:pt x="2428" y="349"/>
                  </a:lnTo>
                  <a:lnTo>
                    <a:pt x="2496" y="379"/>
                  </a:lnTo>
                  <a:lnTo>
                    <a:pt x="2566" y="367"/>
                  </a:lnTo>
                  <a:lnTo>
                    <a:pt x="2635" y="315"/>
                  </a:lnTo>
                  <a:lnTo>
                    <a:pt x="2705" y="293"/>
                  </a:lnTo>
                  <a:moveTo>
                    <a:pt x="0" y="924"/>
                  </a:moveTo>
                  <a:lnTo>
                    <a:pt x="70" y="922"/>
                  </a:lnTo>
                  <a:lnTo>
                    <a:pt x="138" y="914"/>
                  </a:lnTo>
                  <a:lnTo>
                    <a:pt x="208" y="902"/>
                  </a:lnTo>
                  <a:lnTo>
                    <a:pt x="278" y="884"/>
                  </a:lnTo>
                  <a:lnTo>
                    <a:pt x="348" y="862"/>
                  </a:lnTo>
                  <a:lnTo>
                    <a:pt x="416" y="834"/>
                  </a:lnTo>
                  <a:lnTo>
                    <a:pt x="485" y="804"/>
                  </a:lnTo>
                  <a:lnTo>
                    <a:pt x="555" y="770"/>
                  </a:lnTo>
                  <a:lnTo>
                    <a:pt x="623" y="732"/>
                  </a:lnTo>
                  <a:lnTo>
                    <a:pt x="693" y="692"/>
                  </a:lnTo>
                  <a:lnTo>
                    <a:pt x="763" y="650"/>
                  </a:lnTo>
                  <a:lnTo>
                    <a:pt x="831" y="605"/>
                  </a:lnTo>
                  <a:lnTo>
                    <a:pt x="901" y="559"/>
                  </a:lnTo>
                  <a:lnTo>
                    <a:pt x="971" y="511"/>
                  </a:lnTo>
                  <a:lnTo>
                    <a:pt x="1041" y="463"/>
                  </a:lnTo>
                  <a:lnTo>
                    <a:pt x="1109" y="413"/>
                  </a:lnTo>
                  <a:lnTo>
                    <a:pt x="1179" y="361"/>
                  </a:lnTo>
                  <a:lnTo>
                    <a:pt x="1249" y="349"/>
                  </a:lnTo>
                  <a:lnTo>
                    <a:pt x="1317" y="417"/>
                  </a:lnTo>
                  <a:lnTo>
                    <a:pt x="1387" y="433"/>
                  </a:lnTo>
                  <a:lnTo>
                    <a:pt x="1457" y="399"/>
                  </a:lnTo>
                  <a:lnTo>
                    <a:pt x="1527" y="347"/>
                  </a:lnTo>
                  <a:lnTo>
                    <a:pt x="1594" y="377"/>
                  </a:lnTo>
                  <a:lnTo>
                    <a:pt x="1664" y="455"/>
                  </a:lnTo>
                  <a:lnTo>
                    <a:pt x="1734" y="431"/>
                  </a:lnTo>
                  <a:lnTo>
                    <a:pt x="1802" y="381"/>
                  </a:lnTo>
                  <a:lnTo>
                    <a:pt x="1872" y="329"/>
                  </a:lnTo>
                  <a:lnTo>
                    <a:pt x="1942" y="279"/>
                  </a:lnTo>
                  <a:lnTo>
                    <a:pt x="2010" y="247"/>
                  </a:lnTo>
                  <a:lnTo>
                    <a:pt x="2080" y="253"/>
                  </a:lnTo>
                  <a:lnTo>
                    <a:pt x="2150" y="227"/>
                  </a:lnTo>
                  <a:lnTo>
                    <a:pt x="2220" y="241"/>
                  </a:lnTo>
                  <a:lnTo>
                    <a:pt x="2288" y="271"/>
                  </a:lnTo>
                  <a:lnTo>
                    <a:pt x="2358" y="249"/>
                  </a:lnTo>
                  <a:lnTo>
                    <a:pt x="2428" y="189"/>
                  </a:lnTo>
                  <a:lnTo>
                    <a:pt x="2496" y="129"/>
                  </a:lnTo>
                  <a:lnTo>
                    <a:pt x="2566" y="113"/>
                  </a:lnTo>
                  <a:lnTo>
                    <a:pt x="2635" y="141"/>
                  </a:lnTo>
                  <a:lnTo>
                    <a:pt x="2705" y="155"/>
                  </a:lnTo>
                  <a:moveTo>
                    <a:pt x="0" y="276"/>
                  </a:moveTo>
                  <a:lnTo>
                    <a:pt x="70" y="274"/>
                  </a:lnTo>
                  <a:lnTo>
                    <a:pt x="138" y="272"/>
                  </a:lnTo>
                  <a:lnTo>
                    <a:pt x="208" y="266"/>
                  </a:lnTo>
                  <a:lnTo>
                    <a:pt x="278" y="258"/>
                  </a:lnTo>
                  <a:lnTo>
                    <a:pt x="348" y="248"/>
                  </a:lnTo>
                  <a:lnTo>
                    <a:pt x="416" y="236"/>
                  </a:lnTo>
                  <a:lnTo>
                    <a:pt x="485" y="224"/>
                  </a:lnTo>
                  <a:lnTo>
                    <a:pt x="555" y="208"/>
                  </a:lnTo>
                  <a:lnTo>
                    <a:pt x="623" y="192"/>
                  </a:lnTo>
                  <a:lnTo>
                    <a:pt x="693" y="174"/>
                  </a:lnTo>
                  <a:lnTo>
                    <a:pt x="763" y="157"/>
                  </a:lnTo>
                  <a:lnTo>
                    <a:pt x="831" y="141"/>
                  </a:lnTo>
                  <a:lnTo>
                    <a:pt x="901" y="127"/>
                  </a:lnTo>
                  <a:lnTo>
                    <a:pt x="971" y="123"/>
                  </a:lnTo>
                  <a:lnTo>
                    <a:pt x="1041" y="139"/>
                  </a:lnTo>
                  <a:lnTo>
                    <a:pt x="1109" y="188"/>
                  </a:lnTo>
                  <a:lnTo>
                    <a:pt x="1179" y="264"/>
                  </a:lnTo>
                  <a:lnTo>
                    <a:pt x="1249" y="310"/>
                  </a:lnTo>
                  <a:lnTo>
                    <a:pt x="1317" y="262"/>
                  </a:lnTo>
                  <a:lnTo>
                    <a:pt x="1387" y="216"/>
                  </a:lnTo>
                  <a:lnTo>
                    <a:pt x="1457" y="197"/>
                  </a:lnTo>
                  <a:lnTo>
                    <a:pt x="1527" y="272"/>
                  </a:lnTo>
                  <a:lnTo>
                    <a:pt x="1594" y="288"/>
                  </a:lnTo>
                  <a:lnTo>
                    <a:pt x="1664" y="232"/>
                  </a:lnTo>
                  <a:lnTo>
                    <a:pt x="1734" y="177"/>
                  </a:lnTo>
                  <a:lnTo>
                    <a:pt x="1802" y="125"/>
                  </a:lnTo>
                  <a:lnTo>
                    <a:pt x="1872" y="95"/>
                  </a:lnTo>
                  <a:lnTo>
                    <a:pt x="1942" y="115"/>
                  </a:lnTo>
                  <a:lnTo>
                    <a:pt x="2010" y="134"/>
                  </a:lnTo>
                  <a:lnTo>
                    <a:pt x="2080" y="164"/>
                  </a:lnTo>
                  <a:lnTo>
                    <a:pt x="2150" y="200"/>
                  </a:lnTo>
                  <a:lnTo>
                    <a:pt x="2220" y="150"/>
                  </a:lnTo>
                  <a:lnTo>
                    <a:pt x="2288" y="78"/>
                  </a:lnTo>
                  <a:lnTo>
                    <a:pt x="2358" y="14"/>
                  </a:lnTo>
                  <a:lnTo>
                    <a:pt x="2428" y="0"/>
                  </a:lnTo>
                  <a:lnTo>
                    <a:pt x="2496" y="30"/>
                  </a:lnTo>
                  <a:lnTo>
                    <a:pt x="2566" y="28"/>
                  </a:lnTo>
                  <a:lnTo>
                    <a:pt x="2635" y="44"/>
                  </a:lnTo>
                  <a:lnTo>
                    <a:pt x="2705" y="50"/>
                  </a:lnTo>
                </a:path>
              </a:pathLst>
            </a:custGeom>
            <a:noFill/>
            <a:ln w="3175">
              <a:solidFill>
                <a:schemeClr val="tx1"/>
              </a:solidFill>
              <a:miter lim="800000"/>
              <a:headEnd/>
              <a:tailEnd/>
            </a:ln>
          </p:spPr>
          <p:txBody>
            <a:bodyPr/>
            <a:lstStyle/>
            <a:p>
              <a:endParaRPr lang="en-US"/>
            </a:p>
          </p:txBody>
        </p:sp>
        <p:sp>
          <p:nvSpPr>
            <p:cNvPr id="39054" name="Freeform 39"/>
            <p:cNvSpPr>
              <a:spLocks noChangeAspect="1" noEditPoints="1"/>
            </p:cNvSpPr>
            <p:nvPr/>
          </p:nvSpPr>
          <p:spPr bwMode="auto">
            <a:xfrm>
              <a:off x="3159" y="1024"/>
              <a:ext cx="678" cy="1228"/>
            </a:xfrm>
            <a:custGeom>
              <a:avLst/>
              <a:gdLst>
                <a:gd name="T0" fmla="*/ 0 w 4062"/>
                <a:gd name="T1" fmla="*/ 0 h 8158"/>
                <a:gd name="T2" fmla="*/ 0 w 4062"/>
                <a:gd name="T3" fmla="*/ 0 h 8158"/>
                <a:gd name="T4" fmla="*/ 0 w 4062"/>
                <a:gd name="T5" fmla="*/ 0 h 8158"/>
                <a:gd name="T6" fmla="*/ 0 w 4062"/>
                <a:gd name="T7" fmla="*/ 0 h 8158"/>
                <a:gd name="T8" fmla="*/ 0 w 4062"/>
                <a:gd name="T9" fmla="*/ 0 h 8158"/>
                <a:gd name="T10" fmla="*/ 0 w 4062"/>
                <a:gd name="T11" fmla="*/ 0 h 8158"/>
                <a:gd name="T12" fmla="*/ 0 w 4062"/>
                <a:gd name="T13" fmla="*/ 0 h 8158"/>
                <a:gd name="T14" fmla="*/ 0 w 4062"/>
                <a:gd name="T15" fmla="*/ 0 h 8158"/>
                <a:gd name="T16" fmla="*/ 0 w 4062"/>
                <a:gd name="T17" fmla="*/ 0 h 8158"/>
                <a:gd name="T18" fmla="*/ 0 w 4062"/>
                <a:gd name="T19" fmla="*/ 0 h 8158"/>
                <a:gd name="T20" fmla="*/ 0 w 4062"/>
                <a:gd name="T21" fmla="*/ 0 h 8158"/>
                <a:gd name="T22" fmla="*/ 0 w 4062"/>
                <a:gd name="T23" fmla="*/ 0 h 8158"/>
                <a:gd name="T24" fmla="*/ 0 w 4062"/>
                <a:gd name="T25" fmla="*/ 0 h 8158"/>
                <a:gd name="T26" fmla="*/ 0 w 4062"/>
                <a:gd name="T27" fmla="*/ 0 h 8158"/>
                <a:gd name="T28" fmla="*/ 0 w 4062"/>
                <a:gd name="T29" fmla="*/ 0 h 8158"/>
                <a:gd name="T30" fmla="*/ 0 w 4062"/>
                <a:gd name="T31" fmla="*/ 0 h 8158"/>
                <a:gd name="T32" fmla="*/ 0 w 4062"/>
                <a:gd name="T33" fmla="*/ 0 h 8158"/>
                <a:gd name="T34" fmla="*/ 0 w 4062"/>
                <a:gd name="T35" fmla="*/ 0 h 8158"/>
                <a:gd name="T36" fmla="*/ 0 w 4062"/>
                <a:gd name="T37" fmla="*/ 0 h 8158"/>
                <a:gd name="T38" fmla="*/ 0 w 4062"/>
                <a:gd name="T39" fmla="*/ 0 h 8158"/>
                <a:gd name="T40" fmla="*/ 0 w 4062"/>
                <a:gd name="T41" fmla="*/ 0 h 8158"/>
                <a:gd name="T42" fmla="*/ 0 w 4062"/>
                <a:gd name="T43" fmla="*/ 0 h 8158"/>
                <a:gd name="T44" fmla="*/ 0 w 4062"/>
                <a:gd name="T45" fmla="*/ 0 h 8158"/>
                <a:gd name="T46" fmla="*/ 0 w 4062"/>
                <a:gd name="T47" fmla="*/ 0 h 8158"/>
                <a:gd name="T48" fmla="*/ 0 w 4062"/>
                <a:gd name="T49" fmla="*/ 0 h 8158"/>
                <a:gd name="T50" fmla="*/ 0 w 4062"/>
                <a:gd name="T51" fmla="*/ 0 h 8158"/>
                <a:gd name="T52" fmla="*/ 0 w 4062"/>
                <a:gd name="T53" fmla="*/ 0 h 8158"/>
                <a:gd name="T54" fmla="*/ 0 w 4062"/>
                <a:gd name="T55" fmla="*/ 0 h 8158"/>
                <a:gd name="T56" fmla="*/ 0 w 4062"/>
                <a:gd name="T57" fmla="*/ 0 h 8158"/>
                <a:gd name="T58" fmla="*/ 0 w 4062"/>
                <a:gd name="T59" fmla="*/ 0 h 8158"/>
                <a:gd name="T60" fmla="*/ 0 w 4062"/>
                <a:gd name="T61" fmla="*/ 0 h 8158"/>
                <a:gd name="T62" fmla="*/ 0 w 4062"/>
                <a:gd name="T63" fmla="*/ 0 h 8158"/>
                <a:gd name="T64" fmla="*/ 0 w 4062"/>
                <a:gd name="T65" fmla="*/ 0 h 8158"/>
                <a:gd name="T66" fmla="*/ 0 w 4062"/>
                <a:gd name="T67" fmla="*/ 0 h 8158"/>
                <a:gd name="T68" fmla="*/ 0 w 4062"/>
                <a:gd name="T69" fmla="*/ 0 h 8158"/>
                <a:gd name="T70" fmla="*/ 0 w 4062"/>
                <a:gd name="T71" fmla="*/ 0 h 8158"/>
                <a:gd name="T72" fmla="*/ 0 w 4062"/>
                <a:gd name="T73" fmla="*/ 0 h 8158"/>
                <a:gd name="T74" fmla="*/ 0 w 4062"/>
                <a:gd name="T75" fmla="*/ 0 h 8158"/>
                <a:gd name="T76" fmla="*/ 0 w 4062"/>
                <a:gd name="T77" fmla="*/ 0 h 8158"/>
                <a:gd name="T78" fmla="*/ 0 w 4062"/>
                <a:gd name="T79" fmla="*/ 0 h 8158"/>
                <a:gd name="T80" fmla="*/ 0 w 4062"/>
                <a:gd name="T81" fmla="*/ 0 h 8158"/>
                <a:gd name="T82" fmla="*/ 0 w 4062"/>
                <a:gd name="T83" fmla="*/ 0 h 8158"/>
                <a:gd name="T84" fmla="*/ 0 w 4062"/>
                <a:gd name="T85" fmla="*/ 0 h 8158"/>
                <a:gd name="T86" fmla="*/ 0 w 4062"/>
                <a:gd name="T87" fmla="*/ 0 h 8158"/>
                <a:gd name="T88" fmla="*/ 0 w 4062"/>
                <a:gd name="T89" fmla="*/ 0 h 8158"/>
                <a:gd name="T90" fmla="*/ 0 w 4062"/>
                <a:gd name="T91" fmla="*/ 0 h 8158"/>
                <a:gd name="T92" fmla="*/ 0 w 4062"/>
                <a:gd name="T93" fmla="*/ 0 h 8158"/>
                <a:gd name="T94" fmla="*/ 0 w 4062"/>
                <a:gd name="T95" fmla="*/ 0 h 8158"/>
                <a:gd name="T96" fmla="*/ 0 w 4062"/>
                <a:gd name="T97" fmla="*/ 0 h 8158"/>
                <a:gd name="T98" fmla="*/ 0 w 4062"/>
                <a:gd name="T99" fmla="*/ 0 h 8158"/>
                <a:gd name="T100" fmla="*/ 0 w 4062"/>
                <a:gd name="T101" fmla="*/ 0 h 8158"/>
                <a:gd name="T102" fmla="*/ 0 w 4062"/>
                <a:gd name="T103" fmla="*/ 0 h 8158"/>
                <a:gd name="T104" fmla="*/ 0 w 4062"/>
                <a:gd name="T105" fmla="*/ 0 h 8158"/>
                <a:gd name="T106" fmla="*/ 0 w 4062"/>
                <a:gd name="T107" fmla="*/ 0 h 8158"/>
                <a:gd name="T108" fmla="*/ 0 w 4062"/>
                <a:gd name="T109" fmla="*/ 0 h 8158"/>
                <a:gd name="T110" fmla="*/ 0 w 4062"/>
                <a:gd name="T111" fmla="*/ 0 h 8158"/>
                <a:gd name="T112" fmla="*/ 0 w 4062"/>
                <a:gd name="T113" fmla="*/ 0 h 81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62"/>
                <a:gd name="T172" fmla="*/ 0 h 8158"/>
                <a:gd name="T173" fmla="*/ 4062 w 4062"/>
                <a:gd name="T174" fmla="*/ 8158 h 81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62" h="8158">
                  <a:moveTo>
                    <a:pt x="0" y="89"/>
                  </a:moveTo>
                  <a:lnTo>
                    <a:pt x="70" y="88"/>
                  </a:lnTo>
                  <a:lnTo>
                    <a:pt x="138" y="82"/>
                  </a:lnTo>
                  <a:lnTo>
                    <a:pt x="208" y="74"/>
                  </a:lnTo>
                  <a:lnTo>
                    <a:pt x="278" y="62"/>
                  </a:lnTo>
                  <a:lnTo>
                    <a:pt x="348" y="46"/>
                  </a:lnTo>
                  <a:lnTo>
                    <a:pt x="416" y="30"/>
                  </a:lnTo>
                  <a:lnTo>
                    <a:pt x="486" y="10"/>
                  </a:lnTo>
                  <a:lnTo>
                    <a:pt x="520" y="0"/>
                  </a:lnTo>
                  <a:moveTo>
                    <a:pt x="1322" y="0"/>
                  </a:moveTo>
                  <a:lnTo>
                    <a:pt x="1388" y="78"/>
                  </a:lnTo>
                  <a:lnTo>
                    <a:pt x="1458" y="156"/>
                  </a:lnTo>
                  <a:lnTo>
                    <a:pt x="1528" y="142"/>
                  </a:lnTo>
                  <a:lnTo>
                    <a:pt x="1596" y="102"/>
                  </a:lnTo>
                  <a:lnTo>
                    <a:pt x="1666" y="70"/>
                  </a:lnTo>
                  <a:lnTo>
                    <a:pt x="1735" y="56"/>
                  </a:lnTo>
                  <a:lnTo>
                    <a:pt x="1803" y="76"/>
                  </a:lnTo>
                  <a:lnTo>
                    <a:pt x="1873" y="112"/>
                  </a:lnTo>
                  <a:lnTo>
                    <a:pt x="1943" y="136"/>
                  </a:lnTo>
                  <a:lnTo>
                    <a:pt x="2011" y="164"/>
                  </a:lnTo>
                  <a:lnTo>
                    <a:pt x="2081" y="146"/>
                  </a:lnTo>
                  <a:lnTo>
                    <a:pt x="2151" y="94"/>
                  </a:lnTo>
                  <a:lnTo>
                    <a:pt x="2221" y="36"/>
                  </a:lnTo>
                  <a:lnTo>
                    <a:pt x="2289" y="0"/>
                  </a:lnTo>
                  <a:moveTo>
                    <a:pt x="2293" y="0"/>
                  </a:moveTo>
                  <a:lnTo>
                    <a:pt x="2359" y="10"/>
                  </a:lnTo>
                  <a:lnTo>
                    <a:pt x="2429" y="36"/>
                  </a:lnTo>
                  <a:lnTo>
                    <a:pt x="2497" y="60"/>
                  </a:lnTo>
                  <a:lnTo>
                    <a:pt x="2567" y="76"/>
                  </a:lnTo>
                  <a:lnTo>
                    <a:pt x="2637" y="30"/>
                  </a:lnTo>
                  <a:lnTo>
                    <a:pt x="2707" y="4"/>
                  </a:lnTo>
                  <a:moveTo>
                    <a:pt x="1719" y="0"/>
                  </a:moveTo>
                  <a:lnTo>
                    <a:pt x="1735" y="10"/>
                  </a:lnTo>
                  <a:lnTo>
                    <a:pt x="1802" y="40"/>
                  </a:lnTo>
                  <a:lnTo>
                    <a:pt x="1872" y="50"/>
                  </a:lnTo>
                  <a:lnTo>
                    <a:pt x="1942" y="24"/>
                  </a:lnTo>
                  <a:lnTo>
                    <a:pt x="1978" y="0"/>
                  </a:lnTo>
                  <a:moveTo>
                    <a:pt x="2711" y="7817"/>
                  </a:moveTo>
                  <a:lnTo>
                    <a:pt x="2781" y="7845"/>
                  </a:lnTo>
                  <a:lnTo>
                    <a:pt x="2853" y="7875"/>
                  </a:lnTo>
                  <a:lnTo>
                    <a:pt x="2923" y="7905"/>
                  </a:lnTo>
                  <a:lnTo>
                    <a:pt x="2995" y="7935"/>
                  </a:lnTo>
                  <a:lnTo>
                    <a:pt x="3067" y="7961"/>
                  </a:lnTo>
                  <a:lnTo>
                    <a:pt x="3137" y="7987"/>
                  </a:lnTo>
                  <a:lnTo>
                    <a:pt x="3209" y="8011"/>
                  </a:lnTo>
                  <a:lnTo>
                    <a:pt x="3278" y="8033"/>
                  </a:lnTo>
                  <a:lnTo>
                    <a:pt x="3350" y="8054"/>
                  </a:lnTo>
                  <a:lnTo>
                    <a:pt x="3422" y="8074"/>
                  </a:lnTo>
                  <a:lnTo>
                    <a:pt x="3492" y="8090"/>
                  </a:lnTo>
                  <a:lnTo>
                    <a:pt x="3564" y="8106"/>
                  </a:lnTo>
                  <a:lnTo>
                    <a:pt x="3636" y="8120"/>
                  </a:lnTo>
                  <a:lnTo>
                    <a:pt x="3706" y="8132"/>
                  </a:lnTo>
                  <a:lnTo>
                    <a:pt x="3778" y="8142"/>
                  </a:lnTo>
                  <a:lnTo>
                    <a:pt x="3848" y="8150"/>
                  </a:lnTo>
                  <a:lnTo>
                    <a:pt x="3920" y="8154"/>
                  </a:lnTo>
                  <a:lnTo>
                    <a:pt x="3992" y="8158"/>
                  </a:lnTo>
                  <a:lnTo>
                    <a:pt x="4062" y="8158"/>
                  </a:lnTo>
                  <a:moveTo>
                    <a:pt x="2711" y="7813"/>
                  </a:moveTo>
                  <a:lnTo>
                    <a:pt x="2781" y="7781"/>
                  </a:lnTo>
                  <a:lnTo>
                    <a:pt x="2853" y="7747"/>
                  </a:lnTo>
                  <a:lnTo>
                    <a:pt x="2923" y="7717"/>
                  </a:lnTo>
                  <a:lnTo>
                    <a:pt x="2995" y="7697"/>
                  </a:lnTo>
                  <a:lnTo>
                    <a:pt x="3067" y="7697"/>
                  </a:lnTo>
                  <a:lnTo>
                    <a:pt x="3137" y="7711"/>
                  </a:lnTo>
                  <a:lnTo>
                    <a:pt x="3209" y="7727"/>
                  </a:lnTo>
                  <a:lnTo>
                    <a:pt x="3278" y="7743"/>
                  </a:lnTo>
                  <a:lnTo>
                    <a:pt x="3350" y="7761"/>
                  </a:lnTo>
                  <a:lnTo>
                    <a:pt x="3422" y="7777"/>
                  </a:lnTo>
                  <a:lnTo>
                    <a:pt x="3492" y="7791"/>
                  </a:lnTo>
                  <a:lnTo>
                    <a:pt x="3564" y="7805"/>
                  </a:lnTo>
                  <a:lnTo>
                    <a:pt x="3636" y="7817"/>
                  </a:lnTo>
                  <a:lnTo>
                    <a:pt x="3706" y="7827"/>
                  </a:lnTo>
                  <a:lnTo>
                    <a:pt x="3778" y="7835"/>
                  </a:lnTo>
                  <a:lnTo>
                    <a:pt x="3848" y="7841"/>
                  </a:lnTo>
                  <a:lnTo>
                    <a:pt x="3920" y="7845"/>
                  </a:lnTo>
                  <a:lnTo>
                    <a:pt x="3992" y="7849"/>
                  </a:lnTo>
                  <a:lnTo>
                    <a:pt x="4062" y="7849"/>
                  </a:lnTo>
                  <a:moveTo>
                    <a:pt x="2711" y="7613"/>
                  </a:moveTo>
                  <a:lnTo>
                    <a:pt x="2781" y="7615"/>
                  </a:lnTo>
                  <a:lnTo>
                    <a:pt x="2853" y="7621"/>
                  </a:lnTo>
                  <a:lnTo>
                    <a:pt x="2923" y="7627"/>
                  </a:lnTo>
                  <a:lnTo>
                    <a:pt x="2995" y="7621"/>
                  </a:lnTo>
                  <a:lnTo>
                    <a:pt x="3067" y="7597"/>
                  </a:lnTo>
                  <a:lnTo>
                    <a:pt x="3137" y="7559"/>
                  </a:lnTo>
                  <a:lnTo>
                    <a:pt x="3209" y="7519"/>
                  </a:lnTo>
                  <a:lnTo>
                    <a:pt x="3278" y="7479"/>
                  </a:lnTo>
                  <a:lnTo>
                    <a:pt x="3350" y="7439"/>
                  </a:lnTo>
                  <a:lnTo>
                    <a:pt x="3422" y="7411"/>
                  </a:lnTo>
                  <a:lnTo>
                    <a:pt x="3492" y="7413"/>
                  </a:lnTo>
                  <a:lnTo>
                    <a:pt x="3564" y="7423"/>
                  </a:lnTo>
                  <a:lnTo>
                    <a:pt x="3636" y="7435"/>
                  </a:lnTo>
                  <a:lnTo>
                    <a:pt x="3706" y="7445"/>
                  </a:lnTo>
                  <a:lnTo>
                    <a:pt x="3778" y="7453"/>
                  </a:lnTo>
                  <a:lnTo>
                    <a:pt x="3848" y="7461"/>
                  </a:lnTo>
                  <a:lnTo>
                    <a:pt x="3920" y="7465"/>
                  </a:lnTo>
                  <a:lnTo>
                    <a:pt x="3992" y="7467"/>
                  </a:lnTo>
                  <a:lnTo>
                    <a:pt x="4062" y="7469"/>
                  </a:lnTo>
                  <a:moveTo>
                    <a:pt x="2710" y="7375"/>
                  </a:moveTo>
                  <a:lnTo>
                    <a:pt x="2780" y="7373"/>
                  </a:lnTo>
                  <a:lnTo>
                    <a:pt x="2852" y="7367"/>
                  </a:lnTo>
                  <a:lnTo>
                    <a:pt x="2922" y="7359"/>
                  </a:lnTo>
                  <a:lnTo>
                    <a:pt x="2994" y="7353"/>
                  </a:lnTo>
                  <a:lnTo>
                    <a:pt x="3066" y="7349"/>
                  </a:lnTo>
                  <a:lnTo>
                    <a:pt x="3136" y="7349"/>
                  </a:lnTo>
                  <a:lnTo>
                    <a:pt x="3207" y="7355"/>
                  </a:lnTo>
                  <a:lnTo>
                    <a:pt x="3277" y="7365"/>
                  </a:lnTo>
                  <a:lnTo>
                    <a:pt x="3349" y="7379"/>
                  </a:lnTo>
                  <a:lnTo>
                    <a:pt x="3421" y="7387"/>
                  </a:lnTo>
                  <a:lnTo>
                    <a:pt x="3491" y="7367"/>
                  </a:lnTo>
                  <a:lnTo>
                    <a:pt x="3563" y="7349"/>
                  </a:lnTo>
                  <a:lnTo>
                    <a:pt x="3635" y="7341"/>
                  </a:lnTo>
                  <a:lnTo>
                    <a:pt x="3705" y="7335"/>
                  </a:lnTo>
                  <a:lnTo>
                    <a:pt x="3777" y="7335"/>
                  </a:lnTo>
                  <a:lnTo>
                    <a:pt x="3847" y="7333"/>
                  </a:lnTo>
                  <a:lnTo>
                    <a:pt x="3919" y="7333"/>
                  </a:lnTo>
                  <a:lnTo>
                    <a:pt x="3991" y="7333"/>
                  </a:lnTo>
                  <a:lnTo>
                    <a:pt x="4061" y="7333"/>
                  </a:lnTo>
                  <a:moveTo>
                    <a:pt x="2709" y="7243"/>
                  </a:moveTo>
                  <a:lnTo>
                    <a:pt x="2779" y="7245"/>
                  </a:lnTo>
                  <a:lnTo>
                    <a:pt x="2851" y="7249"/>
                  </a:lnTo>
                  <a:lnTo>
                    <a:pt x="2921" y="7259"/>
                  </a:lnTo>
                  <a:lnTo>
                    <a:pt x="2993" y="7271"/>
                  </a:lnTo>
                  <a:lnTo>
                    <a:pt x="3065" y="7285"/>
                  </a:lnTo>
                  <a:lnTo>
                    <a:pt x="3134" y="7297"/>
                  </a:lnTo>
                  <a:lnTo>
                    <a:pt x="3206" y="7307"/>
                  </a:lnTo>
                  <a:lnTo>
                    <a:pt x="3276" y="7309"/>
                  </a:lnTo>
                  <a:lnTo>
                    <a:pt x="3348" y="7311"/>
                  </a:lnTo>
                  <a:lnTo>
                    <a:pt x="3420" y="7307"/>
                  </a:lnTo>
                  <a:lnTo>
                    <a:pt x="3490" y="7301"/>
                  </a:lnTo>
                  <a:lnTo>
                    <a:pt x="3562" y="7285"/>
                  </a:lnTo>
                  <a:lnTo>
                    <a:pt x="3634" y="7263"/>
                  </a:lnTo>
                  <a:lnTo>
                    <a:pt x="3704" y="7239"/>
                  </a:lnTo>
                  <a:lnTo>
                    <a:pt x="3776" y="7217"/>
                  </a:lnTo>
                  <a:lnTo>
                    <a:pt x="3846" y="7199"/>
                  </a:lnTo>
                  <a:lnTo>
                    <a:pt x="3918" y="7185"/>
                  </a:lnTo>
                  <a:lnTo>
                    <a:pt x="3990" y="7177"/>
                  </a:lnTo>
                  <a:lnTo>
                    <a:pt x="4060" y="7175"/>
                  </a:lnTo>
                  <a:moveTo>
                    <a:pt x="2708" y="7179"/>
                  </a:moveTo>
                  <a:lnTo>
                    <a:pt x="2778" y="7179"/>
                  </a:lnTo>
                  <a:lnTo>
                    <a:pt x="2850" y="7175"/>
                  </a:lnTo>
                  <a:lnTo>
                    <a:pt x="2920" y="7165"/>
                  </a:lnTo>
                  <a:lnTo>
                    <a:pt x="2991" y="7149"/>
                  </a:lnTo>
                  <a:lnTo>
                    <a:pt x="3063" y="7125"/>
                  </a:lnTo>
                  <a:lnTo>
                    <a:pt x="3133" y="7097"/>
                  </a:lnTo>
                  <a:lnTo>
                    <a:pt x="3205" y="7065"/>
                  </a:lnTo>
                  <a:lnTo>
                    <a:pt x="3275" y="7037"/>
                  </a:lnTo>
                  <a:lnTo>
                    <a:pt x="3347" y="7029"/>
                  </a:lnTo>
                  <a:lnTo>
                    <a:pt x="3419" y="7039"/>
                  </a:lnTo>
                  <a:lnTo>
                    <a:pt x="3489" y="7051"/>
                  </a:lnTo>
                  <a:lnTo>
                    <a:pt x="3561" y="7063"/>
                  </a:lnTo>
                  <a:lnTo>
                    <a:pt x="3633" y="7075"/>
                  </a:lnTo>
                  <a:lnTo>
                    <a:pt x="3703" y="7085"/>
                  </a:lnTo>
                  <a:lnTo>
                    <a:pt x="3775" y="7095"/>
                  </a:lnTo>
                  <a:lnTo>
                    <a:pt x="3845" y="7101"/>
                  </a:lnTo>
                  <a:lnTo>
                    <a:pt x="3917" y="7105"/>
                  </a:lnTo>
                  <a:lnTo>
                    <a:pt x="3989" y="7109"/>
                  </a:lnTo>
                  <a:lnTo>
                    <a:pt x="4059" y="7109"/>
                  </a:lnTo>
                  <a:moveTo>
                    <a:pt x="2707" y="6987"/>
                  </a:moveTo>
                  <a:lnTo>
                    <a:pt x="2777" y="6983"/>
                  </a:lnTo>
                  <a:lnTo>
                    <a:pt x="2848" y="6973"/>
                  </a:lnTo>
                  <a:lnTo>
                    <a:pt x="2918" y="6957"/>
                  </a:lnTo>
                  <a:lnTo>
                    <a:pt x="2990" y="6939"/>
                  </a:lnTo>
                  <a:lnTo>
                    <a:pt x="3062" y="6927"/>
                  </a:lnTo>
                  <a:lnTo>
                    <a:pt x="3132" y="6947"/>
                  </a:lnTo>
                  <a:lnTo>
                    <a:pt x="3204" y="6967"/>
                  </a:lnTo>
                  <a:lnTo>
                    <a:pt x="3274" y="6977"/>
                  </a:lnTo>
                  <a:lnTo>
                    <a:pt x="3346" y="6969"/>
                  </a:lnTo>
                  <a:lnTo>
                    <a:pt x="3418" y="6939"/>
                  </a:lnTo>
                  <a:lnTo>
                    <a:pt x="3488" y="6909"/>
                  </a:lnTo>
                  <a:lnTo>
                    <a:pt x="3560" y="6887"/>
                  </a:lnTo>
                  <a:lnTo>
                    <a:pt x="3632" y="6881"/>
                  </a:lnTo>
                  <a:lnTo>
                    <a:pt x="3702" y="6879"/>
                  </a:lnTo>
                  <a:lnTo>
                    <a:pt x="3774" y="6879"/>
                  </a:lnTo>
                  <a:lnTo>
                    <a:pt x="3844" y="6879"/>
                  </a:lnTo>
                  <a:lnTo>
                    <a:pt x="3916" y="6879"/>
                  </a:lnTo>
                  <a:lnTo>
                    <a:pt x="3988" y="6879"/>
                  </a:lnTo>
                  <a:lnTo>
                    <a:pt x="4057" y="6879"/>
                  </a:lnTo>
                  <a:moveTo>
                    <a:pt x="2706" y="6825"/>
                  </a:moveTo>
                  <a:lnTo>
                    <a:pt x="2775" y="6841"/>
                  </a:lnTo>
                  <a:lnTo>
                    <a:pt x="2847" y="6863"/>
                  </a:lnTo>
                  <a:lnTo>
                    <a:pt x="2917" y="6883"/>
                  </a:lnTo>
                  <a:lnTo>
                    <a:pt x="2989" y="6905"/>
                  </a:lnTo>
                  <a:lnTo>
                    <a:pt x="3061" y="6923"/>
                  </a:lnTo>
                  <a:lnTo>
                    <a:pt x="3131" y="6909"/>
                  </a:lnTo>
                  <a:lnTo>
                    <a:pt x="3203" y="6897"/>
                  </a:lnTo>
                  <a:lnTo>
                    <a:pt x="3273" y="6887"/>
                  </a:lnTo>
                  <a:lnTo>
                    <a:pt x="3345" y="6881"/>
                  </a:lnTo>
                  <a:lnTo>
                    <a:pt x="3417" y="6875"/>
                  </a:lnTo>
                  <a:lnTo>
                    <a:pt x="3487" y="6869"/>
                  </a:lnTo>
                  <a:lnTo>
                    <a:pt x="3559" y="6855"/>
                  </a:lnTo>
                  <a:lnTo>
                    <a:pt x="3631" y="6829"/>
                  </a:lnTo>
                  <a:lnTo>
                    <a:pt x="3701" y="6804"/>
                  </a:lnTo>
                  <a:lnTo>
                    <a:pt x="3773" y="6780"/>
                  </a:lnTo>
                  <a:lnTo>
                    <a:pt x="3843" y="6762"/>
                  </a:lnTo>
                  <a:lnTo>
                    <a:pt x="3915" y="6762"/>
                  </a:lnTo>
                  <a:lnTo>
                    <a:pt x="3986" y="6764"/>
                  </a:lnTo>
                  <a:lnTo>
                    <a:pt x="4056" y="6766"/>
                  </a:lnTo>
                  <a:moveTo>
                    <a:pt x="2704" y="6821"/>
                  </a:moveTo>
                  <a:lnTo>
                    <a:pt x="2774" y="6807"/>
                  </a:lnTo>
                  <a:lnTo>
                    <a:pt x="2846" y="6789"/>
                  </a:lnTo>
                  <a:lnTo>
                    <a:pt x="2916" y="6774"/>
                  </a:lnTo>
                  <a:lnTo>
                    <a:pt x="2988" y="6756"/>
                  </a:lnTo>
                  <a:lnTo>
                    <a:pt x="3060" y="6734"/>
                  </a:lnTo>
                  <a:lnTo>
                    <a:pt x="3130" y="6710"/>
                  </a:lnTo>
                  <a:lnTo>
                    <a:pt x="3202" y="6686"/>
                  </a:lnTo>
                  <a:lnTo>
                    <a:pt x="3272" y="6676"/>
                  </a:lnTo>
                  <a:lnTo>
                    <a:pt x="3344" y="6682"/>
                  </a:lnTo>
                  <a:lnTo>
                    <a:pt x="3416" y="6696"/>
                  </a:lnTo>
                  <a:lnTo>
                    <a:pt x="3486" y="6710"/>
                  </a:lnTo>
                  <a:lnTo>
                    <a:pt x="3558" y="6722"/>
                  </a:lnTo>
                  <a:lnTo>
                    <a:pt x="3630" y="6734"/>
                  </a:lnTo>
                  <a:lnTo>
                    <a:pt x="3700" y="6743"/>
                  </a:lnTo>
                  <a:lnTo>
                    <a:pt x="3772" y="6751"/>
                  </a:lnTo>
                  <a:lnTo>
                    <a:pt x="3841" y="6755"/>
                  </a:lnTo>
                  <a:lnTo>
                    <a:pt x="3913" y="6746"/>
                  </a:lnTo>
                  <a:lnTo>
                    <a:pt x="3985" y="6738"/>
                  </a:lnTo>
                  <a:lnTo>
                    <a:pt x="4055" y="6734"/>
                  </a:lnTo>
                  <a:moveTo>
                    <a:pt x="2703" y="6630"/>
                  </a:moveTo>
                  <a:lnTo>
                    <a:pt x="2773" y="6626"/>
                  </a:lnTo>
                  <a:lnTo>
                    <a:pt x="2845" y="6616"/>
                  </a:lnTo>
                  <a:lnTo>
                    <a:pt x="2915" y="6600"/>
                  </a:lnTo>
                  <a:lnTo>
                    <a:pt x="2987" y="6582"/>
                  </a:lnTo>
                  <a:lnTo>
                    <a:pt x="3059" y="6584"/>
                  </a:lnTo>
                  <a:lnTo>
                    <a:pt x="3129" y="6604"/>
                  </a:lnTo>
                  <a:lnTo>
                    <a:pt x="3201" y="6620"/>
                  </a:lnTo>
                  <a:lnTo>
                    <a:pt x="3271" y="6618"/>
                  </a:lnTo>
                  <a:lnTo>
                    <a:pt x="3343" y="6594"/>
                  </a:lnTo>
                  <a:lnTo>
                    <a:pt x="3415" y="6562"/>
                  </a:lnTo>
                  <a:lnTo>
                    <a:pt x="3485" y="6532"/>
                  </a:lnTo>
                  <a:lnTo>
                    <a:pt x="3557" y="6514"/>
                  </a:lnTo>
                  <a:lnTo>
                    <a:pt x="3629" y="6506"/>
                  </a:lnTo>
                  <a:lnTo>
                    <a:pt x="3698" y="6504"/>
                  </a:lnTo>
                  <a:lnTo>
                    <a:pt x="3770" y="6504"/>
                  </a:lnTo>
                  <a:lnTo>
                    <a:pt x="3840" y="6504"/>
                  </a:lnTo>
                  <a:lnTo>
                    <a:pt x="3912" y="6506"/>
                  </a:lnTo>
                  <a:lnTo>
                    <a:pt x="3984" y="6506"/>
                  </a:lnTo>
                  <a:lnTo>
                    <a:pt x="4054" y="6506"/>
                  </a:lnTo>
                  <a:moveTo>
                    <a:pt x="2702" y="6480"/>
                  </a:moveTo>
                  <a:lnTo>
                    <a:pt x="2772" y="6494"/>
                  </a:lnTo>
                  <a:lnTo>
                    <a:pt x="2844" y="6516"/>
                  </a:lnTo>
                  <a:lnTo>
                    <a:pt x="2914" y="6538"/>
                  </a:lnTo>
                  <a:lnTo>
                    <a:pt x="2986" y="6562"/>
                  </a:lnTo>
                  <a:lnTo>
                    <a:pt x="3058" y="6560"/>
                  </a:lnTo>
                  <a:lnTo>
                    <a:pt x="3128" y="6544"/>
                  </a:lnTo>
                  <a:lnTo>
                    <a:pt x="3200" y="6530"/>
                  </a:lnTo>
                  <a:lnTo>
                    <a:pt x="3270" y="6520"/>
                  </a:lnTo>
                  <a:lnTo>
                    <a:pt x="3342" y="6510"/>
                  </a:lnTo>
                  <a:lnTo>
                    <a:pt x="3414" y="6504"/>
                  </a:lnTo>
                  <a:lnTo>
                    <a:pt x="3484" y="6496"/>
                  </a:lnTo>
                  <a:lnTo>
                    <a:pt x="3556" y="6480"/>
                  </a:lnTo>
                  <a:lnTo>
                    <a:pt x="3627" y="6454"/>
                  </a:lnTo>
                  <a:lnTo>
                    <a:pt x="3697" y="6428"/>
                  </a:lnTo>
                  <a:lnTo>
                    <a:pt x="3769" y="6404"/>
                  </a:lnTo>
                  <a:lnTo>
                    <a:pt x="3839" y="6398"/>
                  </a:lnTo>
                  <a:lnTo>
                    <a:pt x="3911" y="6400"/>
                  </a:lnTo>
                  <a:lnTo>
                    <a:pt x="3983" y="6404"/>
                  </a:lnTo>
                  <a:lnTo>
                    <a:pt x="4053" y="6404"/>
                  </a:lnTo>
                  <a:moveTo>
                    <a:pt x="2701" y="6462"/>
                  </a:moveTo>
                  <a:lnTo>
                    <a:pt x="2771" y="6448"/>
                  </a:lnTo>
                  <a:lnTo>
                    <a:pt x="2843" y="6430"/>
                  </a:lnTo>
                  <a:lnTo>
                    <a:pt x="2913" y="6412"/>
                  </a:lnTo>
                  <a:lnTo>
                    <a:pt x="2985" y="6394"/>
                  </a:lnTo>
                  <a:lnTo>
                    <a:pt x="3057" y="6374"/>
                  </a:lnTo>
                  <a:lnTo>
                    <a:pt x="3127" y="6353"/>
                  </a:lnTo>
                  <a:lnTo>
                    <a:pt x="3199" y="6331"/>
                  </a:lnTo>
                  <a:lnTo>
                    <a:pt x="3269" y="6321"/>
                  </a:lnTo>
                  <a:lnTo>
                    <a:pt x="3341" y="6327"/>
                  </a:lnTo>
                  <a:lnTo>
                    <a:pt x="3413" y="6341"/>
                  </a:lnTo>
                  <a:lnTo>
                    <a:pt x="3482" y="6353"/>
                  </a:lnTo>
                  <a:lnTo>
                    <a:pt x="3554" y="6364"/>
                  </a:lnTo>
                  <a:lnTo>
                    <a:pt x="3626" y="6374"/>
                  </a:lnTo>
                  <a:lnTo>
                    <a:pt x="3696" y="6384"/>
                  </a:lnTo>
                  <a:lnTo>
                    <a:pt x="3768" y="6390"/>
                  </a:lnTo>
                  <a:lnTo>
                    <a:pt x="3838" y="6384"/>
                  </a:lnTo>
                  <a:lnTo>
                    <a:pt x="3910" y="6370"/>
                  </a:lnTo>
                  <a:lnTo>
                    <a:pt x="3982" y="6360"/>
                  </a:lnTo>
                  <a:lnTo>
                    <a:pt x="4052" y="6358"/>
                  </a:lnTo>
                  <a:moveTo>
                    <a:pt x="2700" y="6284"/>
                  </a:moveTo>
                  <a:lnTo>
                    <a:pt x="2770" y="6281"/>
                  </a:lnTo>
                  <a:lnTo>
                    <a:pt x="2842" y="6271"/>
                  </a:lnTo>
                  <a:lnTo>
                    <a:pt x="2912" y="6255"/>
                  </a:lnTo>
                  <a:lnTo>
                    <a:pt x="2984" y="6237"/>
                  </a:lnTo>
                  <a:lnTo>
                    <a:pt x="3056" y="6233"/>
                  </a:lnTo>
                  <a:lnTo>
                    <a:pt x="3126" y="6249"/>
                  </a:lnTo>
                  <a:lnTo>
                    <a:pt x="3198" y="6263"/>
                  </a:lnTo>
                  <a:lnTo>
                    <a:pt x="3268" y="6261"/>
                  </a:lnTo>
                  <a:lnTo>
                    <a:pt x="3340" y="6239"/>
                  </a:lnTo>
                  <a:lnTo>
                    <a:pt x="3411" y="6207"/>
                  </a:lnTo>
                  <a:lnTo>
                    <a:pt x="3481" y="6177"/>
                  </a:lnTo>
                  <a:lnTo>
                    <a:pt x="3553" y="6155"/>
                  </a:lnTo>
                  <a:lnTo>
                    <a:pt x="3625" y="6147"/>
                  </a:lnTo>
                  <a:lnTo>
                    <a:pt x="3695" y="6143"/>
                  </a:lnTo>
                  <a:lnTo>
                    <a:pt x="3767" y="6143"/>
                  </a:lnTo>
                  <a:lnTo>
                    <a:pt x="3837" y="6141"/>
                  </a:lnTo>
                  <a:lnTo>
                    <a:pt x="3909" y="6141"/>
                  </a:lnTo>
                  <a:lnTo>
                    <a:pt x="3981" y="6141"/>
                  </a:lnTo>
                  <a:lnTo>
                    <a:pt x="4051" y="6141"/>
                  </a:lnTo>
                  <a:moveTo>
                    <a:pt x="2699" y="6131"/>
                  </a:moveTo>
                  <a:lnTo>
                    <a:pt x="2769" y="6143"/>
                  </a:lnTo>
                  <a:lnTo>
                    <a:pt x="2841" y="6163"/>
                  </a:lnTo>
                  <a:lnTo>
                    <a:pt x="2911" y="6185"/>
                  </a:lnTo>
                  <a:lnTo>
                    <a:pt x="2983" y="6207"/>
                  </a:lnTo>
                  <a:lnTo>
                    <a:pt x="3055" y="6211"/>
                  </a:lnTo>
                  <a:lnTo>
                    <a:pt x="3125" y="6195"/>
                  </a:lnTo>
                  <a:lnTo>
                    <a:pt x="3197" y="6179"/>
                  </a:lnTo>
                  <a:lnTo>
                    <a:pt x="3266" y="6167"/>
                  </a:lnTo>
                  <a:lnTo>
                    <a:pt x="3338" y="6157"/>
                  </a:lnTo>
                  <a:lnTo>
                    <a:pt x="3410" y="6149"/>
                  </a:lnTo>
                  <a:lnTo>
                    <a:pt x="3480" y="6141"/>
                  </a:lnTo>
                  <a:lnTo>
                    <a:pt x="3552" y="6125"/>
                  </a:lnTo>
                  <a:lnTo>
                    <a:pt x="3624" y="6099"/>
                  </a:lnTo>
                  <a:lnTo>
                    <a:pt x="3694" y="6073"/>
                  </a:lnTo>
                  <a:lnTo>
                    <a:pt x="3766" y="6049"/>
                  </a:lnTo>
                  <a:lnTo>
                    <a:pt x="3836" y="6029"/>
                  </a:lnTo>
                  <a:lnTo>
                    <a:pt x="3908" y="6015"/>
                  </a:lnTo>
                  <a:lnTo>
                    <a:pt x="3980" y="6007"/>
                  </a:lnTo>
                  <a:lnTo>
                    <a:pt x="4050" y="6003"/>
                  </a:lnTo>
                  <a:moveTo>
                    <a:pt x="2698" y="6105"/>
                  </a:moveTo>
                  <a:lnTo>
                    <a:pt x="2768" y="6096"/>
                  </a:lnTo>
                  <a:lnTo>
                    <a:pt x="2840" y="6078"/>
                  </a:lnTo>
                  <a:lnTo>
                    <a:pt x="2910" y="6060"/>
                  </a:lnTo>
                  <a:lnTo>
                    <a:pt x="2982" y="6042"/>
                  </a:lnTo>
                  <a:lnTo>
                    <a:pt x="3054" y="6024"/>
                  </a:lnTo>
                  <a:lnTo>
                    <a:pt x="3123" y="6000"/>
                  </a:lnTo>
                  <a:lnTo>
                    <a:pt x="3195" y="5972"/>
                  </a:lnTo>
                  <a:lnTo>
                    <a:pt x="3265" y="5940"/>
                  </a:lnTo>
                  <a:lnTo>
                    <a:pt x="3337" y="5908"/>
                  </a:lnTo>
                  <a:lnTo>
                    <a:pt x="3409" y="5872"/>
                  </a:lnTo>
                  <a:lnTo>
                    <a:pt x="3479" y="5838"/>
                  </a:lnTo>
                  <a:lnTo>
                    <a:pt x="3551" y="5806"/>
                  </a:lnTo>
                  <a:lnTo>
                    <a:pt x="3623" y="5792"/>
                  </a:lnTo>
                  <a:lnTo>
                    <a:pt x="3693" y="5790"/>
                  </a:lnTo>
                  <a:lnTo>
                    <a:pt x="3765" y="5788"/>
                  </a:lnTo>
                  <a:lnTo>
                    <a:pt x="3835" y="5788"/>
                  </a:lnTo>
                  <a:lnTo>
                    <a:pt x="3907" y="5788"/>
                  </a:lnTo>
                  <a:lnTo>
                    <a:pt x="3979" y="5788"/>
                  </a:lnTo>
                  <a:lnTo>
                    <a:pt x="4049" y="5788"/>
                  </a:lnTo>
                  <a:moveTo>
                    <a:pt x="2697" y="5918"/>
                  </a:moveTo>
                  <a:lnTo>
                    <a:pt x="2767" y="5916"/>
                  </a:lnTo>
                  <a:lnTo>
                    <a:pt x="2839" y="5906"/>
                  </a:lnTo>
                  <a:lnTo>
                    <a:pt x="2909" y="5890"/>
                  </a:lnTo>
                  <a:lnTo>
                    <a:pt x="2981" y="5872"/>
                  </a:lnTo>
                  <a:lnTo>
                    <a:pt x="3052" y="5852"/>
                  </a:lnTo>
                  <a:lnTo>
                    <a:pt x="3122" y="5834"/>
                  </a:lnTo>
                  <a:lnTo>
                    <a:pt x="3194" y="5820"/>
                  </a:lnTo>
                  <a:lnTo>
                    <a:pt x="3264" y="5810"/>
                  </a:lnTo>
                  <a:lnTo>
                    <a:pt x="3336" y="5802"/>
                  </a:lnTo>
                  <a:lnTo>
                    <a:pt x="3408" y="5796"/>
                  </a:lnTo>
                  <a:lnTo>
                    <a:pt x="3478" y="5791"/>
                  </a:lnTo>
                  <a:lnTo>
                    <a:pt x="3550" y="5785"/>
                  </a:lnTo>
                  <a:lnTo>
                    <a:pt x="3622" y="5765"/>
                  </a:lnTo>
                  <a:lnTo>
                    <a:pt x="3692" y="5739"/>
                  </a:lnTo>
                  <a:lnTo>
                    <a:pt x="3764" y="5713"/>
                  </a:lnTo>
                  <a:lnTo>
                    <a:pt x="3834" y="5693"/>
                  </a:lnTo>
                  <a:lnTo>
                    <a:pt x="3906" y="5677"/>
                  </a:lnTo>
                  <a:lnTo>
                    <a:pt x="3978" y="5665"/>
                  </a:lnTo>
                  <a:lnTo>
                    <a:pt x="4048" y="5661"/>
                  </a:lnTo>
                  <a:moveTo>
                    <a:pt x="2696" y="5711"/>
                  </a:moveTo>
                  <a:lnTo>
                    <a:pt x="2766" y="5711"/>
                  </a:lnTo>
                  <a:lnTo>
                    <a:pt x="2838" y="5707"/>
                  </a:lnTo>
                  <a:lnTo>
                    <a:pt x="2907" y="5703"/>
                  </a:lnTo>
                  <a:lnTo>
                    <a:pt x="2979" y="5693"/>
                  </a:lnTo>
                  <a:lnTo>
                    <a:pt x="3051" y="5681"/>
                  </a:lnTo>
                  <a:lnTo>
                    <a:pt x="3121" y="5663"/>
                  </a:lnTo>
                  <a:lnTo>
                    <a:pt x="3193" y="5641"/>
                  </a:lnTo>
                  <a:lnTo>
                    <a:pt x="3263" y="5623"/>
                  </a:lnTo>
                  <a:lnTo>
                    <a:pt x="3335" y="5615"/>
                  </a:lnTo>
                  <a:lnTo>
                    <a:pt x="3407" y="5615"/>
                  </a:lnTo>
                  <a:lnTo>
                    <a:pt x="3477" y="5615"/>
                  </a:lnTo>
                  <a:lnTo>
                    <a:pt x="3549" y="5617"/>
                  </a:lnTo>
                  <a:lnTo>
                    <a:pt x="3621" y="5621"/>
                  </a:lnTo>
                  <a:lnTo>
                    <a:pt x="3691" y="5623"/>
                  </a:lnTo>
                  <a:lnTo>
                    <a:pt x="3763" y="5627"/>
                  </a:lnTo>
                  <a:lnTo>
                    <a:pt x="3833" y="5631"/>
                  </a:lnTo>
                  <a:lnTo>
                    <a:pt x="3905" y="5633"/>
                  </a:lnTo>
                  <a:lnTo>
                    <a:pt x="3977" y="5637"/>
                  </a:lnTo>
                  <a:lnTo>
                    <a:pt x="4047" y="5637"/>
                  </a:lnTo>
                  <a:moveTo>
                    <a:pt x="2695" y="5583"/>
                  </a:moveTo>
                  <a:lnTo>
                    <a:pt x="2765" y="5583"/>
                  </a:lnTo>
                  <a:lnTo>
                    <a:pt x="2836" y="5583"/>
                  </a:lnTo>
                  <a:lnTo>
                    <a:pt x="2906" y="5585"/>
                  </a:lnTo>
                  <a:lnTo>
                    <a:pt x="2978" y="5585"/>
                  </a:lnTo>
                  <a:lnTo>
                    <a:pt x="3050" y="5585"/>
                  </a:lnTo>
                  <a:lnTo>
                    <a:pt x="3120" y="5587"/>
                  </a:lnTo>
                  <a:lnTo>
                    <a:pt x="3192" y="5585"/>
                  </a:lnTo>
                  <a:lnTo>
                    <a:pt x="3262" y="5575"/>
                  </a:lnTo>
                  <a:lnTo>
                    <a:pt x="3334" y="5553"/>
                  </a:lnTo>
                  <a:lnTo>
                    <a:pt x="3406" y="5521"/>
                  </a:lnTo>
                  <a:lnTo>
                    <a:pt x="3476" y="5487"/>
                  </a:lnTo>
                  <a:lnTo>
                    <a:pt x="3548" y="5455"/>
                  </a:lnTo>
                  <a:lnTo>
                    <a:pt x="3620" y="5423"/>
                  </a:lnTo>
                  <a:lnTo>
                    <a:pt x="3690" y="5393"/>
                  </a:lnTo>
                  <a:lnTo>
                    <a:pt x="3762" y="5369"/>
                  </a:lnTo>
                  <a:lnTo>
                    <a:pt x="3832" y="5347"/>
                  </a:lnTo>
                  <a:lnTo>
                    <a:pt x="3904" y="5333"/>
                  </a:lnTo>
                  <a:lnTo>
                    <a:pt x="3976" y="5323"/>
                  </a:lnTo>
                  <a:lnTo>
                    <a:pt x="4045" y="5322"/>
                  </a:lnTo>
                  <a:moveTo>
                    <a:pt x="2693" y="4764"/>
                  </a:moveTo>
                  <a:lnTo>
                    <a:pt x="2763" y="4768"/>
                  </a:lnTo>
                  <a:lnTo>
                    <a:pt x="2835" y="4776"/>
                  </a:lnTo>
                </a:path>
              </a:pathLst>
            </a:custGeom>
            <a:noFill/>
            <a:ln w="3175">
              <a:solidFill>
                <a:schemeClr val="tx1"/>
              </a:solidFill>
              <a:miter lim="800000"/>
              <a:headEnd/>
              <a:tailEnd/>
            </a:ln>
          </p:spPr>
          <p:txBody>
            <a:bodyPr/>
            <a:lstStyle/>
            <a:p>
              <a:endParaRPr lang="en-US"/>
            </a:p>
          </p:txBody>
        </p:sp>
        <p:sp>
          <p:nvSpPr>
            <p:cNvPr id="39055" name="Freeform 40"/>
            <p:cNvSpPr>
              <a:spLocks noChangeAspect="1" noEditPoints="1"/>
            </p:cNvSpPr>
            <p:nvPr/>
          </p:nvSpPr>
          <p:spPr bwMode="auto">
            <a:xfrm>
              <a:off x="3607" y="1024"/>
              <a:ext cx="621" cy="1228"/>
            </a:xfrm>
            <a:custGeom>
              <a:avLst/>
              <a:gdLst>
                <a:gd name="T0" fmla="*/ 0 w 3725"/>
                <a:gd name="T1" fmla="*/ 0 h 8160"/>
                <a:gd name="T2" fmla="*/ 0 w 3725"/>
                <a:gd name="T3" fmla="*/ 0 h 8160"/>
                <a:gd name="T4" fmla="*/ 0 w 3725"/>
                <a:gd name="T5" fmla="*/ 0 h 8160"/>
                <a:gd name="T6" fmla="*/ 0 w 3725"/>
                <a:gd name="T7" fmla="*/ 0 h 8160"/>
                <a:gd name="T8" fmla="*/ 0 w 3725"/>
                <a:gd name="T9" fmla="*/ 0 h 8160"/>
                <a:gd name="T10" fmla="*/ 0 w 3725"/>
                <a:gd name="T11" fmla="*/ 0 h 8160"/>
                <a:gd name="T12" fmla="*/ 0 w 3725"/>
                <a:gd name="T13" fmla="*/ 0 h 8160"/>
                <a:gd name="T14" fmla="*/ 0 w 3725"/>
                <a:gd name="T15" fmla="*/ 0 h 8160"/>
                <a:gd name="T16" fmla="*/ 0 w 3725"/>
                <a:gd name="T17" fmla="*/ 0 h 8160"/>
                <a:gd name="T18" fmla="*/ 0 w 3725"/>
                <a:gd name="T19" fmla="*/ 0 h 8160"/>
                <a:gd name="T20" fmla="*/ 0 w 3725"/>
                <a:gd name="T21" fmla="*/ 0 h 8160"/>
                <a:gd name="T22" fmla="*/ 0 w 3725"/>
                <a:gd name="T23" fmla="*/ 0 h 8160"/>
                <a:gd name="T24" fmla="*/ 0 w 3725"/>
                <a:gd name="T25" fmla="*/ 0 h 8160"/>
                <a:gd name="T26" fmla="*/ 0 w 3725"/>
                <a:gd name="T27" fmla="*/ 0 h 8160"/>
                <a:gd name="T28" fmla="*/ 0 w 3725"/>
                <a:gd name="T29" fmla="*/ 0 h 8160"/>
                <a:gd name="T30" fmla="*/ 0 w 3725"/>
                <a:gd name="T31" fmla="*/ 0 h 8160"/>
                <a:gd name="T32" fmla="*/ 0 w 3725"/>
                <a:gd name="T33" fmla="*/ 0 h 8160"/>
                <a:gd name="T34" fmla="*/ 0 w 3725"/>
                <a:gd name="T35" fmla="*/ 0 h 8160"/>
                <a:gd name="T36" fmla="*/ 0 w 3725"/>
                <a:gd name="T37" fmla="*/ 0 h 8160"/>
                <a:gd name="T38" fmla="*/ 0 w 3725"/>
                <a:gd name="T39" fmla="*/ 0 h 8160"/>
                <a:gd name="T40" fmla="*/ 0 w 3725"/>
                <a:gd name="T41" fmla="*/ 0 h 8160"/>
                <a:gd name="T42" fmla="*/ 0 w 3725"/>
                <a:gd name="T43" fmla="*/ 0 h 8160"/>
                <a:gd name="T44" fmla="*/ 0 w 3725"/>
                <a:gd name="T45" fmla="*/ 0 h 8160"/>
                <a:gd name="T46" fmla="*/ 0 w 3725"/>
                <a:gd name="T47" fmla="*/ 0 h 8160"/>
                <a:gd name="T48" fmla="*/ 0 w 3725"/>
                <a:gd name="T49" fmla="*/ 0 h 8160"/>
                <a:gd name="T50" fmla="*/ 0 w 3725"/>
                <a:gd name="T51" fmla="*/ 0 h 8160"/>
                <a:gd name="T52" fmla="*/ 0 w 3725"/>
                <a:gd name="T53" fmla="*/ 0 h 8160"/>
                <a:gd name="T54" fmla="*/ 0 w 3725"/>
                <a:gd name="T55" fmla="*/ 0 h 8160"/>
                <a:gd name="T56" fmla="*/ 0 w 3725"/>
                <a:gd name="T57" fmla="*/ 0 h 8160"/>
                <a:gd name="T58" fmla="*/ 0 w 3725"/>
                <a:gd name="T59" fmla="*/ 0 h 8160"/>
                <a:gd name="T60" fmla="*/ 0 w 3725"/>
                <a:gd name="T61" fmla="*/ 0 h 8160"/>
                <a:gd name="T62" fmla="*/ 0 w 3725"/>
                <a:gd name="T63" fmla="*/ 0 h 8160"/>
                <a:gd name="T64" fmla="*/ 0 w 3725"/>
                <a:gd name="T65" fmla="*/ 0 h 8160"/>
                <a:gd name="T66" fmla="*/ 0 w 3725"/>
                <a:gd name="T67" fmla="*/ 0 h 8160"/>
                <a:gd name="T68" fmla="*/ 0 w 3725"/>
                <a:gd name="T69" fmla="*/ 0 h 8160"/>
                <a:gd name="T70" fmla="*/ 0 w 3725"/>
                <a:gd name="T71" fmla="*/ 0 h 8160"/>
                <a:gd name="T72" fmla="*/ 0 w 3725"/>
                <a:gd name="T73" fmla="*/ 0 h 8160"/>
                <a:gd name="T74" fmla="*/ 0 w 3725"/>
                <a:gd name="T75" fmla="*/ 0 h 8160"/>
                <a:gd name="T76" fmla="*/ 0 w 3725"/>
                <a:gd name="T77" fmla="*/ 0 h 8160"/>
                <a:gd name="T78" fmla="*/ 0 w 3725"/>
                <a:gd name="T79" fmla="*/ 0 h 8160"/>
                <a:gd name="T80" fmla="*/ 0 w 3725"/>
                <a:gd name="T81" fmla="*/ 0 h 8160"/>
                <a:gd name="T82" fmla="*/ 0 w 3725"/>
                <a:gd name="T83" fmla="*/ 0 h 8160"/>
                <a:gd name="T84" fmla="*/ 0 w 3725"/>
                <a:gd name="T85" fmla="*/ 0 h 8160"/>
                <a:gd name="T86" fmla="*/ 0 w 3725"/>
                <a:gd name="T87" fmla="*/ 0 h 8160"/>
                <a:gd name="T88" fmla="*/ 0 w 3725"/>
                <a:gd name="T89" fmla="*/ 0 h 8160"/>
                <a:gd name="T90" fmla="*/ 0 w 3725"/>
                <a:gd name="T91" fmla="*/ 0 h 8160"/>
                <a:gd name="T92" fmla="*/ 0 w 3725"/>
                <a:gd name="T93" fmla="*/ 0 h 8160"/>
                <a:gd name="T94" fmla="*/ 0 w 3725"/>
                <a:gd name="T95" fmla="*/ 0 h 8160"/>
                <a:gd name="T96" fmla="*/ 0 w 3725"/>
                <a:gd name="T97" fmla="*/ 0 h 8160"/>
                <a:gd name="T98" fmla="*/ 0 w 3725"/>
                <a:gd name="T99" fmla="*/ 0 h 8160"/>
                <a:gd name="T100" fmla="*/ 0 w 3725"/>
                <a:gd name="T101" fmla="*/ 0 h 8160"/>
                <a:gd name="T102" fmla="*/ 0 w 3725"/>
                <a:gd name="T103" fmla="*/ 0 h 8160"/>
                <a:gd name="T104" fmla="*/ 0 w 3725"/>
                <a:gd name="T105" fmla="*/ 0 h 8160"/>
                <a:gd name="T106" fmla="*/ 0 w 3725"/>
                <a:gd name="T107" fmla="*/ 0 h 8160"/>
                <a:gd name="T108" fmla="*/ 0 w 3725"/>
                <a:gd name="T109" fmla="*/ 0 h 8160"/>
                <a:gd name="T110" fmla="*/ 0 w 3725"/>
                <a:gd name="T111" fmla="*/ 0 h 8160"/>
                <a:gd name="T112" fmla="*/ 0 w 3725"/>
                <a:gd name="T113" fmla="*/ 0 h 81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25"/>
                <a:gd name="T172" fmla="*/ 0 h 8160"/>
                <a:gd name="T173" fmla="*/ 3725 w 3725"/>
                <a:gd name="T174" fmla="*/ 8160 h 81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25" h="8160">
                  <a:moveTo>
                    <a:pt x="155" y="4778"/>
                  </a:moveTo>
                  <a:lnTo>
                    <a:pt x="225" y="4792"/>
                  </a:lnTo>
                  <a:lnTo>
                    <a:pt x="297" y="4804"/>
                  </a:lnTo>
                  <a:lnTo>
                    <a:pt x="369" y="4818"/>
                  </a:lnTo>
                  <a:lnTo>
                    <a:pt x="439" y="4829"/>
                  </a:lnTo>
                  <a:lnTo>
                    <a:pt x="511" y="4841"/>
                  </a:lnTo>
                  <a:lnTo>
                    <a:pt x="581" y="4853"/>
                  </a:lnTo>
                  <a:lnTo>
                    <a:pt x="653" y="4863"/>
                  </a:lnTo>
                  <a:lnTo>
                    <a:pt x="725" y="4873"/>
                  </a:lnTo>
                  <a:lnTo>
                    <a:pt x="795" y="4881"/>
                  </a:lnTo>
                  <a:lnTo>
                    <a:pt x="867" y="4889"/>
                  </a:lnTo>
                  <a:lnTo>
                    <a:pt x="939" y="4895"/>
                  </a:lnTo>
                  <a:lnTo>
                    <a:pt x="1009" y="4901"/>
                  </a:lnTo>
                  <a:lnTo>
                    <a:pt x="1081" y="4907"/>
                  </a:lnTo>
                  <a:lnTo>
                    <a:pt x="1150" y="4911"/>
                  </a:lnTo>
                  <a:lnTo>
                    <a:pt x="1222" y="4913"/>
                  </a:lnTo>
                  <a:lnTo>
                    <a:pt x="1294" y="4915"/>
                  </a:lnTo>
                  <a:lnTo>
                    <a:pt x="1364" y="4915"/>
                  </a:lnTo>
                  <a:moveTo>
                    <a:pt x="12" y="4677"/>
                  </a:moveTo>
                  <a:lnTo>
                    <a:pt x="82" y="4671"/>
                  </a:lnTo>
                  <a:lnTo>
                    <a:pt x="154" y="4657"/>
                  </a:lnTo>
                  <a:lnTo>
                    <a:pt x="224" y="4637"/>
                  </a:lnTo>
                  <a:lnTo>
                    <a:pt x="296" y="4613"/>
                  </a:lnTo>
                  <a:lnTo>
                    <a:pt x="368" y="4587"/>
                  </a:lnTo>
                  <a:lnTo>
                    <a:pt x="438" y="4559"/>
                  </a:lnTo>
                  <a:lnTo>
                    <a:pt x="510" y="4529"/>
                  </a:lnTo>
                  <a:lnTo>
                    <a:pt x="580" y="4501"/>
                  </a:lnTo>
                  <a:lnTo>
                    <a:pt x="652" y="4471"/>
                  </a:lnTo>
                  <a:lnTo>
                    <a:pt x="724" y="4447"/>
                  </a:lnTo>
                  <a:lnTo>
                    <a:pt x="794" y="4447"/>
                  </a:lnTo>
                  <a:lnTo>
                    <a:pt x="866" y="4449"/>
                  </a:lnTo>
                  <a:lnTo>
                    <a:pt x="938" y="4451"/>
                  </a:lnTo>
                  <a:lnTo>
                    <a:pt x="1007" y="4453"/>
                  </a:lnTo>
                  <a:lnTo>
                    <a:pt x="1079" y="4455"/>
                  </a:lnTo>
                  <a:lnTo>
                    <a:pt x="1149" y="4457"/>
                  </a:lnTo>
                  <a:lnTo>
                    <a:pt x="1221" y="4457"/>
                  </a:lnTo>
                  <a:lnTo>
                    <a:pt x="1293" y="4459"/>
                  </a:lnTo>
                  <a:lnTo>
                    <a:pt x="1363" y="4459"/>
                  </a:lnTo>
                  <a:moveTo>
                    <a:pt x="11" y="4431"/>
                  </a:moveTo>
                  <a:lnTo>
                    <a:pt x="81" y="4431"/>
                  </a:lnTo>
                  <a:lnTo>
                    <a:pt x="153" y="4431"/>
                  </a:lnTo>
                  <a:lnTo>
                    <a:pt x="223" y="4433"/>
                  </a:lnTo>
                  <a:lnTo>
                    <a:pt x="295" y="4433"/>
                  </a:lnTo>
                  <a:lnTo>
                    <a:pt x="367" y="4435"/>
                  </a:lnTo>
                  <a:lnTo>
                    <a:pt x="437" y="4437"/>
                  </a:lnTo>
                  <a:lnTo>
                    <a:pt x="509" y="4439"/>
                  </a:lnTo>
                  <a:lnTo>
                    <a:pt x="579" y="4441"/>
                  </a:lnTo>
                  <a:lnTo>
                    <a:pt x="651" y="4443"/>
                  </a:lnTo>
                  <a:lnTo>
                    <a:pt x="723" y="4441"/>
                  </a:lnTo>
                  <a:lnTo>
                    <a:pt x="793" y="4415"/>
                  </a:lnTo>
                  <a:lnTo>
                    <a:pt x="865" y="4391"/>
                  </a:lnTo>
                  <a:lnTo>
                    <a:pt x="936" y="4367"/>
                  </a:lnTo>
                  <a:lnTo>
                    <a:pt x="1006" y="4347"/>
                  </a:lnTo>
                  <a:lnTo>
                    <a:pt x="1078" y="4331"/>
                  </a:lnTo>
                  <a:lnTo>
                    <a:pt x="1148" y="4317"/>
                  </a:lnTo>
                  <a:lnTo>
                    <a:pt x="1220" y="4307"/>
                  </a:lnTo>
                  <a:lnTo>
                    <a:pt x="1292" y="4301"/>
                  </a:lnTo>
                  <a:lnTo>
                    <a:pt x="1362" y="4299"/>
                  </a:lnTo>
                  <a:moveTo>
                    <a:pt x="10" y="2879"/>
                  </a:moveTo>
                  <a:lnTo>
                    <a:pt x="80" y="2889"/>
                  </a:lnTo>
                  <a:lnTo>
                    <a:pt x="152" y="2911"/>
                  </a:lnTo>
                  <a:lnTo>
                    <a:pt x="222" y="2941"/>
                  </a:lnTo>
                  <a:lnTo>
                    <a:pt x="294" y="2975"/>
                  </a:lnTo>
                  <a:lnTo>
                    <a:pt x="366" y="3011"/>
                  </a:lnTo>
                  <a:lnTo>
                    <a:pt x="436" y="3047"/>
                  </a:lnTo>
                  <a:lnTo>
                    <a:pt x="508" y="3083"/>
                  </a:lnTo>
                  <a:lnTo>
                    <a:pt x="578" y="3117"/>
                  </a:lnTo>
                  <a:lnTo>
                    <a:pt x="650" y="3149"/>
                  </a:lnTo>
                  <a:lnTo>
                    <a:pt x="722" y="3179"/>
                  </a:lnTo>
                  <a:lnTo>
                    <a:pt x="791" y="3205"/>
                  </a:lnTo>
                  <a:lnTo>
                    <a:pt x="863" y="3229"/>
                  </a:lnTo>
                  <a:lnTo>
                    <a:pt x="935" y="3249"/>
                  </a:lnTo>
                  <a:lnTo>
                    <a:pt x="1005" y="3267"/>
                  </a:lnTo>
                  <a:lnTo>
                    <a:pt x="1077" y="3283"/>
                  </a:lnTo>
                  <a:lnTo>
                    <a:pt x="1147" y="3295"/>
                  </a:lnTo>
                  <a:lnTo>
                    <a:pt x="1219" y="3303"/>
                  </a:lnTo>
                  <a:lnTo>
                    <a:pt x="1291" y="3306"/>
                  </a:lnTo>
                  <a:lnTo>
                    <a:pt x="1361" y="3308"/>
                  </a:lnTo>
                  <a:moveTo>
                    <a:pt x="9" y="2254"/>
                  </a:moveTo>
                  <a:lnTo>
                    <a:pt x="79" y="2256"/>
                  </a:lnTo>
                  <a:lnTo>
                    <a:pt x="151" y="2270"/>
                  </a:lnTo>
                  <a:lnTo>
                    <a:pt x="221" y="2296"/>
                  </a:lnTo>
                  <a:lnTo>
                    <a:pt x="293" y="2330"/>
                  </a:lnTo>
                  <a:lnTo>
                    <a:pt x="365" y="2368"/>
                  </a:lnTo>
                  <a:lnTo>
                    <a:pt x="435" y="2406"/>
                  </a:lnTo>
                  <a:lnTo>
                    <a:pt x="507" y="2446"/>
                  </a:lnTo>
                  <a:lnTo>
                    <a:pt x="577" y="2484"/>
                  </a:lnTo>
                  <a:lnTo>
                    <a:pt x="648" y="2518"/>
                  </a:lnTo>
                  <a:lnTo>
                    <a:pt x="720" y="2550"/>
                  </a:lnTo>
                  <a:lnTo>
                    <a:pt x="790" y="2582"/>
                  </a:lnTo>
                  <a:lnTo>
                    <a:pt x="862" y="2608"/>
                  </a:lnTo>
                  <a:lnTo>
                    <a:pt x="934" y="2632"/>
                  </a:lnTo>
                  <a:lnTo>
                    <a:pt x="1004" y="2652"/>
                  </a:lnTo>
                  <a:lnTo>
                    <a:pt x="1076" y="2668"/>
                  </a:lnTo>
                  <a:lnTo>
                    <a:pt x="1146" y="2682"/>
                  </a:lnTo>
                  <a:lnTo>
                    <a:pt x="1218" y="2692"/>
                  </a:lnTo>
                  <a:lnTo>
                    <a:pt x="1290" y="2698"/>
                  </a:lnTo>
                  <a:lnTo>
                    <a:pt x="1360" y="2700"/>
                  </a:lnTo>
                  <a:moveTo>
                    <a:pt x="8" y="1790"/>
                  </a:moveTo>
                  <a:lnTo>
                    <a:pt x="78" y="1772"/>
                  </a:lnTo>
                  <a:lnTo>
                    <a:pt x="150" y="1722"/>
                  </a:lnTo>
                  <a:lnTo>
                    <a:pt x="220" y="1642"/>
                  </a:lnTo>
                  <a:lnTo>
                    <a:pt x="292" y="1540"/>
                  </a:lnTo>
                  <a:lnTo>
                    <a:pt x="364" y="1424"/>
                  </a:lnTo>
                  <a:lnTo>
                    <a:pt x="434" y="1298"/>
                  </a:lnTo>
                  <a:lnTo>
                    <a:pt x="506" y="1168"/>
                  </a:lnTo>
                  <a:lnTo>
                    <a:pt x="575" y="1058"/>
                  </a:lnTo>
                  <a:lnTo>
                    <a:pt x="647" y="1064"/>
                  </a:lnTo>
                  <a:lnTo>
                    <a:pt x="719" y="1098"/>
                  </a:lnTo>
                  <a:lnTo>
                    <a:pt x="789" y="1134"/>
                  </a:lnTo>
                  <a:lnTo>
                    <a:pt x="861" y="1168"/>
                  </a:lnTo>
                  <a:lnTo>
                    <a:pt x="933" y="1198"/>
                  </a:lnTo>
                  <a:lnTo>
                    <a:pt x="1003" y="1224"/>
                  </a:lnTo>
                  <a:lnTo>
                    <a:pt x="1075" y="1246"/>
                  </a:lnTo>
                  <a:lnTo>
                    <a:pt x="1145" y="1264"/>
                  </a:lnTo>
                  <a:lnTo>
                    <a:pt x="1217" y="1278"/>
                  </a:lnTo>
                  <a:lnTo>
                    <a:pt x="1289" y="1286"/>
                  </a:lnTo>
                  <a:lnTo>
                    <a:pt x="1359" y="1288"/>
                  </a:lnTo>
                  <a:moveTo>
                    <a:pt x="7" y="700"/>
                  </a:moveTo>
                  <a:lnTo>
                    <a:pt x="77" y="722"/>
                  </a:lnTo>
                  <a:lnTo>
                    <a:pt x="149" y="760"/>
                  </a:lnTo>
                  <a:lnTo>
                    <a:pt x="219" y="802"/>
                  </a:lnTo>
                  <a:lnTo>
                    <a:pt x="291" y="844"/>
                  </a:lnTo>
                  <a:lnTo>
                    <a:pt x="363" y="886"/>
                  </a:lnTo>
                  <a:lnTo>
                    <a:pt x="432" y="928"/>
                  </a:lnTo>
                  <a:lnTo>
                    <a:pt x="504" y="967"/>
                  </a:lnTo>
                  <a:lnTo>
                    <a:pt x="574" y="985"/>
                  </a:lnTo>
                  <a:lnTo>
                    <a:pt x="646" y="913"/>
                  </a:lnTo>
                  <a:lnTo>
                    <a:pt x="718" y="919"/>
                  </a:lnTo>
                  <a:lnTo>
                    <a:pt x="788" y="951"/>
                  </a:lnTo>
                  <a:lnTo>
                    <a:pt x="860" y="981"/>
                  </a:lnTo>
                  <a:lnTo>
                    <a:pt x="932" y="1011"/>
                  </a:lnTo>
                  <a:lnTo>
                    <a:pt x="1002" y="1037"/>
                  </a:lnTo>
                  <a:lnTo>
                    <a:pt x="1074" y="1059"/>
                  </a:lnTo>
                  <a:lnTo>
                    <a:pt x="1144" y="1077"/>
                  </a:lnTo>
                  <a:lnTo>
                    <a:pt x="1216" y="1089"/>
                  </a:lnTo>
                  <a:lnTo>
                    <a:pt x="1288" y="1097"/>
                  </a:lnTo>
                  <a:lnTo>
                    <a:pt x="1358" y="1101"/>
                  </a:lnTo>
                  <a:moveTo>
                    <a:pt x="6" y="637"/>
                  </a:moveTo>
                  <a:lnTo>
                    <a:pt x="76" y="633"/>
                  </a:lnTo>
                  <a:lnTo>
                    <a:pt x="148" y="643"/>
                  </a:lnTo>
                  <a:lnTo>
                    <a:pt x="218" y="667"/>
                  </a:lnTo>
                  <a:lnTo>
                    <a:pt x="290" y="697"/>
                  </a:lnTo>
                  <a:lnTo>
                    <a:pt x="361" y="729"/>
                  </a:lnTo>
                  <a:lnTo>
                    <a:pt x="431" y="763"/>
                  </a:lnTo>
                  <a:lnTo>
                    <a:pt x="503" y="799"/>
                  </a:lnTo>
                  <a:lnTo>
                    <a:pt x="573" y="831"/>
                  </a:lnTo>
                  <a:lnTo>
                    <a:pt x="645" y="837"/>
                  </a:lnTo>
                  <a:lnTo>
                    <a:pt x="717" y="763"/>
                  </a:lnTo>
                  <a:lnTo>
                    <a:pt x="787" y="799"/>
                  </a:lnTo>
                  <a:lnTo>
                    <a:pt x="859" y="830"/>
                  </a:lnTo>
                  <a:lnTo>
                    <a:pt x="931" y="860"/>
                  </a:lnTo>
                  <a:lnTo>
                    <a:pt x="1001" y="886"/>
                  </a:lnTo>
                  <a:lnTo>
                    <a:pt x="1073" y="908"/>
                  </a:lnTo>
                  <a:lnTo>
                    <a:pt x="1143" y="926"/>
                  </a:lnTo>
                  <a:lnTo>
                    <a:pt x="1215" y="938"/>
                  </a:lnTo>
                  <a:lnTo>
                    <a:pt x="1287" y="946"/>
                  </a:lnTo>
                  <a:lnTo>
                    <a:pt x="1357" y="950"/>
                  </a:lnTo>
                  <a:moveTo>
                    <a:pt x="5" y="492"/>
                  </a:moveTo>
                  <a:lnTo>
                    <a:pt x="75" y="476"/>
                  </a:lnTo>
                  <a:lnTo>
                    <a:pt x="147" y="434"/>
                  </a:lnTo>
                  <a:lnTo>
                    <a:pt x="216" y="452"/>
                  </a:lnTo>
                  <a:lnTo>
                    <a:pt x="288" y="500"/>
                  </a:lnTo>
                  <a:lnTo>
                    <a:pt x="360" y="548"/>
                  </a:lnTo>
                  <a:lnTo>
                    <a:pt x="430" y="594"/>
                  </a:lnTo>
                  <a:lnTo>
                    <a:pt x="502" y="640"/>
                  </a:lnTo>
                  <a:lnTo>
                    <a:pt x="572" y="682"/>
                  </a:lnTo>
                  <a:lnTo>
                    <a:pt x="644" y="722"/>
                  </a:lnTo>
                  <a:lnTo>
                    <a:pt x="716" y="736"/>
                  </a:lnTo>
                  <a:lnTo>
                    <a:pt x="786" y="620"/>
                  </a:lnTo>
                  <a:lnTo>
                    <a:pt x="858" y="558"/>
                  </a:lnTo>
                  <a:lnTo>
                    <a:pt x="930" y="590"/>
                  </a:lnTo>
                  <a:lnTo>
                    <a:pt x="1000" y="618"/>
                  </a:lnTo>
                  <a:lnTo>
                    <a:pt x="1072" y="642"/>
                  </a:lnTo>
                  <a:lnTo>
                    <a:pt x="1142" y="660"/>
                  </a:lnTo>
                  <a:lnTo>
                    <a:pt x="1214" y="674"/>
                  </a:lnTo>
                  <a:lnTo>
                    <a:pt x="1286" y="682"/>
                  </a:lnTo>
                  <a:lnTo>
                    <a:pt x="1356" y="686"/>
                  </a:lnTo>
                  <a:moveTo>
                    <a:pt x="4" y="344"/>
                  </a:moveTo>
                  <a:lnTo>
                    <a:pt x="73" y="364"/>
                  </a:lnTo>
                  <a:lnTo>
                    <a:pt x="145" y="404"/>
                  </a:lnTo>
                  <a:lnTo>
                    <a:pt x="215" y="378"/>
                  </a:lnTo>
                  <a:lnTo>
                    <a:pt x="287" y="328"/>
                  </a:lnTo>
                  <a:lnTo>
                    <a:pt x="359" y="300"/>
                  </a:lnTo>
                  <a:lnTo>
                    <a:pt x="429" y="318"/>
                  </a:lnTo>
                  <a:lnTo>
                    <a:pt x="501" y="358"/>
                  </a:lnTo>
                  <a:lnTo>
                    <a:pt x="571" y="400"/>
                  </a:lnTo>
                  <a:lnTo>
                    <a:pt x="643" y="442"/>
                  </a:lnTo>
                  <a:lnTo>
                    <a:pt x="715" y="484"/>
                  </a:lnTo>
                  <a:lnTo>
                    <a:pt x="785" y="522"/>
                  </a:lnTo>
                  <a:lnTo>
                    <a:pt x="857" y="522"/>
                  </a:lnTo>
                  <a:lnTo>
                    <a:pt x="929" y="466"/>
                  </a:lnTo>
                  <a:lnTo>
                    <a:pt x="999" y="452"/>
                  </a:lnTo>
                  <a:lnTo>
                    <a:pt x="1071" y="454"/>
                  </a:lnTo>
                  <a:lnTo>
                    <a:pt x="1141" y="460"/>
                  </a:lnTo>
                  <a:lnTo>
                    <a:pt x="1213" y="466"/>
                  </a:lnTo>
                  <a:lnTo>
                    <a:pt x="1285" y="468"/>
                  </a:lnTo>
                  <a:lnTo>
                    <a:pt x="1354" y="469"/>
                  </a:lnTo>
                  <a:moveTo>
                    <a:pt x="2" y="205"/>
                  </a:moveTo>
                  <a:lnTo>
                    <a:pt x="72" y="200"/>
                  </a:lnTo>
                  <a:lnTo>
                    <a:pt x="144" y="204"/>
                  </a:lnTo>
                  <a:lnTo>
                    <a:pt x="214" y="219"/>
                  </a:lnTo>
                  <a:lnTo>
                    <a:pt x="286" y="241"/>
                  </a:lnTo>
                  <a:lnTo>
                    <a:pt x="358" y="267"/>
                  </a:lnTo>
                  <a:lnTo>
                    <a:pt x="428" y="281"/>
                  </a:lnTo>
                  <a:lnTo>
                    <a:pt x="500" y="295"/>
                  </a:lnTo>
                  <a:lnTo>
                    <a:pt x="570" y="313"/>
                  </a:lnTo>
                  <a:lnTo>
                    <a:pt x="642" y="331"/>
                  </a:lnTo>
                  <a:lnTo>
                    <a:pt x="714" y="347"/>
                  </a:lnTo>
                  <a:lnTo>
                    <a:pt x="784" y="361"/>
                  </a:lnTo>
                  <a:lnTo>
                    <a:pt x="856" y="369"/>
                  </a:lnTo>
                  <a:lnTo>
                    <a:pt x="928" y="359"/>
                  </a:lnTo>
                  <a:lnTo>
                    <a:pt x="998" y="339"/>
                  </a:lnTo>
                  <a:lnTo>
                    <a:pt x="1070" y="363"/>
                  </a:lnTo>
                  <a:lnTo>
                    <a:pt x="1140" y="383"/>
                  </a:lnTo>
                  <a:lnTo>
                    <a:pt x="1211" y="397"/>
                  </a:lnTo>
                  <a:lnTo>
                    <a:pt x="1283" y="405"/>
                  </a:lnTo>
                  <a:lnTo>
                    <a:pt x="1353" y="407"/>
                  </a:lnTo>
                  <a:moveTo>
                    <a:pt x="1" y="101"/>
                  </a:moveTo>
                  <a:lnTo>
                    <a:pt x="71" y="89"/>
                  </a:lnTo>
                  <a:lnTo>
                    <a:pt x="143" y="75"/>
                  </a:lnTo>
                  <a:lnTo>
                    <a:pt x="213" y="117"/>
                  </a:lnTo>
                  <a:lnTo>
                    <a:pt x="285" y="155"/>
                  </a:lnTo>
                  <a:lnTo>
                    <a:pt x="357" y="175"/>
                  </a:lnTo>
                  <a:lnTo>
                    <a:pt x="427" y="167"/>
                  </a:lnTo>
                  <a:lnTo>
                    <a:pt x="499" y="147"/>
                  </a:lnTo>
                  <a:lnTo>
                    <a:pt x="569" y="131"/>
                  </a:lnTo>
                  <a:lnTo>
                    <a:pt x="641" y="165"/>
                  </a:lnTo>
                  <a:lnTo>
                    <a:pt x="713" y="205"/>
                  </a:lnTo>
                  <a:lnTo>
                    <a:pt x="783" y="243"/>
                  </a:lnTo>
                  <a:lnTo>
                    <a:pt x="855" y="279"/>
                  </a:lnTo>
                  <a:lnTo>
                    <a:pt x="927" y="311"/>
                  </a:lnTo>
                  <a:lnTo>
                    <a:pt x="997" y="333"/>
                  </a:lnTo>
                  <a:lnTo>
                    <a:pt x="1068" y="309"/>
                  </a:lnTo>
                  <a:lnTo>
                    <a:pt x="1138" y="295"/>
                  </a:lnTo>
                  <a:lnTo>
                    <a:pt x="1210" y="287"/>
                  </a:lnTo>
                  <a:lnTo>
                    <a:pt x="1282" y="283"/>
                  </a:lnTo>
                  <a:lnTo>
                    <a:pt x="1352" y="283"/>
                  </a:lnTo>
                  <a:moveTo>
                    <a:pt x="0" y="5"/>
                  </a:moveTo>
                  <a:lnTo>
                    <a:pt x="70" y="27"/>
                  </a:lnTo>
                  <a:lnTo>
                    <a:pt x="142" y="43"/>
                  </a:lnTo>
                  <a:lnTo>
                    <a:pt x="202" y="1"/>
                  </a:lnTo>
                  <a:moveTo>
                    <a:pt x="358" y="1"/>
                  </a:moveTo>
                  <a:lnTo>
                    <a:pt x="426" y="39"/>
                  </a:lnTo>
                  <a:lnTo>
                    <a:pt x="498" y="81"/>
                  </a:lnTo>
                  <a:lnTo>
                    <a:pt x="568" y="123"/>
                  </a:lnTo>
                  <a:lnTo>
                    <a:pt x="640" y="125"/>
                  </a:lnTo>
                  <a:lnTo>
                    <a:pt x="712" y="129"/>
                  </a:lnTo>
                  <a:lnTo>
                    <a:pt x="782" y="137"/>
                  </a:lnTo>
                  <a:lnTo>
                    <a:pt x="854" y="149"/>
                  </a:lnTo>
                  <a:lnTo>
                    <a:pt x="926" y="161"/>
                  </a:lnTo>
                  <a:lnTo>
                    <a:pt x="996" y="171"/>
                  </a:lnTo>
                  <a:lnTo>
                    <a:pt x="1067" y="181"/>
                  </a:lnTo>
                  <a:lnTo>
                    <a:pt x="1137" y="190"/>
                  </a:lnTo>
                  <a:lnTo>
                    <a:pt x="1209" y="196"/>
                  </a:lnTo>
                  <a:lnTo>
                    <a:pt x="1281" y="198"/>
                  </a:lnTo>
                  <a:lnTo>
                    <a:pt x="1351" y="200"/>
                  </a:lnTo>
                  <a:moveTo>
                    <a:pt x="929" y="0"/>
                  </a:moveTo>
                  <a:lnTo>
                    <a:pt x="995" y="26"/>
                  </a:lnTo>
                  <a:lnTo>
                    <a:pt x="1067" y="50"/>
                  </a:lnTo>
                  <a:lnTo>
                    <a:pt x="1137" y="70"/>
                  </a:lnTo>
                  <a:lnTo>
                    <a:pt x="1209" y="84"/>
                  </a:lnTo>
                  <a:lnTo>
                    <a:pt x="1281" y="92"/>
                  </a:lnTo>
                  <a:lnTo>
                    <a:pt x="1351" y="94"/>
                  </a:lnTo>
                  <a:moveTo>
                    <a:pt x="1351" y="8160"/>
                  </a:moveTo>
                  <a:lnTo>
                    <a:pt x="1421" y="8158"/>
                  </a:lnTo>
                  <a:lnTo>
                    <a:pt x="1489" y="8152"/>
                  </a:lnTo>
                  <a:lnTo>
                    <a:pt x="1559" y="8138"/>
                  </a:lnTo>
                  <a:lnTo>
                    <a:pt x="1627" y="8122"/>
                  </a:lnTo>
                  <a:lnTo>
                    <a:pt x="1697" y="8100"/>
                  </a:lnTo>
                  <a:lnTo>
                    <a:pt x="1765" y="8076"/>
                  </a:lnTo>
                  <a:lnTo>
                    <a:pt x="1835" y="8046"/>
                  </a:lnTo>
                  <a:lnTo>
                    <a:pt x="1902" y="8012"/>
                  </a:lnTo>
                  <a:lnTo>
                    <a:pt x="1972" y="7978"/>
                  </a:lnTo>
                  <a:lnTo>
                    <a:pt x="2040" y="7940"/>
                  </a:lnTo>
                  <a:lnTo>
                    <a:pt x="2110" y="7901"/>
                  </a:lnTo>
                  <a:lnTo>
                    <a:pt x="2178" y="7861"/>
                  </a:lnTo>
                  <a:lnTo>
                    <a:pt x="2246" y="7821"/>
                  </a:lnTo>
                  <a:lnTo>
                    <a:pt x="2316" y="7789"/>
                  </a:lnTo>
                  <a:lnTo>
                    <a:pt x="2384" y="7771"/>
                  </a:lnTo>
                  <a:lnTo>
                    <a:pt x="2454" y="7767"/>
                  </a:lnTo>
                  <a:lnTo>
                    <a:pt x="2522" y="7773"/>
                  </a:lnTo>
                  <a:lnTo>
                    <a:pt x="2592" y="7785"/>
                  </a:lnTo>
                  <a:lnTo>
                    <a:pt x="2660" y="7797"/>
                  </a:lnTo>
                  <a:lnTo>
                    <a:pt x="2730" y="7813"/>
                  </a:lnTo>
                  <a:lnTo>
                    <a:pt x="2798" y="7829"/>
                  </a:lnTo>
                  <a:lnTo>
                    <a:pt x="2868" y="7843"/>
                  </a:lnTo>
                  <a:lnTo>
                    <a:pt x="2936" y="7858"/>
                  </a:lnTo>
                  <a:lnTo>
                    <a:pt x="3006" y="7874"/>
                  </a:lnTo>
                  <a:lnTo>
                    <a:pt x="3074" y="7888"/>
                  </a:lnTo>
                  <a:lnTo>
                    <a:pt x="3143" y="7900"/>
                  </a:lnTo>
                  <a:lnTo>
                    <a:pt x="3211" y="7912"/>
                  </a:lnTo>
                  <a:lnTo>
                    <a:pt x="3281" y="7924"/>
                  </a:lnTo>
                  <a:lnTo>
                    <a:pt x="3349" y="7932"/>
                  </a:lnTo>
                  <a:lnTo>
                    <a:pt x="3419" y="7940"/>
                  </a:lnTo>
                  <a:lnTo>
                    <a:pt x="3487" y="7946"/>
                  </a:lnTo>
                  <a:lnTo>
                    <a:pt x="3557" y="7952"/>
                  </a:lnTo>
                  <a:lnTo>
                    <a:pt x="3625" y="7954"/>
                  </a:lnTo>
                  <a:lnTo>
                    <a:pt x="3693" y="7954"/>
                  </a:lnTo>
                  <a:moveTo>
                    <a:pt x="1383" y="7851"/>
                  </a:moveTo>
                  <a:lnTo>
                    <a:pt x="1453" y="7851"/>
                  </a:lnTo>
                  <a:lnTo>
                    <a:pt x="1521" y="7845"/>
                  </a:lnTo>
                  <a:lnTo>
                    <a:pt x="1591" y="7837"/>
                  </a:lnTo>
                  <a:lnTo>
                    <a:pt x="1659" y="7827"/>
                  </a:lnTo>
                  <a:lnTo>
                    <a:pt x="1729" y="7815"/>
                  </a:lnTo>
                  <a:lnTo>
                    <a:pt x="1797" y="7801"/>
                  </a:lnTo>
                  <a:lnTo>
                    <a:pt x="1867" y="7785"/>
                  </a:lnTo>
                  <a:lnTo>
                    <a:pt x="1935" y="7769"/>
                  </a:lnTo>
                  <a:lnTo>
                    <a:pt x="2004" y="7753"/>
                  </a:lnTo>
                  <a:lnTo>
                    <a:pt x="2072" y="7739"/>
                  </a:lnTo>
                  <a:lnTo>
                    <a:pt x="2142" y="7727"/>
                  </a:lnTo>
                  <a:lnTo>
                    <a:pt x="2210" y="7718"/>
                  </a:lnTo>
                  <a:lnTo>
                    <a:pt x="2278" y="7710"/>
                  </a:lnTo>
                  <a:lnTo>
                    <a:pt x="2348" y="7698"/>
                  </a:lnTo>
                  <a:lnTo>
                    <a:pt x="2416" y="7676"/>
                  </a:lnTo>
                  <a:lnTo>
                    <a:pt x="2486" y="7642"/>
                  </a:lnTo>
                  <a:lnTo>
                    <a:pt x="2554" y="7600"/>
                  </a:lnTo>
                  <a:lnTo>
                    <a:pt x="2624" y="7556"/>
                  </a:lnTo>
                  <a:lnTo>
                    <a:pt x="2692" y="7512"/>
                  </a:lnTo>
                  <a:lnTo>
                    <a:pt x="2762" y="7472"/>
                  </a:lnTo>
                  <a:lnTo>
                    <a:pt x="2830" y="7432"/>
                  </a:lnTo>
                  <a:lnTo>
                    <a:pt x="2900" y="7396"/>
                  </a:lnTo>
                  <a:lnTo>
                    <a:pt x="2968" y="7364"/>
                  </a:lnTo>
                  <a:lnTo>
                    <a:pt x="3038" y="7340"/>
                  </a:lnTo>
                  <a:lnTo>
                    <a:pt x="3106" y="7320"/>
                  </a:lnTo>
                  <a:lnTo>
                    <a:pt x="3176" y="7306"/>
                  </a:lnTo>
                  <a:lnTo>
                    <a:pt x="3243" y="7298"/>
                  </a:lnTo>
                  <a:lnTo>
                    <a:pt x="3313" y="7292"/>
                  </a:lnTo>
                  <a:lnTo>
                    <a:pt x="3381" y="7290"/>
                  </a:lnTo>
                  <a:lnTo>
                    <a:pt x="3451" y="7288"/>
                  </a:lnTo>
                  <a:lnTo>
                    <a:pt x="3519" y="7288"/>
                  </a:lnTo>
                  <a:lnTo>
                    <a:pt x="3589" y="7288"/>
                  </a:lnTo>
                  <a:lnTo>
                    <a:pt x="3657" y="7288"/>
                  </a:lnTo>
                  <a:lnTo>
                    <a:pt x="3725" y="7288"/>
                  </a:lnTo>
                  <a:moveTo>
                    <a:pt x="1383" y="7471"/>
                  </a:moveTo>
                  <a:lnTo>
                    <a:pt x="1453" y="7469"/>
                  </a:lnTo>
                  <a:lnTo>
                    <a:pt x="1521" y="7465"/>
                  </a:lnTo>
                  <a:lnTo>
                    <a:pt x="1591" y="7457"/>
                  </a:lnTo>
                  <a:lnTo>
                    <a:pt x="1659" y="7449"/>
                  </a:lnTo>
                  <a:lnTo>
                    <a:pt x="1729" y="7439"/>
                  </a:lnTo>
                  <a:lnTo>
                    <a:pt x="1797" y="7429"/>
                  </a:lnTo>
                  <a:lnTo>
                    <a:pt x="1867" y="7421"/>
                  </a:lnTo>
                  <a:lnTo>
                    <a:pt x="1935" y="7413"/>
                  </a:lnTo>
                  <a:lnTo>
                    <a:pt x="2004" y="7407"/>
                  </a:lnTo>
                  <a:lnTo>
                    <a:pt x="2072" y="7399"/>
                  </a:lnTo>
                  <a:lnTo>
                    <a:pt x="2142" y="7389"/>
                  </a:lnTo>
                  <a:lnTo>
                    <a:pt x="2210" y="7374"/>
                  </a:lnTo>
                  <a:lnTo>
                    <a:pt x="2278" y="7354"/>
                  </a:lnTo>
                  <a:lnTo>
                    <a:pt x="2348" y="7332"/>
                  </a:lnTo>
                  <a:lnTo>
                    <a:pt x="2416" y="7306"/>
                  </a:lnTo>
                  <a:lnTo>
                    <a:pt x="2486" y="7280"/>
                  </a:lnTo>
                  <a:lnTo>
                    <a:pt x="2554" y="7254"/>
                  </a:lnTo>
                  <a:lnTo>
                    <a:pt x="2624" y="7228"/>
                  </a:lnTo>
                  <a:lnTo>
                    <a:pt x="2692" y="7206"/>
                  </a:lnTo>
                  <a:lnTo>
                    <a:pt x="2762" y="7186"/>
                  </a:lnTo>
                  <a:lnTo>
                    <a:pt x="2830" y="7170"/>
                  </a:lnTo>
                  <a:lnTo>
                    <a:pt x="2900" y="7154"/>
                  </a:lnTo>
                  <a:lnTo>
                    <a:pt x="2968" y="7138"/>
                  </a:lnTo>
                  <a:lnTo>
                    <a:pt x="3038" y="7120"/>
                  </a:lnTo>
                  <a:lnTo>
                    <a:pt x="3106" y="7100"/>
                  </a:lnTo>
                  <a:lnTo>
                    <a:pt x="3176" y="7078"/>
                  </a:lnTo>
                  <a:lnTo>
                    <a:pt x="3243" y="7054"/>
                  </a:lnTo>
                  <a:lnTo>
                    <a:pt x="3313" y="7030"/>
                  </a:lnTo>
                  <a:lnTo>
                    <a:pt x="3381" y="7008"/>
                  </a:lnTo>
                  <a:lnTo>
                    <a:pt x="3451" y="6989"/>
                  </a:lnTo>
                  <a:lnTo>
                    <a:pt x="3519" y="6971"/>
                  </a:lnTo>
                  <a:lnTo>
                    <a:pt x="3589" y="6959"/>
                  </a:lnTo>
                  <a:lnTo>
                    <a:pt x="3657" y="6951"/>
                  </a:lnTo>
                  <a:lnTo>
                    <a:pt x="3725" y="6947"/>
                  </a:lnTo>
                  <a:moveTo>
                    <a:pt x="1383" y="7335"/>
                  </a:moveTo>
                  <a:lnTo>
                    <a:pt x="1453" y="7335"/>
                  </a:lnTo>
                  <a:lnTo>
                    <a:pt x="1521" y="7335"/>
                  </a:lnTo>
                  <a:lnTo>
                    <a:pt x="1591" y="7335"/>
                  </a:lnTo>
                  <a:lnTo>
                    <a:pt x="1659" y="7333"/>
                  </a:lnTo>
                  <a:lnTo>
                    <a:pt x="1729" y="7327"/>
                  </a:lnTo>
                  <a:lnTo>
                    <a:pt x="1797" y="7319"/>
                  </a:lnTo>
                  <a:lnTo>
                    <a:pt x="1867" y="7305"/>
                  </a:lnTo>
                  <a:lnTo>
                    <a:pt x="1935" y="7283"/>
                  </a:lnTo>
                  <a:lnTo>
                    <a:pt x="2004" y="7259"/>
                  </a:lnTo>
                  <a:lnTo>
                    <a:pt x="2072" y="7229"/>
                  </a:lnTo>
                  <a:lnTo>
                    <a:pt x="2142" y="7195"/>
                  </a:lnTo>
                  <a:lnTo>
                    <a:pt x="2210" y="7161"/>
                  </a:lnTo>
                  <a:lnTo>
                    <a:pt x="2278" y="7123"/>
                  </a:lnTo>
                  <a:lnTo>
                    <a:pt x="2348" y="7087"/>
                  </a:lnTo>
                  <a:lnTo>
                    <a:pt x="2416" y="7075"/>
                  </a:lnTo>
                  <a:lnTo>
                    <a:pt x="2486" y="7066"/>
                  </a:lnTo>
                  <a:lnTo>
                    <a:pt x="2554" y="7056"/>
                  </a:lnTo>
                  <a:lnTo>
                    <a:pt x="2624" y="7044"/>
                  </a:lnTo>
                  <a:lnTo>
                    <a:pt x="2692" y="7034"/>
                  </a:lnTo>
                  <a:lnTo>
                    <a:pt x="2762" y="7024"/>
                  </a:lnTo>
                  <a:lnTo>
                    <a:pt x="2830" y="7014"/>
                  </a:lnTo>
                  <a:lnTo>
                    <a:pt x="2900" y="7006"/>
                  </a:lnTo>
                  <a:lnTo>
                    <a:pt x="2968" y="6996"/>
                  </a:lnTo>
                  <a:lnTo>
                    <a:pt x="3038" y="6988"/>
                  </a:lnTo>
                  <a:lnTo>
                    <a:pt x="3106" y="6980"/>
                  </a:lnTo>
                  <a:lnTo>
                    <a:pt x="3176" y="6974"/>
                  </a:lnTo>
                  <a:lnTo>
                    <a:pt x="3243" y="6968"/>
                  </a:lnTo>
                  <a:lnTo>
                    <a:pt x="3313" y="6962"/>
                  </a:lnTo>
                  <a:lnTo>
                    <a:pt x="3381" y="6958"/>
                  </a:lnTo>
                  <a:lnTo>
                    <a:pt x="3451" y="6954"/>
                  </a:lnTo>
                  <a:lnTo>
                    <a:pt x="3519" y="6950"/>
                  </a:lnTo>
                </a:path>
              </a:pathLst>
            </a:custGeom>
            <a:noFill/>
            <a:ln w="3175">
              <a:solidFill>
                <a:schemeClr val="tx1"/>
              </a:solidFill>
              <a:miter lim="800000"/>
              <a:headEnd/>
              <a:tailEnd/>
            </a:ln>
          </p:spPr>
          <p:txBody>
            <a:bodyPr/>
            <a:lstStyle/>
            <a:p>
              <a:endParaRPr lang="en-US"/>
            </a:p>
          </p:txBody>
        </p:sp>
        <p:sp>
          <p:nvSpPr>
            <p:cNvPr id="39056" name="Freeform 41"/>
            <p:cNvSpPr>
              <a:spLocks noChangeAspect="1" noEditPoints="1"/>
            </p:cNvSpPr>
            <p:nvPr/>
          </p:nvSpPr>
          <p:spPr bwMode="auto">
            <a:xfrm>
              <a:off x="3837" y="1826"/>
              <a:ext cx="391" cy="278"/>
            </a:xfrm>
            <a:custGeom>
              <a:avLst/>
              <a:gdLst>
                <a:gd name="T0" fmla="*/ 0 w 2342"/>
                <a:gd name="T1" fmla="*/ 0 h 1845"/>
                <a:gd name="T2" fmla="*/ 0 w 2342"/>
                <a:gd name="T3" fmla="*/ 0 h 1845"/>
                <a:gd name="T4" fmla="*/ 0 w 2342"/>
                <a:gd name="T5" fmla="*/ 0 h 1845"/>
                <a:gd name="T6" fmla="*/ 0 w 2342"/>
                <a:gd name="T7" fmla="*/ 0 h 1845"/>
                <a:gd name="T8" fmla="*/ 0 w 2342"/>
                <a:gd name="T9" fmla="*/ 0 h 1845"/>
                <a:gd name="T10" fmla="*/ 0 w 2342"/>
                <a:gd name="T11" fmla="*/ 0 h 1845"/>
                <a:gd name="T12" fmla="*/ 0 w 2342"/>
                <a:gd name="T13" fmla="*/ 0 h 1845"/>
                <a:gd name="T14" fmla="*/ 0 w 2342"/>
                <a:gd name="T15" fmla="*/ 0 h 1845"/>
                <a:gd name="T16" fmla="*/ 0 w 2342"/>
                <a:gd name="T17" fmla="*/ 0 h 1845"/>
                <a:gd name="T18" fmla="*/ 0 w 2342"/>
                <a:gd name="T19" fmla="*/ 0 h 1845"/>
                <a:gd name="T20" fmla="*/ 0 w 2342"/>
                <a:gd name="T21" fmla="*/ 0 h 1845"/>
                <a:gd name="T22" fmla="*/ 0 w 2342"/>
                <a:gd name="T23" fmla="*/ 0 h 1845"/>
                <a:gd name="T24" fmla="*/ 0 w 2342"/>
                <a:gd name="T25" fmla="*/ 0 h 1845"/>
                <a:gd name="T26" fmla="*/ 0 w 2342"/>
                <a:gd name="T27" fmla="*/ 0 h 1845"/>
                <a:gd name="T28" fmla="*/ 0 w 2342"/>
                <a:gd name="T29" fmla="*/ 0 h 1845"/>
                <a:gd name="T30" fmla="*/ 0 w 2342"/>
                <a:gd name="T31" fmla="*/ 0 h 1845"/>
                <a:gd name="T32" fmla="*/ 0 w 2342"/>
                <a:gd name="T33" fmla="*/ 0 h 1845"/>
                <a:gd name="T34" fmla="*/ 0 w 2342"/>
                <a:gd name="T35" fmla="*/ 0 h 1845"/>
                <a:gd name="T36" fmla="*/ 0 w 2342"/>
                <a:gd name="T37" fmla="*/ 0 h 1845"/>
                <a:gd name="T38" fmla="*/ 0 w 2342"/>
                <a:gd name="T39" fmla="*/ 0 h 1845"/>
                <a:gd name="T40" fmla="*/ 0 w 2342"/>
                <a:gd name="T41" fmla="*/ 0 h 1845"/>
                <a:gd name="T42" fmla="*/ 0 w 2342"/>
                <a:gd name="T43" fmla="*/ 0 h 1845"/>
                <a:gd name="T44" fmla="*/ 0 w 2342"/>
                <a:gd name="T45" fmla="*/ 0 h 1845"/>
                <a:gd name="T46" fmla="*/ 0 w 2342"/>
                <a:gd name="T47" fmla="*/ 0 h 1845"/>
                <a:gd name="T48" fmla="*/ 0 w 2342"/>
                <a:gd name="T49" fmla="*/ 0 h 1845"/>
                <a:gd name="T50" fmla="*/ 0 w 2342"/>
                <a:gd name="T51" fmla="*/ 0 h 1845"/>
                <a:gd name="T52" fmla="*/ 0 w 2342"/>
                <a:gd name="T53" fmla="*/ 0 h 1845"/>
                <a:gd name="T54" fmla="*/ 0 w 2342"/>
                <a:gd name="T55" fmla="*/ 0 h 1845"/>
                <a:gd name="T56" fmla="*/ 0 w 2342"/>
                <a:gd name="T57" fmla="*/ 0 h 1845"/>
                <a:gd name="T58" fmla="*/ 0 w 2342"/>
                <a:gd name="T59" fmla="*/ 0 h 1845"/>
                <a:gd name="T60" fmla="*/ 0 w 2342"/>
                <a:gd name="T61" fmla="*/ 0 h 1845"/>
                <a:gd name="T62" fmla="*/ 0 w 2342"/>
                <a:gd name="T63" fmla="*/ 0 h 1845"/>
                <a:gd name="T64" fmla="*/ 0 w 2342"/>
                <a:gd name="T65" fmla="*/ 0 h 1845"/>
                <a:gd name="T66" fmla="*/ 0 w 2342"/>
                <a:gd name="T67" fmla="*/ 0 h 1845"/>
                <a:gd name="T68" fmla="*/ 0 w 2342"/>
                <a:gd name="T69" fmla="*/ 0 h 1845"/>
                <a:gd name="T70" fmla="*/ 0 w 2342"/>
                <a:gd name="T71" fmla="*/ 0 h 1845"/>
                <a:gd name="T72" fmla="*/ 0 w 2342"/>
                <a:gd name="T73" fmla="*/ 0 h 1845"/>
                <a:gd name="T74" fmla="*/ 0 w 2342"/>
                <a:gd name="T75" fmla="*/ 0 h 1845"/>
                <a:gd name="T76" fmla="*/ 0 w 2342"/>
                <a:gd name="T77" fmla="*/ 0 h 1845"/>
                <a:gd name="T78" fmla="*/ 0 w 2342"/>
                <a:gd name="T79" fmla="*/ 0 h 1845"/>
                <a:gd name="T80" fmla="*/ 0 w 2342"/>
                <a:gd name="T81" fmla="*/ 0 h 1845"/>
                <a:gd name="T82" fmla="*/ 0 w 2342"/>
                <a:gd name="T83" fmla="*/ 0 h 1845"/>
                <a:gd name="T84" fmla="*/ 0 w 2342"/>
                <a:gd name="T85" fmla="*/ 0 h 1845"/>
                <a:gd name="T86" fmla="*/ 0 w 2342"/>
                <a:gd name="T87" fmla="*/ 0 h 1845"/>
                <a:gd name="T88" fmla="*/ 0 w 2342"/>
                <a:gd name="T89" fmla="*/ 0 h 1845"/>
                <a:gd name="T90" fmla="*/ 0 w 2342"/>
                <a:gd name="T91" fmla="*/ 0 h 1845"/>
                <a:gd name="T92" fmla="*/ 0 w 2342"/>
                <a:gd name="T93" fmla="*/ 0 h 1845"/>
                <a:gd name="T94" fmla="*/ 0 w 2342"/>
                <a:gd name="T95" fmla="*/ 0 h 1845"/>
                <a:gd name="T96" fmla="*/ 0 w 2342"/>
                <a:gd name="T97" fmla="*/ 0 h 1845"/>
                <a:gd name="T98" fmla="*/ 0 w 2342"/>
                <a:gd name="T99" fmla="*/ 0 h 1845"/>
                <a:gd name="T100" fmla="*/ 0 w 2342"/>
                <a:gd name="T101" fmla="*/ 0 h 1845"/>
                <a:gd name="T102" fmla="*/ 0 w 2342"/>
                <a:gd name="T103" fmla="*/ 0 h 1845"/>
                <a:gd name="T104" fmla="*/ 0 w 2342"/>
                <a:gd name="T105" fmla="*/ 0 h 1845"/>
                <a:gd name="T106" fmla="*/ 0 w 2342"/>
                <a:gd name="T107" fmla="*/ 0 h 1845"/>
                <a:gd name="T108" fmla="*/ 0 w 2342"/>
                <a:gd name="T109" fmla="*/ 0 h 1845"/>
                <a:gd name="T110" fmla="*/ 0 w 2342"/>
                <a:gd name="T111" fmla="*/ 0 h 1845"/>
                <a:gd name="T112" fmla="*/ 0 w 2342"/>
                <a:gd name="T113" fmla="*/ 0 h 18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2"/>
                <a:gd name="T172" fmla="*/ 0 h 1845"/>
                <a:gd name="T173" fmla="*/ 2342 w 2342"/>
                <a:gd name="T174" fmla="*/ 1845 h 18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2" h="1845">
                  <a:moveTo>
                    <a:pt x="2136" y="1618"/>
                  </a:moveTo>
                  <a:lnTo>
                    <a:pt x="2206" y="1616"/>
                  </a:lnTo>
                  <a:lnTo>
                    <a:pt x="2274" y="1616"/>
                  </a:lnTo>
                  <a:lnTo>
                    <a:pt x="2342" y="1614"/>
                  </a:lnTo>
                  <a:moveTo>
                    <a:pt x="0" y="1845"/>
                  </a:moveTo>
                  <a:lnTo>
                    <a:pt x="70" y="1845"/>
                  </a:lnTo>
                  <a:lnTo>
                    <a:pt x="138" y="1843"/>
                  </a:lnTo>
                  <a:lnTo>
                    <a:pt x="208" y="1839"/>
                  </a:lnTo>
                  <a:lnTo>
                    <a:pt x="276" y="1837"/>
                  </a:lnTo>
                  <a:lnTo>
                    <a:pt x="346" y="1831"/>
                  </a:lnTo>
                  <a:lnTo>
                    <a:pt x="414" y="1825"/>
                  </a:lnTo>
                  <a:lnTo>
                    <a:pt x="484" y="1819"/>
                  </a:lnTo>
                  <a:lnTo>
                    <a:pt x="552" y="1811"/>
                  </a:lnTo>
                  <a:lnTo>
                    <a:pt x="621" y="1803"/>
                  </a:lnTo>
                  <a:lnTo>
                    <a:pt x="689" y="1795"/>
                  </a:lnTo>
                  <a:lnTo>
                    <a:pt x="759" y="1785"/>
                  </a:lnTo>
                  <a:lnTo>
                    <a:pt x="827" y="1776"/>
                  </a:lnTo>
                  <a:lnTo>
                    <a:pt x="895" y="1766"/>
                  </a:lnTo>
                  <a:lnTo>
                    <a:pt x="965" y="1754"/>
                  </a:lnTo>
                  <a:lnTo>
                    <a:pt x="1033" y="1718"/>
                  </a:lnTo>
                  <a:lnTo>
                    <a:pt x="1103" y="1682"/>
                  </a:lnTo>
                  <a:lnTo>
                    <a:pt x="1171" y="1648"/>
                  </a:lnTo>
                  <a:lnTo>
                    <a:pt x="1241" y="1618"/>
                  </a:lnTo>
                  <a:lnTo>
                    <a:pt x="1309" y="1588"/>
                  </a:lnTo>
                  <a:lnTo>
                    <a:pt x="1379" y="1560"/>
                  </a:lnTo>
                  <a:lnTo>
                    <a:pt x="1447" y="1534"/>
                  </a:lnTo>
                  <a:lnTo>
                    <a:pt x="1517" y="1512"/>
                  </a:lnTo>
                  <a:lnTo>
                    <a:pt x="1585" y="1492"/>
                  </a:lnTo>
                  <a:lnTo>
                    <a:pt x="1655" y="1478"/>
                  </a:lnTo>
                  <a:lnTo>
                    <a:pt x="1723" y="1468"/>
                  </a:lnTo>
                  <a:lnTo>
                    <a:pt x="1793" y="1462"/>
                  </a:lnTo>
                  <a:lnTo>
                    <a:pt x="1860" y="1458"/>
                  </a:lnTo>
                  <a:lnTo>
                    <a:pt x="1930" y="1456"/>
                  </a:lnTo>
                  <a:lnTo>
                    <a:pt x="1998" y="1458"/>
                  </a:lnTo>
                  <a:lnTo>
                    <a:pt x="2068" y="1458"/>
                  </a:lnTo>
                  <a:lnTo>
                    <a:pt x="2136" y="1460"/>
                  </a:lnTo>
                  <a:lnTo>
                    <a:pt x="2206" y="1462"/>
                  </a:lnTo>
                  <a:lnTo>
                    <a:pt x="2274" y="1464"/>
                  </a:lnTo>
                  <a:lnTo>
                    <a:pt x="2342" y="1464"/>
                  </a:lnTo>
                  <a:moveTo>
                    <a:pt x="0" y="1779"/>
                  </a:moveTo>
                  <a:lnTo>
                    <a:pt x="70" y="1777"/>
                  </a:lnTo>
                  <a:lnTo>
                    <a:pt x="138" y="1771"/>
                  </a:lnTo>
                  <a:lnTo>
                    <a:pt x="208" y="1763"/>
                  </a:lnTo>
                  <a:lnTo>
                    <a:pt x="276" y="1749"/>
                  </a:lnTo>
                  <a:lnTo>
                    <a:pt x="346" y="1731"/>
                  </a:lnTo>
                  <a:lnTo>
                    <a:pt x="414" y="1713"/>
                  </a:lnTo>
                  <a:lnTo>
                    <a:pt x="484" y="1691"/>
                  </a:lnTo>
                  <a:lnTo>
                    <a:pt x="552" y="1669"/>
                  </a:lnTo>
                  <a:lnTo>
                    <a:pt x="621" y="1647"/>
                  </a:lnTo>
                  <a:lnTo>
                    <a:pt x="689" y="1629"/>
                  </a:lnTo>
                  <a:lnTo>
                    <a:pt x="759" y="1611"/>
                  </a:lnTo>
                  <a:lnTo>
                    <a:pt x="827" y="1599"/>
                  </a:lnTo>
                  <a:lnTo>
                    <a:pt x="895" y="1587"/>
                  </a:lnTo>
                  <a:lnTo>
                    <a:pt x="965" y="1578"/>
                  </a:lnTo>
                  <a:lnTo>
                    <a:pt x="1033" y="1566"/>
                  </a:lnTo>
                  <a:lnTo>
                    <a:pt x="1103" y="1552"/>
                  </a:lnTo>
                  <a:lnTo>
                    <a:pt x="1171" y="1534"/>
                  </a:lnTo>
                  <a:lnTo>
                    <a:pt x="1241" y="1514"/>
                  </a:lnTo>
                  <a:lnTo>
                    <a:pt x="1309" y="1488"/>
                  </a:lnTo>
                  <a:lnTo>
                    <a:pt x="1379" y="1462"/>
                  </a:lnTo>
                  <a:lnTo>
                    <a:pt x="1447" y="1434"/>
                  </a:lnTo>
                  <a:lnTo>
                    <a:pt x="1517" y="1404"/>
                  </a:lnTo>
                  <a:lnTo>
                    <a:pt x="1585" y="1372"/>
                  </a:lnTo>
                  <a:lnTo>
                    <a:pt x="1655" y="1338"/>
                  </a:lnTo>
                  <a:lnTo>
                    <a:pt x="1723" y="1304"/>
                  </a:lnTo>
                  <a:lnTo>
                    <a:pt x="1793" y="1268"/>
                  </a:lnTo>
                  <a:lnTo>
                    <a:pt x="1860" y="1234"/>
                  </a:lnTo>
                  <a:lnTo>
                    <a:pt x="1930" y="1202"/>
                  </a:lnTo>
                  <a:lnTo>
                    <a:pt x="1998" y="1172"/>
                  </a:lnTo>
                  <a:lnTo>
                    <a:pt x="2068" y="1146"/>
                  </a:lnTo>
                  <a:lnTo>
                    <a:pt x="2136" y="1124"/>
                  </a:lnTo>
                  <a:lnTo>
                    <a:pt x="2206" y="1106"/>
                  </a:lnTo>
                  <a:lnTo>
                    <a:pt x="2274" y="1094"/>
                  </a:lnTo>
                  <a:lnTo>
                    <a:pt x="2342" y="1090"/>
                  </a:lnTo>
                  <a:moveTo>
                    <a:pt x="0" y="1549"/>
                  </a:moveTo>
                  <a:lnTo>
                    <a:pt x="70" y="1549"/>
                  </a:lnTo>
                  <a:lnTo>
                    <a:pt x="138" y="1547"/>
                  </a:lnTo>
                  <a:lnTo>
                    <a:pt x="208" y="1545"/>
                  </a:lnTo>
                  <a:lnTo>
                    <a:pt x="276" y="1543"/>
                  </a:lnTo>
                  <a:lnTo>
                    <a:pt x="346" y="1539"/>
                  </a:lnTo>
                  <a:lnTo>
                    <a:pt x="414" y="1535"/>
                  </a:lnTo>
                  <a:lnTo>
                    <a:pt x="484" y="1529"/>
                  </a:lnTo>
                  <a:lnTo>
                    <a:pt x="552" y="1519"/>
                  </a:lnTo>
                  <a:lnTo>
                    <a:pt x="621" y="1507"/>
                  </a:lnTo>
                  <a:lnTo>
                    <a:pt x="689" y="1491"/>
                  </a:lnTo>
                  <a:lnTo>
                    <a:pt x="759" y="1467"/>
                  </a:lnTo>
                  <a:lnTo>
                    <a:pt x="827" y="1439"/>
                  </a:lnTo>
                  <a:lnTo>
                    <a:pt x="895" y="1405"/>
                  </a:lnTo>
                  <a:lnTo>
                    <a:pt x="965" y="1367"/>
                  </a:lnTo>
                  <a:lnTo>
                    <a:pt x="1033" y="1329"/>
                  </a:lnTo>
                  <a:lnTo>
                    <a:pt x="1103" y="1290"/>
                  </a:lnTo>
                  <a:lnTo>
                    <a:pt x="1171" y="1252"/>
                  </a:lnTo>
                  <a:lnTo>
                    <a:pt x="1241" y="1234"/>
                  </a:lnTo>
                  <a:lnTo>
                    <a:pt x="1309" y="1220"/>
                  </a:lnTo>
                  <a:lnTo>
                    <a:pt x="1379" y="1204"/>
                  </a:lnTo>
                  <a:lnTo>
                    <a:pt x="1447" y="1192"/>
                  </a:lnTo>
                  <a:lnTo>
                    <a:pt x="1517" y="1178"/>
                  </a:lnTo>
                  <a:lnTo>
                    <a:pt x="1585" y="1164"/>
                  </a:lnTo>
                  <a:lnTo>
                    <a:pt x="1655" y="1152"/>
                  </a:lnTo>
                  <a:lnTo>
                    <a:pt x="1723" y="1142"/>
                  </a:lnTo>
                  <a:lnTo>
                    <a:pt x="1793" y="1130"/>
                  </a:lnTo>
                  <a:lnTo>
                    <a:pt x="1860" y="1122"/>
                  </a:lnTo>
                  <a:lnTo>
                    <a:pt x="1930" y="1114"/>
                  </a:lnTo>
                  <a:lnTo>
                    <a:pt x="1998" y="1106"/>
                  </a:lnTo>
                  <a:lnTo>
                    <a:pt x="2068" y="1100"/>
                  </a:lnTo>
                  <a:lnTo>
                    <a:pt x="2136" y="1096"/>
                  </a:lnTo>
                  <a:lnTo>
                    <a:pt x="2206" y="1092"/>
                  </a:lnTo>
                  <a:lnTo>
                    <a:pt x="2274" y="1090"/>
                  </a:lnTo>
                  <a:lnTo>
                    <a:pt x="2342" y="1090"/>
                  </a:lnTo>
                  <a:moveTo>
                    <a:pt x="0" y="1435"/>
                  </a:moveTo>
                  <a:lnTo>
                    <a:pt x="70" y="1433"/>
                  </a:lnTo>
                  <a:lnTo>
                    <a:pt x="138" y="1427"/>
                  </a:lnTo>
                  <a:lnTo>
                    <a:pt x="208" y="1417"/>
                  </a:lnTo>
                  <a:lnTo>
                    <a:pt x="276" y="1403"/>
                  </a:lnTo>
                  <a:lnTo>
                    <a:pt x="346" y="1387"/>
                  </a:lnTo>
                  <a:lnTo>
                    <a:pt x="414" y="1381"/>
                  </a:lnTo>
                  <a:lnTo>
                    <a:pt x="484" y="1373"/>
                  </a:lnTo>
                  <a:lnTo>
                    <a:pt x="552" y="1363"/>
                  </a:lnTo>
                  <a:lnTo>
                    <a:pt x="621" y="1353"/>
                  </a:lnTo>
                  <a:lnTo>
                    <a:pt x="689" y="1344"/>
                  </a:lnTo>
                  <a:lnTo>
                    <a:pt x="759" y="1332"/>
                  </a:lnTo>
                  <a:lnTo>
                    <a:pt x="827" y="1318"/>
                  </a:lnTo>
                  <a:lnTo>
                    <a:pt x="895" y="1306"/>
                  </a:lnTo>
                  <a:lnTo>
                    <a:pt x="965" y="1292"/>
                  </a:lnTo>
                  <a:lnTo>
                    <a:pt x="1033" y="1278"/>
                  </a:lnTo>
                  <a:lnTo>
                    <a:pt x="1103" y="1264"/>
                  </a:lnTo>
                  <a:lnTo>
                    <a:pt x="1171" y="1248"/>
                  </a:lnTo>
                  <a:lnTo>
                    <a:pt x="1241" y="1214"/>
                  </a:lnTo>
                  <a:lnTo>
                    <a:pt x="1309" y="1180"/>
                  </a:lnTo>
                  <a:lnTo>
                    <a:pt x="1379" y="1150"/>
                  </a:lnTo>
                  <a:lnTo>
                    <a:pt x="1447" y="1122"/>
                  </a:lnTo>
                  <a:lnTo>
                    <a:pt x="1517" y="1100"/>
                  </a:lnTo>
                  <a:lnTo>
                    <a:pt x="1585" y="1080"/>
                  </a:lnTo>
                  <a:lnTo>
                    <a:pt x="1655" y="1062"/>
                  </a:lnTo>
                  <a:lnTo>
                    <a:pt x="1723" y="1050"/>
                  </a:lnTo>
                  <a:lnTo>
                    <a:pt x="1793" y="1038"/>
                  </a:lnTo>
                  <a:lnTo>
                    <a:pt x="1860" y="1030"/>
                  </a:lnTo>
                  <a:lnTo>
                    <a:pt x="1930" y="1026"/>
                  </a:lnTo>
                  <a:lnTo>
                    <a:pt x="1998" y="1022"/>
                  </a:lnTo>
                  <a:lnTo>
                    <a:pt x="2068" y="1022"/>
                  </a:lnTo>
                  <a:lnTo>
                    <a:pt x="2136" y="1022"/>
                  </a:lnTo>
                  <a:lnTo>
                    <a:pt x="2206" y="1026"/>
                  </a:lnTo>
                  <a:lnTo>
                    <a:pt x="2274" y="1028"/>
                  </a:lnTo>
                  <a:lnTo>
                    <a:pt x="2342" y="1030"/>
                  </a:lnTo>
                  <a:moveTo>
                    <a:pt x="0" y="1403"/>
                  </a:moveTo>
                  <a:lnTo>
                    <a:pt x="70" y="1403"/>
                  </a:lnTo>
                  <a:lnTo>
                    <a:pt x="138" y="1401"/>
                  </a:lnTo>
                  <a:lnTo>
                    <a:pt x="208" y="1399"/>
                  </a:lnTo>
                  <a:lnTo>
                    <a:pt x="276" y="1393"/>
                  </a:lnTo>
                  <a:lnTo>
                    <a:pt x="346" y="1385"/>
                  </a:lnTo>
                  <a:lnTo>
                    <a:pt x="414" y="1365"/>
                  </a:lnTo>
                  <a:lnTo>
                    <a:pt x="484" y="1341"/>
                  </a:lnTo>
                  <a:lnTo>
                    <a:pt x="552" y="1317"/>
                  </a:lnTo>
                  <a:lnTo>
                    <a:pt x="621" y="1289"/>
                  </a:lnTo>
                  <a:lnTo>
                    <a:pt x="689" y="1265"/>
                  </a:lnTo>
                  <a:lnTo>
                    <a:pt x="759" y="1241"/>
                  </a:lnTo>
                  <a:lnTo>
                    <a:pt x="827" y="1221"/>
                  </a:lnTo>
                  <a:lnTo>
                    <a:pt x="895" y="1203"/>
                  </a:lnTo>
                  <a:lnTo>
                    <a:pt x="965" y="1189"/>
                  </a:lnTo>
                  <a:lnTo>
                    <a:pt x="1033" y="1176"/>
                  </a:lnTo>
                  <a:lnTo>
                    <a:pt x="1103" y="1160"/>
                  </a:lnTo>
                  <a:lnTo>
                    <a:pt x="1171" y="1146"/>
                  </a:lnTo>
                  <a:lnTo>
                    <a:pt x="1241" y="1126"/>
                  </a:lnTo>
                  <a:lnTo>
                    <a:pt x="1309" y="1106"/>
                  </a:lnTo>
                  <a:lnTo>
                    <a:pt x="1379" y="1080"/>
                  </a:lnTo>
                  <a:lnTo>
                    <a:pt x="1447" y="1050"/>
                  </a:lnTo>
                  <a:lnTo>
                    <a:pt x="1517" y="1018"/>
                  </a:lnTo>
                  <a:lnTo>
                    <a:pt x="1585" y="982"/>
                  </a:lnTo>
                  <a:lnTo>
                    <a:pt x="1655" y="948"/>
                  </a:lnTo>
                  <a:lnTo>
                    <a:pt x="1723" y="912"/>
                  </a:lnTo>
                  <a:lnTo>
                    <a:pt x="1793" y="876"/>
                  </a:lnTo>
                  <a:lnTo>
                    <a:pt x="1860" y="840"/>
                  </a:lnTo>
                  <a:lnTo>
                    <a:pt x="1930" y="808"/>
                  </a:lnTo>
                  <a:lnTo>
                    <a:pt x="1998" y="780"/>
                  </a:lnTo>
                  <a:lnTo>
                    <a:pt x="2068" y="752"/>
                  </a:lnTo>
                  <a:lnTo>
                    <a:pt x="2136" y="732"/>
                  </a:lnTo>
                  <a:lnTo>
                    <a:pt x="2206" y="716"/>
                  </a:lnTo>
                  <a:lnTo>
                    <a:pt x="2274" y="704"/>
                  </a:lnTo>
                  <a:lnTo>
                    <a:pt x="2342" y="703"/>
                  </a:lnTo>
                  <a:moveTo>
                    <a:pt x="0" y="1175"/>
                  </a:moveTo>
                  <a:lnTo>
                    <a:pt x="70" y="1175"/>
                  </a:lnTo>
                  <a:lnTo>
                    <a:pt x="138" y="1173"/>
                  </a:lnTo>
                  <a:lnTo>
                    <a:pt x="208" y="1173"/>
                  </a:lnTo>
                  <a:lnTo>
                    <a:pt x="276" y="1171"/>
                  </a:lnTo>
                  <a:lnTo>
                    <a:pt x="346" y="1169"/>
                  </a:lnTo>
                  <a:lnTo>
                    <a:pt x="414" y="1165"/>
                  </a:lnTo>
                  <a:lnTo>
                    <a:pt x="484" y="1159"/>
                  </a:lnTo>
                  <a:lnTo>
                    <a:pt x="552" y="1153"/>
                  </a:lnTo>
                  <a:lnTo>
                    <a:pt x="621" y="1143"/>
                  </a:lnTo>
                  <a:lnTo>
                    <a:pt x="689" y="1129"/>
                  </a:lnTo>
                  <a:lnTo>
                    <a:pt x="759" y="1109"/>
                  </a:lnTo>
                  <a:lnTo>
                    <a:pt x="827" y="1085"/>
                  </a:lnTo>
                  <a:lnTo>
                    <a:pt x="895" y="1053"/>
                  </a:lnTo>
                  <a:lnTo>
                    <a:pt x="965" y="1018"/>
                  </a:lnTo>
                  <a:lnTo>
                    <a:pt x="1033" y="978"/>
                  </a:lnTo>
                  <a:lnTo>
                    <a:pt x="1103" y="936"/>
                  </a:lnTo>
                  <a:lnTo>
                    <a:pt x="1171" y="894"/>
                  </a:lnTo>
                  <a:lnTo>
                    <a:pt x="1241" y="856"/>
                  </a:lnTo>
                  <a:lnTo>
                    <a:pt x="1309" y="840"/>
                  </a:lnTo>
                  <a:lnTo>
                    <a:pt x="1379" y="826"/>
                  </a:lnTo>
                  <a:lnTo>
                    <a:pt x="1447" y="812"/>
                  </a:lnTo>
                  <a:lnTo>
                    <a:pt x="1517" y="796"/>
                  </a:lnTo>
                  <a:lnTo>
                    <a:pt x="1585" y="784"/>
                  </a:lnTo>
                  <a:lnTo>
                    <a:pt x="1655" y="770"/>
                  </a:lnTo>
                  <a:lnTo>
                    <a:pt x="1723" y="758"/>
                  </a:lnTo>
                  <a:lnTo>
                    <a:pt x="1793" y="746"/>
                  </a:lnTo>
                  <a:lnTo>
                    <a:pt x="1860" y="736"/>
                  </a:lnTo>
                  <a:lnTo>
                    <a:pt x="1930" y="728"/>
                  </a:lnTo>
                  <a:lnTo>
                    <a:pt x="1998" y="720"/>
                  </a:lnTo>
                  <a:lnTo>
                    <a:pt x="2068" y="712"/>
                  </a:lnTo>
                  <a:lnTo>
                    <a:pt x="2136" y="708"/>
                  </a:lnTo>
                  <a:lnTo>
                    <a:pt x="2206" y="704"/>
                  </a:lnTo>
                  <a:lnTo>
                    <a:pt x="2274" y="702"/>
                  </a:lnTo>
                  <a:lnTo>
                    <a:pt x="2342" y="702"/>
                  </a:lnTo>
                  <a:moveTo>
                    <a:pt x="0" y="1073"/>
                  </a:moveTo>
                  <a:lnTo>
                    <a:pt x="70" y="1071"/>
                  </a:lnTo>
                  <a:lnTo>
                    <a:pt x="138" y="1065"/>
                  </a:lnTo>
                  <a:lnTo>
                    <a:pt x="208" y="1055"/>
                  </a:lnTo>
                  <a:lnTo>
                    <a:pt x="276" y="1043"/>
                  </a:lnTo>
                  <a:lnTo>
                    <a:pt x="346" y="1027"/>
                  </a:lnTo>
                  <a:lnTo>
                    <a:pt x="414" y="1007"/>
                  </a:lnTo>
                  <a:lnTo>
                    <a:pt x="484" y="995"/>
                  </a:lnTo>
                  <a:lnTo>
                    <a:pt x="552" y="987"/>
                  </a:lnTo>
                  <a:lnTo>
                    <a:pt x="621" y="978"/>
                  </a:lnTo>
                  <a:lnTo>
                    <a:pt x="689" y="966"/>
                  </a:lnTo>
                  <a:lnTo>
                    <a:pt x="759" y="954"/>
                  </a:lnTo>
                  <a:lnTo>
                    <a:pt x="827" y="942"/>
                  </a:lnTo>
                  <a:lnTo>
                    <a:pt x="895" y="928"/>
                  </a:lnTo>
                  <a:lnTo>
                    <a:pt x="965" y="914"/>
                  </a:lnTo>
                  <a:lnTo>
                    <a:pt x="1033" y="900"/>
                  </a:lnTo>
                  <a:lnTo>
                    <a:pt x="1103" y="886"/>
                  </a:lnTo>
                  <a:lnTo>
                    <a:pt x="1171" y="870"/>
                  </a:lnTo>
                  <a:lnTo>
                    <a:pt x="1241" y="852"/>
                  </a:lnTo>
                  <a:lnTo>
                    <a:pt x="1309" y="812"/>
                  </a:lnTo>
                  <a:lnTo>
                    <a:pt x="1379" y="774"/>
                  </a:lnTo>
                  <a:lnTo>
                    <a:pt x="1447" y="740"/>
                  </a:lnTo>
                  <a:lnTo>
                    <a:pt x="1517" y="710"/>
                  </a:lnTo>
                  <a:lnTo>
                    <a:pt x="1585" y="682"/>
                  </a:lnTo>
                  <a:lnTo>
                    <a:pt x="1655" y="658"/>
                  </a:lnTo>
                  <a:lnTo>
                    <a:pt x="1723" y="636"/>
                  </a:lnTo>
                  <a:lnTo>
                    <a:pt x="1793" y="618"/>
                  </a:lnTo>
                  <a:lnTo>
                    <a:pt x="1860" y="604"/>
                  </a:lnTo>
                  <a:lnTo>
                    <a:pt x="1930" y="592"/>
                  </a:lnTo>
                  <a:lnTo>
                    <a:pt x="1998" y="584"/>
                  </a:lnTo>
                  <a:lnTo>
                    <a:pt x="2068" y="578"/>
                  </a:lnTo>
                  <a:lnTo>
                    <a:pt x="2136" y="574"/>
                  </a:lnTo>
                  <a:lnTo>
                    <a:pt x="2206" y="572"/>
                  </a:lnTo>
                  <a:lnTo>
                    <a:pt x="2274" y="572"/>
                  </a:lnTo>
                  <a:lnTo>
                    <a:pt x="2342" y="572"/>
                  </a:lnTo>
                  <a:moveTo>
                    <a:pt x="0" y="1027"/>
                  </a:moveTo>
                  <a:lnTo>
                    <a:pt x="70" y="1025"/>
                  </a:lnTo>
                  <a:lnTo>
                    <a:pt x="138" y="1025"/>
                  </a:lnTo>
                  <a:lnTo>
                    <a:pt x="208" y="1021"/>
                  </a:lnTo>
                  <a:lnTo>
                    <a:pt x="276" y="1017"/>
                  </a:lnTo>
                  <a:lnTo>
                    <a:pt x="346" y="1011"/>
                  </a:lnTo>
                  <a:lnTo>
                    <a:pt x="414" y="1003"/>
                  </a:lnTo>
                  <a:lnTo>
                    <a:pt x="484" y="985"/>
                  </a:lnTo>
                  <a:lnTo>
                    <a:pt x="552" y="961"/>
                  </a:lnTo>
                  <a:lnTo>
                    <a:pt x="621" y="935"/>
                  </a:lnTo>
                  <a:lnTo>
                    <a:pt x="689" y="911"/>
                  </a:lnTo>
                  <a:lnTo>
                    <a:pt x="759" y="887"/>
                  </a:lnTo>
                  <a:lnTo>
                    <a:pt x="827" y="867"/>
                  </a:lnTo>
                  <a:lnTo>
                    <a:pt x="895" y="847"/>
                  </a:lnTo>
                  <a:lnTo>
                    <a:pt x="965" y="832"/>
                  </a:lnTo>
                  <a:lnTo>
                    <a:pt x="1033" y="816"/>
                  </a:lnTo>
                  <a:lnTo>
                    <a:pt x="1103" y="798"/>
                  </a:lnTo>
                  <a:lnTo>
                    <a:pt x="1171" y="780"/>
                  </a:lnTo>
                  <a:lnTo>
                    <a:pt x="1241" y="758"/>
                  </a:lnTo>
                  <a:lnTo>
                    <a:pt x="1309" y="734"/>
                  </a:lnTo>
                  <a:lnTo>
                    <a:pt x="1379" y="706"/>
                  </a:lnTo>
                  <a:lnTo>
                    <a:pt x="1447" y="676"/>
                  </a:lnTo>
                  <a:lnTo>
                    <a:pt x="1517" y="642"/>
                  </a:lnTo>
                  <a:lnTo>
                    <a:pt x="1585" y="606"/>
                  </a:lnTo>
                  <a:lnTo>
                    <a:pt x="1655" y="572"/>
                  </a:lnTo>
                  <a:lnTo>
                    <a:pt x="1723" y="536"/>
                  </a:lnTo>
                  <a:lnTo>
                    <a:pt x="1793" y="502"/>
                  </a:lnTo>
                  <a:lnTo>
                    <a:pt x="1860" y="470"/>
                  </a:lnTo>
                  <a:lnTo>
                    <a:pt x="1930" y="440"/>
                  </a:lnTo>
                  <a:lnTo>
                    <a:pt x="1998" y="412"/>
                  </a:lnTo>
                  <a:lnTo>
                    <a:pt x="2068" y="390"/>
                  </a:lnTo>
                  <a:lnTo>
                    <a:pt x="2136" y="370"/>
                  </a:lnTo>
                  <a:lnTo>
                    <a:pt x="2206" y="358"/>
                  </a:lnTo>
                  <a:lnTo>
                    <a:pt x="2274" y="348"/>
                  </a:lnTo>
                  <a:lnTo>
                    <a:pt x="2342" y="346"/>
                  </a:lnTo>
                  <a:moveTo>
                    <a:pt x="0" y="809"/>
                  </a:moveTo>
                  <a:lnTo>
                    <a:pt x="70" y="809"/>
                  </a:lnTo>
                  <a:lnTo>
                    <a:pt x="138" y="807"/>
                  </a:lnTo>
                  <a:lnTo>
                    <a:pt x="208" y="807"/>
                  </a:lnTo>
                  <a:lnTo>
                    <a:pt x="276" y="803"/>
                  </a:lnTo>
                  <a:lnTo>
                    <a:pt x="346" y="801"/>
                  </a:lnTo>
                  <a:lnTo>
                    <a:pt x="414" y="797"/>
                  </a:lnTo>
                  <a:lnTo>
                    <a:pt x="484" y="789"/>
                  </a:lnTo>
                  <a:lnTo>
                    <a:pt x="552" y="781"/>
                  </a:lnTo>
                  <a:lnTo>
                    <a:pt x="621" y="769"/>
                  </a:lnTo>
                  <a:lnTo>
                    <a:pt x="689" y="753"/>
                  </a:lnTo>
                  <a:lnTo>
                    <a:pt x="759" y="731"/>
                  </a:lnTo>
                  <a:lnTo>
                    <a:pt x="827" y="705"/>
                  </a:lnTo>
                  <a:lnTo>
                    <a:pt x="895" y="671"/>
                  </a:lnTo>
                  <a:lnTo>
                    <a:pt x="965" y="633"/>
                  </a:lnTo>
                  <a:lnTo>
                    <a:pt x="1033" y="593"/>
                  </a:lnTo>
                  <a:lnTo>
                    <a:pt x="1103" y="552"/>
                  </a:lnTo>
                  <a:lnTo>
                    <a:pt x="1171" y="516"/>
                  </a:lnTo>
                  <a:lnTo>
                    <a:pt x="1241" y="500"/>
                  </a:lnTo>
                  <a:lnTo>
                    <a:pt x="1309" y="486"/>
                  </a:lnTo>
                  <a:lnTo>
                    <a:pt x="1379" y="470"/>
                  </a:lnTo>
                  <a:lnTo>
                    <a:pt x="1447" y="456"/>
                  </a:lnTo>
                  <a:lnTo>
                    <a:pt x="1517" y="442"/>
                  </a:lnTo>
                  <a:lnTo>
                    <a:pt x="1585" y="428"/>
                  </a:lnTo>
                  <a:lnTo>
                    <a:pt x="1655" y="416"/>
                  </a:lnTo>
                  <a:lnTo>
                    <a:pt x="1723" y="402"/>
                  </a:lnTo>
                  <a:lnTo>
                    <a:pt x="1793" y="392"/>
                  </a:lnTo>
                  <a:lnTo>
                    <a:pt x="1860" y="382"/>
                  </a:lnTo>
                  <a:lnTo>
                    <a:pt x="1930" y="372"/>
                  </a:lnTo>
                  <a:lnTo>
                    <a:pt x="1998" y="364"/>
                  </a:lnTo>
                  <a:lnTo>
                    <a:pt x="2068" y="358"/>
                  </a:lnTo>
                  <a:lnTo>
                    <a:pt x="2136" y="352"/>
                  </a:lnTo>
                  <a:lnTo>
                    <a:pt x="2206" y="348"/>
                  </a:lnTo>
                  <a:lnTo>
                    <a:pt x="2274" y="346"/>
                  </a:lnTo>
                  <a:lnTo>
                    <a:pt x="2342" y="346"/>
                  </a:lnTo>
                  <a:moveTo>
                    <a:pt x="0" y="671"/>
                  </a:moveTo>
                  <a:lnTo>
                    <a:pt x="70" y="671"/>
                  </a:lnTo>
                  <a:lnTo>
                    <a:pt x="138" y="669"/>
                  </a:lnTo>
                  <a:lnTo>
                    <a:pt x="208" y="665"/>
                  </a:lnTo>
                  <a:lnTo>
                    <a:pt x="276" y="661"/>
                  </a:lnTo>
                  <a:lnTo>
                    <a:pt x="346" y="655"/>
                  </a:lnTo>
                  <a:lnTo>
                    <a:pt x="414" y="649"/>
                  </a:lnTo>
                  <a:lnTo>
                    <a:pt x="484" y="641"/>
                  </a:lnTo>
                  <a:lnTo>
                    <a:pt x="552" y="631"/>
                  </a:lnTo>
                  <a:lnTo>
                    <a:pt x="621" y="621"/>
                  </a:lnTo>
                  <a:lnTo>
                    <a:pt x="689" y="611"/>
                  </a:lnTo>
                  <a:lnTo>
                    <a:pt x="759" y="599"/>
                  </a:lnTo>
                  <a:lnTo>
                    <a:pt x="827" y="586"/>
                  </a:lnTo>
                  <a:lnTo>
                    <a:pt x="895" y="574"/>
                  </a:lnTo>
                  <a:lnTo>
                    <a:pt x="965" y="560"/>
                  </a:lnTo>
                  <a:lnTo>
                    <a:pt x="1033" y="546"/>
                  </a:lnTo>
                  <a:lnTo>
                    <a:pt x="1103" y="530"/>
                  </a:lnTo>
                  <a:lnTo>
                    <a:pt x="1171" y="510"/>
                  </a:lnTo>
                  <a:lnTo>
                    <a:pt x="1241" y="472"/>
                  </a:lnTo>
                  <a:lnTo>
                    <a:pt x="1309" y="434"/>
                  </a:lnTo>
                  <a:lnTo>
                    <a:pt x="1379" y="400"/>
                  </a:lnTo>
                  <a:lnTo>
                    <a:pt x="1447" y="366"/>
                  </a:lnTo>
                  <a:lnTo>
                    <a:pt x="1517" y="332"/>
                  </a:lnTo>
                  <a:lnTo>
                    <a:pt x="1585" y="298"/>
                  </a:lnTo>
                  <a:lnTo>
                    <a:pt x="1655" y="266"/>
                  </a:lnTo>
                  <a:lnTo>
                    <a:pt x="1723" y="232"/>
                  </a:lnTo>
                  <a:lnTo>
                    <a:pt x="1793" y="200"/>
                  </a:lnTo>
                  <a:lnTo>
                    <a:pt x="1860" y="168"/>
                  </a:lnTo>
                  <a:lnTo>
                    <a:pt x="1930" y="136"/>
                  </a:lnTo>
                  <a:lnTo>
                    <a:pt x="1998" y="108"/>
                  </a:lnTo>
                  <a:lnTo>
                    <a:pt x="2068" y="84"/>
                  </a:lnTo>
                  <a:lnTo>
                    <a:pt x="2136" y="60"/>
                  </a:lnTo>
                  <a:lnTo>
                    <a:pt x="2206" y="42"/>
                  </a:lnTo>
                  <a:lnTo>
                    <a:pt x="2274" y="28"/>
                  </a:lnTo>
                  <a:lnTo>
                    <a:pt x="2342" y="22"/>
                  </a:lnTo>
                  <a:moveTo>
                    <a:pt x="0" y="455"/>
                  </a:moveTo>
                  <a:lnTo>
                    <a:pt x="70" y="455"/>
                  </a:lnTo>
                  <a:lnTo>
                    <a:pt x="138" y="455"/>
                  </a:lnTo>
                  <a:lnTo>
                    <a:pt x="208" y="457"/>
                  </a:lnTo>
                  <a:lnTo>
                    <a:pt x="276" y="457"/>
                  </a:lnTo>
                  <a:lnTo>
                    <a:pt x="346" y="459"/>
                  </a:lnTo>
                  <a:lnTo>
                    <a:pt x="414" y="459"/>
                  </a:lnTo>
                  <a:lnTo>
                    <a:pt x="484" y="457"/>
                  </a:lnTo>
                  <a:lnTo>
                    <a:pt x="552" y="457"/>
                  </a:lnTo>
                  <a:lnTo>
                    <a:pt x="621" y="453"/>
                  </a:lnTo>
                  <a:lnTo>
                    <a:pt x="689" y="447"/>
                  </a:lnTo>
                  <a:lnTo>
                    <a:pt x="759" y="441"/>
                  </a:lnTo>
                  <a:lnTo>
                    <a:pt x="827" y="431"/>
                  </a:lnTo>
                  <a:lnTo>
                    <a:pt x="895" y="421"/>
                  </a:lnTo>
                  <a:lnTo>
                    <a:pt x="965" y="407"/>
                  </a:lnTo>
                  <a:lnTo>
                    <a:pt x="1033" y="389"/>
                  </a:lnTo>
                  <a:lnTo>
                    <a:pt x="1103" y="367"/>
                  </a:lnTo>
                  <a:lnTo>
                    <a:pt x="1171" y="343"/>
                  </a:lnTo>
                  <a:lnTo>
                    <a:pt x="1241" y="311"/>
                  </a:lnTo>
                  <a:lnTo>
                    <a:pt x="1309" y="275"/>
                  </a:lnTo>
                  <a:lnTo>
                    <a:pt x="1379" y="236"/>
                  </a:lnTo>
                  <a:lnTo>
                    <a:pt x="1447" y="196"/>
                  </a:lnTo>
                  <a:lnTo>
                    <a:pt x="1517" y="154"/>
                  </a:lnTo>
                  <a:lnTo>
                    <a:pt x="1585" y="118"/>
                  </a:lnTo>
                  <a:lnTo>
                    <a:pt x="1655" y="84"/>
                  </a:lnTo>
                  <a:lnTo>
                    <a:pt x="1723" y="58"/>
                  </a:lnTo>
                  <a:lnTo>
                    <a:pt x="1793" y="46"/>
                  </a:lnTo>
                  <a:lnTo>
                    <a:pt x="1860" y="36"/>
                  </a:lnTo>
                  <a:lnTo>
                    <a:pt x="1930" y="28"/>
                  </a:lnTo>
                  <a:lnTo>
                    <a:pt x="1998" y="18"/>
                  </a:lnTo>
                  <a:lnTo>
                    <a:pt x="2068" y="12"/>
                  </a:lnTo>
                  <a:lnTo>
                    <a:pt x="2136" y="6"/>
                  </a:lnTo>
                  <a:lnTo>
                    <a:pt x="2206" y="4"/>
                  </a:lnTo>
                  <a:lnTo>
                    <a:pt x="2274" y="0"/>
                  </a:lnTo>
                  <a:lnTo>
                    <a:pt x="2342" y="0"/>
                  </a:lnTo>
                  <a:moveTo>
                    <a:pt x="0" y="327"/>
                  </a:moveTo>
                  <a:lnTo>
                    <a:pt x="70" y="327"/>
                  </a:lnTo>
                  <a:lnTo>
                    <a:pt x="138" y="325"/>
                  </a:lnTo>
                  <a:lnTo>
                    <a:pt x="208" y="321"/>
                  </a:lnTo>
                  <a:lnTo>
                    <a:pt x="276" y="317"/>
                  </a:lnTo>
                  <a:lnTo>
                    <a:pt x="346" y="311"/>
                  </a:lnTo>
                  <a:lnTo>
                    <a:pt x="414" y="305"/>
                  </a:lnTo>
                  <a:lnTo>
                    <a:pt x="484" y="297"/>
                  </a:lnTo>
                  <a:lnTo>
                    <a:pt x="552" y="287"/>
                  </a:lnTo>
                  <a:lnTo>
                    <a:pt x="621" y="279"/>
                  </a:lnTo>
                  <a:lnTo>
                    <a:pt x="689" y="267"/>
                  </a:lnTo>
                  <a:lnTo>
                    <a:pt x="759" y="255"/>
                  </a:lnTo>
                </a:path>
              </a:pathLst>
            </a:custGeom>
            <a:noFill/>
            <a:ln w="3175">
              <a:solidFill>
                <a:schemeClr val="tx1"/>
              </a:solidFill>
              <a:miter lim="800000"/>
              <a:headEnd/>
              <a:tailEnd/>
            </a:ln>
          </p:spPr>
          <p:txBody>
            <a:bodyPr/>
            <a:lstStyle/>
            <a:p>
              <a:endParaRPr lang="en-US"/>
            </a:p>
          </p:txBody>
        </p:sp>
        <p:sp>
          <p:nvSpPr>
            <p:cNvPr id="39057" name="Freeform 42"/>
            <p:cNvSpPr>
              <a:spLocks noChangeAspect="1" noEditPoints="1"/>
            </p:cNvSpPr>
            <p:nvPr/>
          </p:nvSpPr>
          <p:spPr bwMode="auto">
            <a:xfrm>
              <a:off x="3837" y="1127"/>
              <a:ext cx="391" cy="745"/>
            </a:xfrm>
            <a:custGeom>
              <a:avLst/>
              <a:gdLst>
                <a:gd name="T0" fmla="*/ 0 w 2344"/>
                <a:gd name="T1" fmla="*/ 0 h 4950"/>
                <a:gd name="T2" fmla="*/ 0 w 2344"/>
                <a:gd name="T3" fmla="*/ 0 h 4950"/>
                <a:gd name="T4" fmla="*/ 0 w 2344"/>
                <a:gd name="T5" fmla="*/ 0 h 4950"/>
                <a:gd name="T6" fmla="*/ 0 w 2344"/>
                <a:gd name="T7" fmla="*/ 0 h 4950"/>
                <a:gd name="T8" fmla="*/ 0 w 2344"/>
                <a:gd name="T9" fmla="*/ 0 h 4950"/>
                <a:gd name="T10" fmla="*/ 0 w 2344"/>
                <a:gd name="T11" fmla="*/ 0 h 4950"/>
                <a:gd name="T12" fmla="*/ 0 w 2344"/>
                <a:gd name="T13" fmla="*/ 0 h 4950"/>
                <a:gd name="T14" fmla="*/ 0 w 2344"/>
                <a:gd name="T15" fmla="*/ 0 h 4950"/>
                <a:gd name="T16" fmla="*/ 0 w 2344"/>
                <a:gd name="T17" fmla="*/ 0 h 4950"/>
                <a:gd name="T18" fmla="*/ 0 w 2344"/>
                <a:gd name="T19" fmla="*/ 0 h 4950"/>
                <a:gd name="T20" fmla="*/ 0 w 2344"/>
                <a:gd name="T21" fmla="*/ 0 h 4950"/>
                <a:gd name="T22" fmla="*/ 0 w 2344"/>
                <a:gd name="T23" fmla="*/ 0 h 4950"/>
                <a:gd name="T24" fmla="*/ 0 w 2344"/>
                <a:gd name="T25" fmla="*/ 0 h 4950"/>
                <a:gd name="T26" fmla="*/ 0 w 2344"/>
                <a:gd name="T27" fmla="*/ 0 h 4950"/>
                <a:gd name="T28" fmla="*/ 0 w 2344"/>
                <a:gd name="T29" fmla="*/ 0 h 4950"/>
                <a:gd name="T30" fmla="*/ 0 w 2344"/>
                <a:gd name="T31" fmla="*/ 0 h 4950"/>
                <a:gd name="T32" fmla="*/ 0 w 2344"/>
                <a:gd name="T33" fmla="*/ 0 h 4950"/>
                <a:gd name="T34" fmla="*/ 0 w 2344"/>
                <a:gd name="T35" fmla="*/ 0 h 4950"/>
                <a:gd name="T36" fmla="*/ 0 w 2344"/>
                <a:gd name="T37" fmla="*/ 0 h 4950"/>
                <a:gd name="T38" fmla="*/ 0 w 2344"/>
                <a:gd name="T39" fmla="*/ 0 h 4950"/>
                <a:gd name="T40" fmla="*/ 0 w 2344"/>
                <a:gd name="T41" fmla="*/ 0 h 4950"/>
                <a:gd name="T42" fmla="*/ 0 w 2344"/>
                <a:gd name="T43" fmla="*/ 0 h 4950"/>
                <a:gd name="T44" fmla="*/ 0 w 2344"/>
                <a:gd name="T45" fmla="*/ 0 h 4950"/>
                <a:gd name="T46" fmla="*/ 0 w 2344"/>
                <a:gd name="T47" fmla="*/ 0 h 4950"/>
                <a:gd name="T48" fmla="*/ 0 w 2344"/>
                <a:gd name="T49" fmla="*/ 0 h 4950"/>
                <a:gd name="T50" fmla="*/ 0 w 2344"/>
                <a:gd name="T51" fmla="*/ 0 h 4950"/>
                <a:gd name="T52" fmla="*/ 0 w 2344"/>
                <a:gd name="T53" fmla="*/ 0 h 4950"/>
                <a:gd name="T54" fmla="*/ 0 w 2344"/>
                <a:gd name="T55" fmla="*/ 0 h 4950"/>
                <a:gd name="T56" fmla="*/ 0 w 2344"/>
                <a:gd name="T57" fmla="*/ 0 h 4950"/>
                <a:gd name="T58" fmla="*/ 0 w 2344"/>
                <a:gd name="T59" fmla="*/ 0 h 4950"/>
                <a:gd name="T60" fmla="*/ 0 w 2344"/>
                <a:gd name="T61" fmla="*/ 0 h 4950"/>
                <a:gd name="T62" fmla="*/ 0 w 2344"/>
                <a:gd name="T63" fmla="*/ 0 h 4950"/>
                <a:gd name="T64" fmla="*/ 0 w 2344"/>
                <a:gd name="T65" fmla="*/ 0 h 4950"/>
                <a:gd name="T66" fmla="*/ 0 w 2344"/>
                <a:gd name="T67" fmla="*/ 0 h 4950"/>
                <a:gd name="T68" fmla="*/ 0 w 2344"/>
                <a:gd name="T69" fmla="*/ 0 h 4950"/>
                <a:gd name="T70" fmla="*/ 0 w 2344"/>
                <a:gd name="T71" fmla="*/ 0 h 4950"/>
                <a:gd name="T72" fmla="*/ 0 w 2344"/>
                <a:gd name="T73" fmla="*/ 0 h 4950"/>
                <a:gd name="T74" fmla="*/ 0 w 2344"/>
                <a:gd name="T75" fmla="*/ 0 h 4950"/>
                <a:gd name="T76" fmla="*/ 0 w 2344"/>
                <a:gd name="T77" fmla="*/ 0 h 4950"/>
                <a:gd name="T78" fmla="*/ 0 w 2344"/>
                <a:gd name="T79" fmla="*/ 0 h 4950"/>
                <a:gd name="T80" fmla="*/ 0 w 2344"/>
                <a:gd name="T81" fmla="*/ 0 h 4950"/>
                <a:gd name="T82" fmla="*/ 0 w 2344"/>
                <a:gd name="T83" fmla="*/ 0 h 4950"/>
                <a:gd name="T84" fmla="*/ 0 w 2344"/>
                <a:gd name="T85" fmla="*/ 0 h 4950"/>
                <a:gd name="T86" fmla="*/ 0 w 2344"/>
                <a:gd name="T87" fmla="*/ 0 h 4950"/>
                <a:gd name="T88" fmla="*/ 0 w 2344"/>
                <a:gd name="T89" fmla="*/ 0 h 4950"/>
                <a:gd name="T90" fmla="*/ 0 w 2344"/>
                <a:gd name="T91" fmla="*/ 0 h 4950"/>
                <a:gd name="T92" fmla="*/ 0 w 2344"/>
                <a:gd name="T93" fmla="*/ 0 h 4950"/>
                <a:gd name="T94" fmla="*/ 0 w 2344"/>
                <a:gd name="T95" fmla="*/ 0 h 4950"/>
                <a:gd name="T96" fmla="*/ 0 w 2344"/>
                <a:gd name="T97" fmla="*/ 0 h 4950"/>
                <a:gd name="T98" fmla="*/ 0 w 2344"/>
                <a:gd name="T99" fmla="*/ 0 h 4950"/>
                <a:gd name="T100" fmla="*/ 0 w 2344"/>
                <a:gd name="T101" fmla="*/ 0 h 4950"/>
                <a:gd name="T102" fmla="*/ 0 w 2344"/>
                <a:gd name="T103" fmla="*/ 0 h 4950"/>
                <a:gd name="T104" fmla="*/ 0 w 2344"/>
                <a:gd name="T105" fmla="*/ 0 h 4950"/>
                <a:gd name="T106" fmla="*/ 0 w 2344"/>
                <a:gd name="T107" fmla="*/ 0 h 4950"/>
                <a:gd name="T108" fmla="*/ 0 w 2344"/>
                <a:gd name="T109" fmla="*/ 0 h 4950"/>
                <a:gd name="T110" fmla="*/ 0 w 2344"/>
                <a:gd name="T111" fmla="*/ 0 h 4950"/>
                <a:gd name="T112" fmla="*/ 0 w 2344"/>
                <a:gd name="T113" fmla="*/ 0 h 49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4"/>
                <a:gd name="T172" fmla="*/ 0 h 4950"/>
                <a:gd name="T173" fmla="*/ 2344 w 2344"/>
                <a:gd name="T174" fmla="*/ 4950 h 49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4" h="4950">
                  <a:moveTo>
                    <a:pt x="761" y="4903"/>
                  </a:moveTo>
                  <a:lnTo>
                    <a:pt x="829" y="4891"/>
                  </a:lnTo>
                  <a:lnTo>
                    <a:pt x="897" y="4877"/>
                  </a:lnTo>
                  <a:lnTo>
                    <a:pt x="967" y="4863"/>
                  </a:lnTo>
                  <a:lnTo>
                    <a:pt x="1035" y="4849"/>
                  </a:lnTo>
                  <a:lnTo>
                    <a:pt x="1105" y="4835"/>
                  </a:lnTo>
                  <a:lnTo>
                    <a:pt x="1173" y="4819"/>
                  </a:lnTo>
                  <a:lnTo>
                    <a:pt x="1243" y="4805"/>
                  </a:lnTo>
                  <a:lnTo>
                    <a:pt x="1311" y="4789"/>
                  </a:lnTo>
                  <a:lnTo>
                    <a:pt x="1381" y="4775"/>
                  </a:lnTo>
                  <a:lnTo>
                    <a:pt x="1449" y="4759"/>
                  </a:lnTo>
                  <a:lnTo>
                    <a:pt x="1519" y="4745"/>
                  </a:lnTo>
                  <a:lnTo>
                    <a:pt x="1587" y="4731"/>
                  </a:lnTo>
                  <a:lnTo>
                    <a:pt x="1657" y="4717"/>
                  </a:lnTo>
                  <a:lnTo>
                    <a:pt x="1725" y="4703"/>
                  </a:lnTo>
                  <a:lnTo>
                    <a:pt x="1794" y="4683"/>
                  </a:lnTo>
                  <a:lnTo>
                    <a:pt x="1862" y="4665"/>
                  </a:lnTo>
                  <a:lnTo>
                    <a:pt x="1932" y="4653"/>
                  </a:lnTo>
                  <a:lnTo>
                    <a:pt x="2000" y="4645"/>
                  </a:lnTo>
                  <a:lnTo>
                    <a:pt x="2070" y="4641"/>
                  </a:lnTo>
                  <a:lnTo>
                    <a:pt x="2138" y="4639"/>
                  </a:lnTo>
                  <a:lnTo>
                    <a:pt x="2208" y="4641"/>
                  </a:lnTo>
                  <a:lnTo>
                    <a:pt x="2276" y="4643"/>
                  </a:lnTo>
                  <a:lnTo>
                    <a:pt x="2344" y="4647"/>
                  </a:lnTo>
                  <a:moveTo>
                    <a:pt x="2" y="4950"/>
                  </a:moveTo>
                  <a:lnTo>
                    <a:pt x="72" y="4950"/>
                  </a:lnTo>
                  <a:lnTo>
                    <a:pt x="140" y="4944"/>
                  </a:lnTo>
                  <a:lnTo>
                    <a:pt x="210" y="4938"/>
                  </a:lnTo>
                  <a:lnTo>
                    <a:pt x="278" y="4928"/>
                  </a:lnTo>
                  <a:lnTo>
                    <a:pt x="348" y="4918"/>
                  </a:lnTo>
                  <a:lnTo>
                    <a:pt x="416" y="4904"/>
                  </a:lnTo>
                  <a:lnTo>
                    <a:pt x="486" y="4890"/>
                  </a:lnTo>
                  <a:lnTo>
                    <a:pt x="554" y="4874"/>
                  </a:lnTo>
                  <a:lnTo>
                    <a:pt x="623" y="4856"/>
                  </a:lnTo>
                  <a:lnTo>
                    <a:pt x="691" y="4840"/>
                  </a:lnTo>
                  <a:lnTo>
                    <a:pt x="761" y="4823"/>
                  </a:lnTo>
                  <a:lnTo>
                    <a:pt x="829" y="4803"/>
                  </a:lnTo>
                  <a:lnTo>
                    <a:pt x="897" y="4785"/>
                  </a:lnTo>
                  <a:lnTo>
                    <a:pt x="967" y="4765"/>
                  </a:lnTo>
                  <a:lnTo>
                    <a:pt x="1035" y="4745"/>
                  </a:lnTo>
                  <a:lnTo>
                    <a:pt x="1105" y="4725"/>
                  </a:lnTo>
                  <a:lnTo>
                    <a:pt x="1173" y="4703"/>
                  </a:lnTo>
                  <a:lnTo>
                    <a:pt x="1243" y="4683"/>
                  </a:lnTo>
                  <a:lnTo>
                    <a:pt x="1311" y="4661"/>
                  </a:lnTo>
                  <a:lnTo>
                    <a:pt x="1381" y="4639"/>
                  </a:lnTo>
                  <a:lnTo>
                    <a:pt x="1449" y="4615"/>
                  </a:lnTo>
                  <a:lnTo>
                    <a:pt x="1519" y="4589"/>
                  </a:lnTo>
                  <a:lnTo>
                    <a:pt x="1587" y="4561"/>
                  </a:lnTo>
                  <a:lnTo>
                    <a:pt x="1657" y="4529"/>
                  </a:lnTo>
                  <a:lnTo>
                    <a:pt x="1725" y="4495"/>
                  </a:lnTo>
                  <a:lnTo>
                    <a:pt x="1795" y="4457"/>
                  </a:lnTo>
                  <a:lnTo>
                    <a:pt x="1862" y="4421"/>
                  </a:lnTo>
                  <a:lnTo>
                    <a:pt x="1932" y="4385"/>
                  </a:lnTo>
                  <a:lnTo>
                    <a:pt x="2000" y="4351"/>
                  </a:lnTo>
                  <a:lnTo>
                    <a:pt x="2070" y="4323"/>
                  </a:lnTo>
                  <a:lnTo>
                    <a:pt x="2138" y="4299"/>
                  </a:lnTo>
                  <a:lnTo>
                    <a:pt x="2208" y="4281"/>
                  </a:lnTo>
                  <a:lnTo>
                    <a:pt x="2276" y="4270"/>
                  </a:lnTo>
                  <a:lnTo>
                    <a:pt x="2344" y="4266"/>
                  </a:lnTo>
                  <a:moveTo>
                    <a:pt x="2" y="4634"/>
                  </a:moveTo>
                  <a:lnTo>
                    <a:pt x="72" y="4634"/>
                  </a:lnTo>
                  <a:lnTo>
                    <a:pt x="140" y="4632"/>
                  </a:lnTo>
                  <a:lnTo>
                    <a:pt x="210" y="4628"/>
                  </a:lnTo>
                  <a:lnTo>
                    <a:pt x="278" y="4624"/>
                  </a:lnTo>
                  <a:lnTo>
                    <a:pt x="348" y="4616"/>
                  </a:lnTo>
                  <a:lnTo>
                    <a:pt x="416" y="4610"/>
                  </a:lnTo>
                  <a:lnTo>
                    <a:pt x="486" y="4602"/>
                  </a:lnTo>
                  <a:lnTo>
                    <a:pt x="554" y="4592"/>
                  </a:lnTo>
                  <a:lnTo>
                    <a:pt x="623" y="4580"/>
                  </a:lnTo>
                  <a:lnTo>
                    <a:pt x="691" y="4568"/>
                  </a:lnTo>
                  <a:lnTo>
                    <a:pt x="761" y="4556"/>
                  </a:lnTo>
                  <a:lnTo>
                    <a:pt x="829" y="4542"/>
                  </a:lnTo>
                  <a:lnTo>
                    <a:pt x="897" y="4528"/>
                  </a:lnTo>
                  <a:lnTo>
                    <a:pt x="967" y="4513"/>
                  </a:lnTo>
                  <a:lnTo>
                    <a:pt x="1035" y="4497"/>
                  </a:lnTo>
                  <a:lnTo>
                    <a:pt x="1105" y="4481"/>
                  </a:lnTo>
                  <a:lnTo>
                    <a:pt x="1173" y="4463"/>
                  </a:lnTo>
                  <a:lnTo>
                    <a:pt x="1243" y="4445"/>
                  </a:lnTo>
                  <a:lnTo>
                    <a:pt x="1311" y="4429"/>
                  </a:lnTo>
                  <a:lnTo>
                    <a:pt x="1381" y="4411"/>
                  </a:lnTo>
                  <a:lnTo>
                    <a:pt x="1449" y="4395"/>
                  </a:lnTo>
                  <a:lnTo>
                    <a:pt x="1519" y="4379"/>
                  </a:lnTo>
                  <a:lnTo>
                    <a:pt x="1587" y="4363"/>
                  </a:lnTo>
                  <a:lnTo>
                    <a:pt x="1657" y="4347"/>
                  </a:lnTo>
                  <a:lnTo>
                    <a:pt x="1725" y="4333"/>
                  </a:lnTo>
                  <a:lnTo>
                    <a:pt x="1795" y="4319"/>
                  </a:lnTo>
                  <a:lnTo>
                    <a:pt x="1862" y="4307"/>
                  </a:lnTo>
                  <a:lnTo>
                    <a:pt x="1932" y="4297"/>
                  </a:lnTo>
                  <a:lnTo>
                    <a:pt x="2000" y="4287"/>
                  </a:lnTo>
                  <a:lnTo>
                    <a:pt x="2070" y="4279"/>
                  </a:lnTo>
                  <a:lnTo>
                    <a:pt x="2138" y="4273"/>
                  </a:lnTo>
                  <a:lnTo>
                    <a:pt x="2208" y="4269"/>
                  </a:lnTo>
                  <a:lnTo>
                    <a:pt x="2276" y="4267"/>
                  </a:lnTo>
                  <a:lnTo>
                    <a:pt x="2344" y="4265"/>
                  </a:lnTo>
                  <a:moveTo>
                    <a:pt x="0" y="4228"/>
                  </a:moveTo>
                  <a:lnTo>
                    <a:pt x="70" y="4228"/>
                  </a:lnTo>
                  <a:lnTo>
                    <a:pt x="138" y="4222"/>
                  </a:lnTo>
                  <a:lnTo>
                    <a:pt x="208" y="4216"/>
                  </a:lnTo>
                  <a:lnTo>
                    <a:pt x="276" y="4206"/>
                  </a:lnTo>
                  <a:lnTo>
                    <a:pt x="346" y="4192"/>
                  </a:lnTo>
                  <a:lnTo>
                    <a:pt x="414" y="4178"/>
                  </a:lnTo>
                  <a:lnTo>
                    <a:pt x="484" y="4160"/>
                  </a:lnTo>
                  <a:lnTo>
                    <a:pt x="552" y="4138"/>
                  </a:lnTo>
                  <a:lnTo>
                    <a:pt x="622" y="4116"/>
                  </a:lnTo>
                  <a:lnTo>
                    <a:pt x="690" y="4090"/>
                  </a:lnTo>
                  <a:lnTo>
                    <a:pt x="760" y="4062"/>
                  </a:lnTo>
                  <a:lnTo>
                    <a:pt x="827" y="4032"/>
                  </a:lnTo>
                  <a:lnTo>
                    <a:pt x="895" y="4000"/>
                  </a:lnTo>
                  <a:lnTo>
                    <a:pt x="965" y="3968"/>
                  </a:lnTo>
                  <a:lnTo>
                    <a:pt x="1033" y="3932"/>
                  </a:lnTo>
                  <a:lnTo>
                    <a:pt x="1103" y="3896"/>
                  </a:lnTo>
                  <a:lnTo>
                    <a:pt x="1171" y="3860"/>
                  </a:lnTo>
                  <a:lnTo>
                    <a:pt x="1241" y="3822"/>
                  </a:lnTo>
                  <a:lnTo>
                    <a:pt x="1309" y="3786"/>
                  </a:lnTo>
                  <a:lnTo>
                    <a:pt x="1379" y="3800"/>
                  </a:lnTo>
                  <a:lnTo>
                    <a:pt x="1447" y="3840"/>
                  </a:lnTo>
                  <a:lnTo>
                    <a:pt x="1517" y="3876"/>
                  </a:lnTo>
                  <a:lnTo>
                    <a:pt x="1585" y="3908"/>
                  </a:lnTo>
                  <a:lnTo>
                    <a:pt x="1655" y="3938"/>
                  </a:lnTo>
                  <a:lnTo>
                    <a:pt x="1723" y="3966"/>
                  </a:lnTo>
                  <a:lnTo>
                    <a:pt x="1793" y="3992"/>
                  </a:lnTo>
                  <a:lnTo>
                    <a:pt x="1861" y="4014"/>
                  </a:lnTo>
                  <a:lnTo>
                    <a:pt x="1931" y="4034"/>
                  </a:lnTo>
                  <a:lnTo>
                    <a:pt x="1999" y="4050"/>
                  </a:lnTo>
                  <a:lnTo>
                    <a:pt x="2069" y="4064"/>
                  </a:lnTo>
                  <a:lnTo>
                    <a:pt x="2136" y="4074"/>
                  </a:lnTo>
                  <a:lnTo>
                    <a:pt x="2206" y="4082"/>
                  </a:lnTo>
                  <a:lnTo>
                    <a:pt x="2274" y="4086"/>
                  </a:lnTo>
                  <a:lnTo>
                    <a:pt x="2342" y="4088"/>
                  </a:lnTo>
                  <a:moveTo>
                    <a:pt x="2" y="3770"/>
                  </a:moveTo>
                  <a:lnTo>
                    <a:pt x="72" y="3770"/>
                  </a:lnTo>
                  <a:lnTo>
                    <a:pt x="140" y="3770"/>
                  </a:lnTo>
                  <a:lnTo>
                    <a:pt x="210" y="3770"/>
                  </a:lnTo>
                  <a:lnTo>
                    <a:pt x="278" y="3768"/>
                  </a:lnTo>
                  <a:lnTo>
                    <a:pt x="348" y="3768"/>
                  </a:lnTo>
                  <a:lnTo>
                    <a:pt x="416" y="3768"/>
                  </a:lnTo>
                  <a:lnTo>
                    <a:pt x="486" y="3766"/>
                  </a:lnTo>
                  <a:lnTo>
                    <a:pt x="554" y="3766"/>
                  </a:lnTo>
                  <a:lnTo>
                    <a:pt x="623" y="3764"/>
                  </a:lnTo>
                  <a:lnTo>
                    <a:pt x="691" y="3762"/>
                  </a:lnTo>
                  <a:lnTo>
                    <a:pt x="761" y="3760"/>
                  </a:lnTo>
                  <a:lnTo>
                    <a:pt x="829" y="3760"/>
                  </a:lnTo>
                  <a:lnTo>
                    <a:pt x="897" y="3756"/>
                  </a:lnTo>
                  <a:lnTo>
                    <a:pt x="967" y="3754"/>
                  </a:lnTo>
                  <a:lnTo>
                    <a:pt x="1035" y="3752"/>
                  </a:lnTo>
                  <a:lnTo>
                    <a:pt x="1105" y="3748"/>
                  </a:lnTo>
                  <a:lnTo>
                    <a:pt x="1173" y="3746"/>
                  </a:lnTo>
                  <a:lnTo>
                    <a:pt x="1243" y="3742"/>
                  </a:lnTo>
                  <a:lnTo>
                    <a:pt x="1311" y="3758"/>
                  </a:lnTo>
                  <a:lnTo>
                    <a:pt x="1381" y="3756"/>
                  </a:lnTo>
                  <a:lnTo>
                    <a:pt x="1449" y="3744"/>
                  </a:lnTo>
                  <a:lnTo>
                    <a:pt x="1519" y="3739"/>
                  </a:lnTo>
                  <a:lnTo>
                    <a:pt x="1587" y="3737"/>
                  </a:lnTo>
                  <a:lnTo>
                    <a:pt x="1657" y="3735"/>
                  </a:lnTo>
                  <a:lnTo>
                    <a:pt x="1725" y="3733"/>
                  </a:lnTo>
                  <a:lnTo>
                    <a:pt x="1795" y="3733"/>
                  </a:lnTo>
                  <a:lnTo>
                    <a:pt x="1862" y="3733"/>
                  </a:lnTo>
                  <a:lnTo>
                    <a:pt x="1932" y="3733"/>
                  </a:lnTo>
                  <a:lnTo>
                    <a:pt x="2000" y="3735"/>
                  </a:lnTo>
                  <a:lnTo>
                    <a:pt x="2070" y="3735"/>
                  </a:lnTo>
                  <a:lnTo>
                    <a:pt x="2138" y="3737"/>
                  </a:lnTo>
                  <a:lnTo>
                    <a:pt x="2208" y="3737"/>
                  </a:lnTo>
                  <a:lnTo>
                    <a:pt x="2276" y="3739"/>
                  </a:lnTo>
                  <a:lnTo>
                    <a:pt x="2344" y="3739"/>
                  </a:lnTo>
                  <a:moveTo>
                    <a:pt x="0" y="3611"/>
                  </a:moveTo>
                  <a:lnTo>
                    <a:pt x="70" y="3609"/>
                  </a:lnTo>
                  <a:lnTo>
                    <a:pt x="138" y="3609"/>
                  </a:lnTo>
                  <a:lnTo>
                    <a:pt x="208" y="3607"/>
                  </a:lnTo>
                  <a:lnTo>
                    <a:pt x="276" y="3603"/>
                  </a:lnTo>
                  <a:lnTo>
                    <a:pt x="346" y="3599"/>
                  </a:lnTo>
                  <a:lnTo>
                    <a:pt x="414" y="3595"/>
                  </a:lnTo>
                  <a:lnTo>
                    <a:pt x="484" y="3589"/>
                  </a:lnTo>
                  <a:lnTo>
                    <a:pt x="552" y="3583"/>
                  </a:lnTo>
                  <a:lnTo>
                    <a:pt x="622" y="3577"/>
                  </a:lnTo>
                  <a:lnTo>
                    <a:pt x="690" y="3569"/>
                  </a:lnTo>
                  <a:lnTo>
                    <a:pt x="760" y="3561"/>
                  </a:lnTo>
                  <a:lnTo>
                    <a:pt x="827" y="3553"/>
                  </a:lnTo>
                  <a:lnTo>
                    <a:pt x="895" y="3543"/>
                  </a:lnTo>
                  <a:lnTo>
                    <a:pt x="965" y="3533"/>
                  </a:lnTo>
                  <a:lnTo>
                    <a:pt x="1033" y="3563"/>
                  </a:lnTo>
                  <a:lnTo>
                    <a:pt x="1103" y="3617"/>
                  </a:lnTo>
                  <a:lnTo>
                    <a:pt x="1171" y="3667"/>
                  </a:lnTo>
                  <a:lnTo>
                    <a:pt x="1241" y="3713"/>
                  </a:lnTo>
                  <a:lnTo>
                    <a:pt x="1309" y="3737"/>
                  </a:lnTo>
                  <a:lnTo>
                    <a:pt x="1379" y="3725"/>
                  </a:lnTo>
                  <a:lnTo>
                    <a:pt x="1447" y="3695"/>
                  </a:lnTo>
                  <a:lnTo>
                    <a:pt x="1517" y="3659"/>
                  </a:lnTo>
                  <a:lnTo>
                    <a:pt x="1585" y="3623"/>
                  </a:lnTo>
                  <a:lnTo>
                    <a:pt x="1655" y="3587"/>
                  </a:lnTo>
                  <a:lnTo>
                    <a:pt x="1723" y="3553"/>
                  </a:lnTo>
                  <a:lnTo>
                    <a:pt x="1793" y="3521"/>
                  </a:lnTo>
                  <a:lnTo>
                    <a:pt x="1861" y="3491"/>
                  </a:lnTo>
                  <a:lnTo>
                    <a:pt x="1931" y="3465"/>
                  </a:lnTo>
                  <a:lnTo>
                    <a:pt x="1999" y="3441"/>
                  </a:lnTo>
                  <a:lnTo>
                    <a:pt x="2069" y="3421"/>
                  </a:lnTo>
                  <a:lnTo>
                    <a:pt x="2136" y="3406"/>
                  </a:lnTo>
                  <a:lnTo>
                    <a:pt x="2206" y="3396"/>
                  </a:lnTo>
                  <a:lnTo>
                    <a:pt x="2274" y="3388"/>
                  </a:lnTo>
                  <a:lnTo>
                    <a:pt x="2342" y="3386"/>
                  </a:lnTo>
                  <a:moveTo>
                    <a:pt x="2" y="2620"/>
                  </a:moveTo>
                  <a:lnTo>
                    <a:pt x="72" y="2636"/>
                  </a:lnTo>
                  <a:lnTo>
                    <a:pt x="140" y="2680"/>
                  </a:lnTo>
                  <a:lnTo>
                    <a:pt x="210" y="2742"/>
                  </a:lnTo>
                  <a:lnTo>
                    <a:pt x="278" y="2814"/>
                  </a:lnTo>
                  <a:lnTo>
                    <a:pt x="348" y="2888"/>
                  </a:lnTo>
                  <a:lnTo>
                    <a:pt x="416" y="2964"/>
                  </a:lnTo>
                  <a:lnTo>
                    <a:pt x="486" y="3040"/>
                  </a:lnTo>
                  <a:lnTo>
                    <a:pt x="554" y="3114"/>
                  </a:lnTo>
                  <a:lnTo>
                    <a:pt x="623" y="3186"/>
                  </a:lnTo>
                  <a:lnTo>
                    <a:pt x="691" y="3256"/>
                  </a:lnTo>
                  <a:lnTo>
                    <a:pt x="761" y="3321"/>
                  </a:lnTo>
                  <a:lnTo>
                    <a:pt x="829" y="3385"/>
                  </a:lnTo>
                  <a:lnTo>
                    <a:pt x="897" y="3447"/>
                  </a:lnTo>
                  <a:lnTo>
                    <a:pt x="967" y="3507"/>
                  </a:lnTo>
                  <a:lnTo>
                    <a:pt x="1035" y="3521"/>
                  </a:lnTo>
                  <a:lnTo>
                    <a:pt x="1105" y="3511"/>
                  </a:lnTo>
                  <a:lnTo>
                    <a:pt x="1173" y="3501"/>
                  </a:lnTo>
                  <a:lnTo>
                    <a:pt x="1243" y="3492"/>
                  </a:lnTo>
                  <a:lnTo>
                    <a:pt x="1311" y="3482"/>
                  </a:lnTo>
                  <a:lnTo>
                    <a:pt x="1381" y="3472"/>
                  </a:lnTo>
                  <a:lnTo>
                    <a:pt x="1449" y="3460"/>
                  </a:lnTo>
                  <a:lnTo>
                    <a:pt x="1519" y="3450"/>
                  </a:lnTo>
                  <a:lnTo>
                    <a:pt x="1587" y="3442"/>
                  </a:lnTo>
                  <a:lnTo>
                    <a:pt x="1657" y="3432"/>
                  </a:lnTo>
                  <a:lnTo>
                    <a:pt x="1725" y="3424"/>
                  </a:lnTo>
                  <a:lnTo>
                    <a:pt x="1795" y="3416"/>
                  </a:lnTo>
                  <a:lnTo>
                    <a:pt x="1862" y="3408"/>
                  </a:lnTo>
                  <a:lnTo>
                    <a:pt x="1932" y="3402"/>
                  </a:lnTo>
                  <a:lnTo>
                    <a:pt x="2000" y="3396"/>
                  </a:lnTo>
                  <a:lnTo>
                    <a:pt x="2070" y="3392"/>
                  </a:lnTo>
                  <a:lnTo>
                    <a:pt x="2138" y="3388"/>
                  </a:lnTo>
                  <a:lnTo>
                    <a:pt x="2208" y="3386"/>
                  </a:lnTo>
                  <a:lnTo>
                    <a:pt x="2276" y="3384"/>
                  </a:lnTo>
                  <a:lnTo>
                    <a:pt x="2344" y="3384"/>
                  </a:lnTo>
                  <a:moveTo>
                    <a:pt x="2" y="2012"/>
                  </a:moveTo>
                  <a:lnTo>
                    <a:pt x="72" y="1992"/>
                  </a:lnTo>
                  <a:lnTo>
                    <a:pt x="140" y="1938"/>
                  </a:lnTo>
                  <a:lnTo>
                    <a:pt x="210" y="1860"/>
                  </a:lnTo>
                  <a:lnTo>
                    <a:pt x="278" y="1768"/>
                  </a:lnTo>
                  <a:lnTo>
                    <a:pt x="348" y="1666"/>
                  </a:lnTo>
                  <a:lnTo>
                    <a:pt x="416" y="1560"/>
                  </a:lnTo>
                  <a:lnTo>
                    <a:pt x="486" y="1452"/>
                  </a:lnTo>
                  <a:lnTo>
                    <a:pt x="554" y="1352"/>
                  </a:lnTo>
                  <a:lnTo>
                    <a:pt x="623" y="1274"/>
                  </a:lnTo>
                  <a:lnTo>
                    <a:pt x="691" y="1248"/>
                  </a:lnTo>
                  <a:lnTo>
                    <a:pt x="761" y="1272"/>
                  </a:lnTo>
                  <a:lnTo>
                    <a:pt x="829" y="1316"/>
                  </a:lnTo>
                  <a:lnTo>
                    <a:pt x="897" y="1372"/>
                  </a:lnTo>
                  <a:lnTo>
                    <a:pt x="967" y="1432"/>
                  </a:lnTo>
                  <a:lnTo>
                    <a:pt x="1035" y="1492"/>
                  </a:lnTo>
                  <a:lnTo>
                    <a:pt x="1105" y="1554"/>
                  </a:lnTo>
                  <a:lnTo>
                    <a:pt x="1173" y="1616"/>
                  </a:lnTo>
                  <a:lnTo>
                    <a:pt x="1243" y="1678"/>
                  </a:lnTo>
                  <a:lnTo>
                    <a:pt x="1311" y="1736"/>
                  </a:lnTo>
                  <a:lnTo>
                    <a:pt x="1381" y="1796"/>
                  </a:lnTo>
                  <a:lnTo>
                    <a:pt x="1449" y="1854"/>
                  </a:lnTo>
                  <a:lnTo>
                    <a:pt x="1519" y="1908"/>
                  </a:lnTo>
                  <a:lnTo>
                    <a:pt x="1587" y="1962"/>
                  </a:lnTo>
                  <a:lnTo>
                    <a:pt x="1657" y="2012"/>
                  </a:lnTo>
                  <a:lnTo>
                    <a:pt x="1725" y="2060"/>
                  </a:lnTo>
                  <a:lnTo>
                    <a:pt x="1795" y="2104"/>
                  </a:lnTo>
                  <a:lnTo>
                    <a:pt x="1862" y="2144"/>
                  </a:lnTo>
                  <a:lnTo>
                    <a:pt x="1932" y="2180"/>
                  </a:lnTo>
                  <a:lnTo>
                    <a:pt x="2000" y="2210"/>
                  </a:lnTo>
                  <a:lnTo>
                    <a:pt x="2070" y="2238"/>
                  </a:lnTo>
                  <a:lnTo>
                    <a:pt x="2138" y="2257"/>
                  </a:lnTo>
                  <a:lnTo>
                    <a:pt x="2208" y="2273"/>
                  </a:lnTo>
                  <a:lnTo>
                    <a:pt x="2276" y="2281"/>
                  </a:lnTo>
                  <a:lnTo>
                    <a:pt x="2344" y="2285"/>
                  </a:lnTo>
                  <a:moveTo>
                    <a:pt x="2" y="600"/>
                  </a:moveTo>
                  <a:lnTo>
                    <a:pt x="72" y="614"/>
                  </a:lnTo>
                  <a:lnTo>
                    <a:pt x="140" y="648"/>
                  </a:lnTo>
                  <a:lnTo>
                    <a:pt x="210" y="692"/>
                  </a:lnTo>
                  <a:lnTo>
                    <a:pt x="278" y="744"/>
                  </a:lnTo>
                  <a:lnTo>
                    <a:pt x="348" y="798"/>
                  </a:lnTo>
                  <a:lnTo>
                    <a:pt x="416" y="854"/>
                  </a:lnTo>
                  <a:lnTo>
                    <a:pt x="486" y="906"/>
                  </a:lnTo>
                  <a:lnTo>
                    <a:pt x="554" y="950"/>
                  </a:lnTo>
                  <a:lnTo>
                    <a:pt x="623" y="970"/>
                  </a:lnTo>
                  <a:lnTo>
                    <a:pt x="691" y="946"/>
                  </a:lnTo>
                  <a:lnTo>
                    <a:pt x="761" y="900"/>
                  </a:lnTo>
                  <a:lnTo>
                    <a:pt x="829" y="902"/>
                  </a:lnTo>
                  <a:lnTo>
                    <a:pt x="897" y="946"/>
                  </a:lnTo>
                  <a:lnTo>
                    <a:pt x="967" y="998"/>
                  </a:lnTo>
                  <a:lnTo>
                    <a:pt x="1035" y="1054"/>
                  </a:lnTo>
                  <a:lnTo>
                    <a:pt x="1105" y="1114"/>
                  </a:lnTo>
                  <a:lnTo>
                    <a:pt x="1173" y="1169"/>
                  </a:lnTo>
                  <a:lnTo>
                    <a:pt x="1243" y="1227"/>
                  </a:lnTo>
                  <a:lnTo>
                    <a:pt x="1311" y="1285"/>
                  </a:lnTo>
                  <a:lnTo>
                    <a:pt x="1381" y="1339"/>
                  </a:lnTo>
                  <a:lnTo>
                    <a:pt x="1449" y="1395"/>
                  </a:lnTo>
                  <a:lnTo>
                    <a:pt x="1519" y="1447"/>
                  </a:lnTo>
                  <a:lnTo>
                    <a:pt x="1587" y="1497"/>
                  </a:lnTo>
                  <a:lnTo>
                    <a:pt x="1657" y="1545"/>
                  </a:lnTo>
                  <a:lnTo>
                    <a:pt x="1725" y="1589"/>
                  </a:lnTo>
                  <a:lnTo>
                    <a:pt x="1795" y="1631"/>
                  </a:lnTo>
                  <a:lnTo>
                    <a:pt x="1862" y="1669"/>
                  </a:lnTo>
                  <a:lnTo>
                    <a:pt x="1932" y="1703"/>
                  </a:lnTo>
                  <a:lnTo>
                    <a:pt x="2000" y="1733"/>
                  </a:lnTo>
                  <a:lnTo>
                    <a:pt x="2070" y="1757"/>
                  </a:lnTo>
                  <a:lnTo>
                    <a:pt x="2138" y="1777"/>
                  </a:lnTo>
                  <a:lnTo>
                    <a:pt x="2208" y="1791"/>
                  </a:lnTo>
                  <a:lnTo>
                    <a:pt x="2276" y="1799"/>
                  </a:lnTo>
                  <a:lnTo>
                    <a:pt x="2344" y="1803"/>
                  </a:lnTo>
                  <a:moveTo>
                    <a:pt x="2" y="414"/>
                  </a:moveTo>
                  <a:lnTo>
                    <a:pt x="72" y="410"/>
                  </a:lnTo>
                  <a:lnTo>
                    <a:pt x="140" y="410"/>
                  </a:lnTo>
                  <a:lnTo>
                    <a:pt x="210" y="424"/>
                  </a:lnTo>
                  <a:lnTo>
                    <a:pt x="278" y="448"/>
                  </a:lnTo>
                  <a:lnTo>
                    <a:pt x="348" y="484"/>
                  </a:lnTo>
                  <a:lnTo>
                    <a:pt x="416" y="526"/>
                  </a:lnTo>
                  <a:lnTo>
                    <a:pt x="486" y="574"/>
                  </a:lnTo>
                  <a:lnTo>
                    <a:pt x="554" y="622"/>
                  </a:lnTo>
                  <a:lnTo>
                    <a:pt x="623" y="672"/>
                  </a:lnTo>
                  <a:lnTo>
                    <a:pt x="691" y="718"/>
                  </a:lnTo>
                  <a:lnTo>
                    <a:pt x="761" y="742"/>
                  </a:lnTo>
                  <a:lnTo>
                    <a:pt x="829" y="712"/>
                  </a:lnTo>
                  <a:lnTo>
                    <a:pt x="897" y="684"/>
                  </a:lnTo>
                  <a:lnTo>
                    <a:pt x="967" y="708"/>
                  </a:lnTo>
                  <a:lnTo>
                    <a:pt x="1035" y="752"/>
                  </a:lnTo>
                  <a:lnTo>
                    <a:pt x="1105" y="804"/>
                  </a:lnTo>
                  <a:lnTo>
                    <a:pt x="1173" y="856"/>
                  </a:lnTo>
                  <a:lnTo>
                    <a:pt x="1243" y="910"/>
                  </a:lnTo>
                  <a:lnTo>
                    <a:pt x="1311" y="964"/>
                  </a:lnTo>
                  <a:lnTo>
                    <a:pt x="1381" y="1016"/>
                  </a:lnTo>
                  <a:lnTo>
                    <a:pt x="1449" y="1065"/>
                  </a:lnTo>
                  <a:lnTo>
                    <a:pt x="1519" y="1115"/>
                  </a:lnTo>
                  <a:lnTo>
                    <a:pt x="1587" y="1163"/>
                  </a:lnTo>
                  <a:lnTo>
                    <a:pt x="1657" y="1207"/>
                  </a:lnTo>
                  <a:lnTo>
                    <a:pt x="1725" y="1249"/>
                  </a:lnTo>
                  <a:lnTo>
                    <a:pt x="1795" y="1289"/>
                  </a:lnTo>
                  <a:lnTo>
                    <a:pt x="1862" y="1325"/>
                  </a:lnTo>
                  <a:lnTo>
                    <a:pt x="1932" y="1357"/>
                  </a:lnTo>
                  <a:lnTo>
                    <a:pt x="2000" y="1385"/>
                  </a:lnTo>
                  <a:lnTo>
                    <a:pt x="2070" y="1407"/>
                  </a:lnTo>
                  <a:lnTo>
                    <a:pt x="2138" y="1425"/>
                  </a:lnTo>
                  <a:lnTo>
                    <a:pt x="2208" y="1439"/>
                  </a:lnTo>
                  <a:lnTo>
                    <a:pt x="2276" y="1447"/>
                  </a:lnTo>
                  <a:lnTo>
                    <a:pt x="2344" y="1449"/>
                  </a:lnTo>
                  <a:moveTo>
                    <a:pt x="2" y="264"/>
                  </a:moveTo>
                  <a:lnTo>
                    <a:pt x="72" y="262"/>
                  </a:lnTo>
                  <a:lnTo>
                    <a:pt x="140" y="258"/>
                  </a:lnTo>
                  <a:lnTo>
                    <a:pt x="210" y="252"/>
                  </a:lnTo>
                  <a:lnTo>
                    <a:pt x="278" y="250"/>
                  </a:lnTo>
                  <a:lnTo>
                    <a:pt x="348" y="260"/>
                  </a:lnTo>
                  <a:lnTo>
                    <a:pt x="416" y="280"/>
                  </a:lnTo>
                  <a:lnTo>
                    <a:pt x="486" y="312"/>
                  </a:lnTo>
                  <a:lnTo>
                    <a:pt x="554" y="350"/>
                  </a:lnTo>
                  <a:lnTo>
                    <a:pt x="623" y="394"/>
                  </a:lnTo>
                  <a:lnTo>
                    <a:pt x="691" y="440"/>
                  </a:lnTo>
                  <a:lnTo>
                    <a:pt x="761" y="484"/>
                  </a:lnTo>
                  <a:lnTo>
                    <a:pt x="829" y="518"/>
                  </a:lnTo>
                  <a:lnTo>
                    <a:pt x="897" y="520"/>
                  </a:lnTo>
                  <a:lnTo>
                    <a:pt x="967" y="500"/>
                  </a:lnTo>
                  <a:lnTo>
                    <a:pt x="1035" y="512"/>
                  </a:lnTo>
                  <a:lnTo>
                    <a:pt x="1105" y="546"/>
                  </a:lnTo>
                  <a:lnTo>
                    <a:pt x="1173" y="590"/>
                  </a:lnTo>
                  <a:lnTo>
                    <a:pt x="1243" y="638"/>
                  </a:lnTo>
                  <a:lnTo>
                    <a:pt x="1311" y="684"/>
                  </a:lnTo>
                  <a:lnTo>
                    <a:pt x="1381" y="732"/>
                  </a:lnTo>
                  <a:lnTo>
                    <a:pt x="1449" y="778"/>
                  </a:lnTo>
                  <a:lnTo>
                    <a:pt x="1519" y="822"/>
                  </a:lnTo>
                  <a:lnTo>
                    <a:pt x="1587" y="866"/>
                  </a:lnTo>
                  <a:lnTo>
                    <a:pt x="1657" y="908"/>
                  </a:lnTo>
                  <a:lnTo>
                    <a:pt x="1725" y="945"/>
                  </a:lnTo>
                  <a:lnTo>
                    <a:pt x="1795" y="981"/>
                  </a:lnTo>
                  <a:lnTo>
                    <a:pt x="1862" y="1015"/>
                  </a:lnTo>
                  <a:lnTo>
                    <a:pt x="1932" y="1045"/>
                  </a:lnTo>
                  <a:lnTo>
                    <a:pt x="2000" y="1071"/>
                  </a:lnTo>
                  <a:lnTo>
                    <a:pt x="2070" y="1091"/>
                  </a:lnTo>
                  <a:lnTo>
                    <a:pt x="2138" y="1109"/>
                  </a:lnTo>
                  <a:lnTo>
                    <a:pt x="2208" y="1121"/>
                  </a:lnTo>
                  <a:lnTo>
                    <a:pt x="2276" y="1129"/>
                  </a:lnTo>
                  <a:lnTo>
                    <a:pt x="2344" y="1131"/>
                  </a:lnTo>
                  <a:moveTo>
                    <a:pt x="2" y="0"/>
                  </a:moveTo>
                  <a:lnTo>
                    <a:pt x="72" y="2"/>
                  </a:lnTo>
                  <a:lnTo>
                    <a:pt x="140" y="8"/>
                  </a:lnTo>
                  <a:lnTo>
                    <a:pt x="210" y="16"/>
                  </a:lnTo>
                  <a:lnTo>
                    <a:pt x="278" y="26"/>
                  </a:lnTo>
                  <a:lnTo>
                    <a:pt x="348" y="36"/>
                  </a:lnTo>
                  <a:lnTo>
                    <a:pt x="416" y="54"/>
                  </a:lnTo>
                  <a:lnTo>
                    <a:pt x="486" y="78"/>
                  </a:lnTo>
                  <a:lnTo>
                    <a:pt x="554" y="112"/>
                  </a:lnTo>
                  <a:lnTo>
                    <a:pt x="623" y="152"/>
                  </a:lnTo>
                  <a:lnTo>
                    <a:pt x="691" y="194"/>
                  </a:lnTo>
                  <a:lnTo>
                    <a:pt x="761" y="235"/>
                  </a:lnTo>
                  <a:lnTo>
                    <a:pt x="829" y="273"/>
                  </a:lnTo>
                  <a:lnTo>
                    <a:pt x="897" y="301"/>
                  </a:lnTo>
                  <a:lnTo>
                    <a:pt x="967" y="299"/>
                  </a:lnTo>
                  <a:lnTo>
                    <a:pt x="1035" y="280"/>
                  </a:lnTo>
                  <a:lnTo>
                    <a:pt x="1105" y="288"/>
                  </a:lnTo>
                  <a:lnTo>
                    <a:pt x="1173" y="315"/>
                  </a:lnTo>
                  <a:lnTo>
                    <a:pt x="1243" y="355"/>
                  </a:lnTo>
                  <a:lnTo>
                    <a:pt x="1311" y="395"/>
                  </a:lnTo>
                  <a:lnTo>
                    <a:pt x="1381" y="437"/>
                  </a:lnTo>
                  <a:lnTo>
                    <a:pt x="1449" y="479"/>
                  </a:lnTo>
                  <a:lnTo>
                    <a:pt x="1519" y="519"/>
                  </a:lnTo>
                  <a:lnTo>
                    <a:pt x="1587" y="557"/>
                  </a:lnTo>
                  <a:lnTo>
                    <a:pt x="1657" y="593"/>
                  </a:lnTo>
                  <a:lnTo>
                    <a:pt x="1725" y="627"/>
                  </a:lnTo>
                  <a:lnTo>
                    <a:pt x="1795" y="659"/>
                  </a:lnTo>
                </a:path>
              </a:pathLst>
            </a:custGeom>
            <a:noFill/>
            <a:ln w="3175">
              <a:solidFill>
                <a:schemeClr val="tx1"/>
              </a:solidFill>
              <a:miter lim="800000"/>
              <a:headEnd/>
              <a:tailEnd/>
            </a:ln>
          </p:spPr>
          <p:txBody>
            <a:bodyPr/>
            <a:lstStyle/>
            <a:p>
              <a:endParaRPr lang="en-US"/>
            </a:p>
          </p:txBody>
        </p:sp>
        <p:sp>
          <p:nvSpPr>
            <p:cNvPr id="39058" name="Freeform 43"/>
            <p:cNvSpPr>
              <a:spLocks noChangeAspect="1" noEditPoints="1"/>
            </p:cNvSpPr>
            <p:nvPr/>
          </p:nvSpPr>
          <p:spPr bwMode="auto">
            <a:xfrm>
              <a:off x="3837" y="1024"/>
              <a:ext cx="807" cy="1228"/>
            </a:xfrm>
            <a:custGeom>
              <a:avLst/>
              <a:gdLst>
                <a:gd name="T0" fmla="*/ 0 w 4829"/>
                <a:gd name="T1" fmla="*/ 0 h 8161"/>
                <a:gd name="T2" fmla="*/ 0 w 4829"/>
                <a:gd name="T3" fmla="*/ 0 h 8161"/>
                <a:gd name="T4" fmla="*/ 0 w 4829"/>
                <a:gd name="T5" fmla="*/ 0 h 8161"/>
                <a:gd name="T6" fmla="*/ 0 w 4829"/>
                <a:gd name="T7" fmla="*/ 0 h 8161"/>
                <a:gd name="T8" fmla="*/ 0 w 4829"/>
                <a:gd name="T9" fmla="*/ 0 h 8161"/>
                <a:gd name="T10" fmla="*/ 0 w 4829"/>
                <a:gd name="T11" fmla="*/ 0 h 8161"/>
                <a:gd name="T12" fmla="*/ 0 w 4829"/>
                <a:gd name="T13" fmla="*/ 0 h 8161"/>
                <a:gd name="T14" fmla="*/ 0 w 4829"/>
                <a:gd name="T15" fmla="*/ 0 h 8161"/>
                <a:gd name="T16" fmla="*/ 0 w 4829"/>
                <a:gd name="T17" fmla="*/ 0 h 8161"/>
                <a:gd name="T18" fmla="*/ 0 w 4829"/>
                <a:gd name="T19" fmla="*/ 0 h 8161"/>
                <a:gd name="T20" fmla="*/ 0 w 4829"/>
                <a:gd name="T21" fmla="*/ 0 h 8161"/>
                <a:gd name="T22" fmla="*/ 0 w 4829"/>
                <a:gd name="T23" fmla="*/ 0 h 8161"/>
                <a:gd name="T24" fmla="*/ 0 w 4829"/>
                <a:gd name="T25" fmla="*/ 0 h 8161"/>
                <a:gd name="T26" fmla="*/ 0 w 4829"/>
                <a:gd name="T27" fmla="*/ 0 h 8161"/>
                <a:gd name="T28" fmla="*/ 0 w 4829"/>
                <a:gd name="T29" fmla="*/ 0 h 8161"/>
                <a:gd name="T30" fmla="*/ 0 w 4829"/>
                <a:gd name="T31" fmla="*/ 0 h 8161"/>
                <a:gd name="T32" fmla="*/ 0 w 4829"/>
                <a:gd name="T33" fmla="*/ 0 h 8161"/>
                <a:gd name="T34" fmla="*/ 0 w 4829"/>
                <a:gd name="T35" fmla="*/ 0 h 8161"/>
                <a:gd name="T36" fmla="*/ 0 w 4829"/>
                <a:gd name="T37" fmla="*/ 0 h 8161"/>
                <a:gd name="T38" fmla="*/ 0 w 4829"/>
                <a:gd name="T39" fmla="*/ 0 h 8161"/>
                <a:gd name="T40" fmla="*/ 0 w 4829"/>
                <a:gd name="T41" fmla="*/ 0 h 8161"/>
                <a:gd name="T42" fmla="*/ 0 w 4829"/>
                <a:gd name="T43" fmla="*/ 0 h 8161"/>
                <a:gd name="T44" fmla="*/ 0 w 4829"/>
                <a:gd name="T45" fmla="*/ 0 h 8161"/>
                <a:gd name="T46" fmla="*/ 0 w 4829"/>
                <a:gd name="T47" fmla="*/ 0 h 8161"/>
                <a:gd name="T48" fmla="*/ 0 w 4829"/>
                <a:gd name="T49" fmla="*/ 0 h 8161"/>
                <a:gd name="T50" fmla="*/ 0 w 4829"/>
                <a:gd name="T51" fmla="*/ 0 h 8161"/>
                <a:gd name="T52" fmla="*/ 0 w 4829"/>
                <a:gd name="T53" fmla="*/ 0 h 8161"/>
                <a:gd name="T54" fmla="*/ 0 w 4829"/>
                <a:gd name="T55" fmla="*/ 0 h 8161"/>
                <a:gd name="T56" fmla="*/ 0 w 4829"/>
                <a:gd name="T57" fmla="*/ 0 h 8161"/>
                <a:gd name="T58" fmla="*/ 0 w 4829"/>
                <a:gd name="T59" fmla="*/ 0 h 8161"/>
                <a:gd name="T60" fmla="*/ 0 w 4829"/>
                <a:gd name="T61" fmla="*/ 0 h 8161"/>
                <a:gd name="T62" fmla="*/ 0 w 4829"/>
                <a:gd name="T63" fmla="*/ 0 h 8161"/>
                <a:gd name="T64" fmla="*/ 0 w 4829"/>
                <a:gd name="T65" fmla="*/ 0 h 8161"/>
                <a:gd name="T66" fmla="*/ 0 w 4829"/>
                <a:gd name="T67" fmla="*/ 0 h 8161"/>
                <a:gd name="T68" fmla="*/ 0 w 4829"/>
                <a:gd name="T69" fmla="*/ 0 h 8161"/>
                <a:gd name="T70" fmla="*/ 0 w 4829"/>
                <a:gd name="T71" fmla="*/ 0 h 8161"/>
                <a:gd name="T72" fmla="*/ 0 w 4829"/>
                <a:gd name="T73" fmla="*/ 0 h 8161"/>
                <a:gd name="T74" fmla="*/ 0 w 4829"/>
                <a:gd name="T75" fmla="*/ 0 h 8161"/>
                <a:gd name="T76" fmla="*/ 0 w 4829"/>
                <a:gd name="T77" fmla="*/ 0 h 8161"/>
                <a:gd name="T78" fmla="*/ 0 w 4829"/>
                <a:gd name="T79" fmla="*/ 0 h 8161"/>
                <a:gd name="T80" fmla="*/ 0 w 4829"/>
                <a:gd name="T81" fmla="*/ 0 h 8161"/>
                <a:gd name="T82" fmla="*/ 0 w 4829"/>
                <a:gd name="T83" fmla="*/ 0 h 8161"/>
                <a:gd name="T84" fmla="*/ 0 w 4829"/>
                <a:gd name="T85" fmla="*/ 0 h 8161"/>
                <a:gd name="T86" fmla="*/ 0 w 4829"/>
                <a:gd name="T87" fmla="*/ 0 h 8161"/>
                <a:gd name="T88" fmla="*/ 0 w 4829"/>
                <a:gd name="T89" fmla="*/ 0 h 8161"/>
                <a:gd name="T90" fmla="*/ 0 w 4829"/>
                <a:gd name="T91" fmla="*/ 0 h 8161"/>
                <a:gd name="T92" fmla="*/ 0 w 4829"/>
                <a:gd name="T93" fmla="*/ 0 h 8161"/>
                <a:gd name="T94" fmla="*/ 0 w 4829"/>
                <a:gd name="T95" fmla="*/ 0 h 8161"/>
                <a:gd name="T96" fmla="*/ 0 w 4829"/>
                <a:gd name="T97" fmla="*/ 0 h 8161"/>
                <a:gd name="T98" fmla="*/ 0 w 4829"/>
                <a:gd name="T99" fmla="*/ 0 h 8161"/>
                <a:gd name="T100" fmla="*/ 0 w 4829"/>
                <a:gd name="T101" fmla="*/ 0 h 8161"/>
                <a:gd name="T102" fmla="*/ 0 w 4829"/>
                <a:gd name="T103" fmla="*/ 0 h 8161"/>
                <a:gd name="T104" fmla="*/ 0 w 4829"/>
                <a:gd name="T105" fmla="*/ 0 h 8161"/>
                <a:gd name="T106" fmla="*/ 0 w 4829"/>
                <a:gd name="T107" fmla="*/ 0 h 8161"/>
                <a:gd name="T108" fmla="*/ 0 w 4829"/>
                <a:gd name="T109" fmla="*/ 0 h 8161"/>
                <a:gd name="T110" fmla="*/ 0 w 4829"/>
                <a:gd name="T111" fmla="*/ 0 h 8161"/>
                <a:gd name="T112" fmla="*/ 0 w 4829"/>
                <a:gd name="T113" fmla="*/ 0 h 8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29"/>
                <a:gd name="T172" fmla="*/ 0 h 8161"/>
                <a:gd name="T173" fmla="*/ 4829 w 4829"/>
                <a:gd name="T174" fmla="*/ 8161 h 8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29" h="8161">
                  <a:moveTo>
                    <a:pt x="1795" y="1343"/>
                  </a:moveTo>
                  <a:lnTo>
                    <a:pt x="1863" y="1373"/>
                  </a:lnTo>
                  <a:lnTo>
                    <a:pt x="1933" y="1399"/>
                  </a:lnTo>
                  <a:lnTo>
                    <a:pt x="2001" y="1421"/>
                  </a:lnTo>
                  <a:lnTo>
                    <a:pt x="2071" y="1441"/>
                  </a:lnTo>
                  <a:lnTo>
                    <a:pt x="2139" y="1455"/>
                  </a:lnTo>
                  <a:lnTo>
                    <a:pt x="2209" y="1467"/>
                  </a:lnTo>
                  <a:lnTo>
                    <a:pt x="2277" y="1473"/>
                  </a:lnTo>
                  <a:lnTo>
                    <a:pt x="2345" y="1475"/>
                  </a:lnTo>
                  <a:moveTo>
                    <a:pt x="3" y="468"/>
                  </a:moveTo>
                  <a:lnTo>
                    <a:pt x="73" y="468"/>
                  </a:lnTo>
                  <a:lnTo>
                    <a:pt x="141" y="472"/>
                  </a:lnTo>
                  <a:lnTo>
                    <a:pt x="211" y="478"/>
                  </a:lnTo>
                  <a:lnTo>
                    <a:pt x="279" y="484"/>
                  </a:lnTo>
                  <a:lnTo>
                    <a:pt x="349" y="492"/>
                  </a:lnTo>
                  <a:lnTo>
                    <a:pt x="417" y="506"/>
                  </a:lnTo>
                  <a:lnTo>
                    <a:pt x="487" y="530"/>
                  </a:lnTo>
                  <a:lnTo>
                    <a:pt x="555" y="562"/>
                  </a:lnTo>
                  <a:lnTo>
                    <a:pt x="624" y="598"/>
                  </a:lnTo>
                  <a:lnTo>
                    <a:pt x="692" y="636"/>
                  </a:lnTo>
                  <a:lnTo>
                    <a:pt x="762" y="676"/>
                  </a:lnTo>
                  <a:lnTo>
                    <a:pt x="830" y="714"/>
                  </a:lnTo>
                  <a:lnTo>
                    <a:pt x="898" y="749"/>
                  </a:lnTo>
                  <a:lnTo>
                    <a:pt x="968" y="771"/>
                  </a:lnTo>
                  <a:lnTo>
                    <a:pt x="1036" y="762"/>
                  </a:lnTo>
                  <a:lnTo>
                    <a:pt x="1106" y="742"/>
                  </a:lnTo>
                  <a:lnTo>
                    <a:pt x="1174" y="764"/>
                  </a:lnTo>
                  <a:lnTo>
                    <a:pt x="1244" y="805"/>
                  </a:lnTo>
                  <a:lnTo>
                    <a:pt x="1312" y="853"/>
                  </a:lnTo>
                  <a:lnTo>
                    <a:pt x="1382" y="901"/>
                  </a:lnTo>
                  <a:lnTo>
                    <a:pt x="1450" y="949"/>
                  </a:lnTo>
                  <a:lnTo>
                    <a:pt x="1520" y="995"/>
                  </a:lnTo>
                  <a:lnTo>
                    <a:pt x="1588" y="1039"/>
                  </a:lnTo>
                  <a:lnTo>
                    <a:pt x="1658" y="1081"/>
                  </a:lnTo>
                  <a:lnTo>
                    <a:pt x="1726" y="1119"/>
                  </a:lnTo>
                  <a:lnTo>
                    <a:pt x="1796" y="1155"/>
                  </a:lnTo>
                  <a:lnTo>
                    <a:pt x="1863" y="1185"/>
                  </a:lnTo>
                  <a:lnTo>
                    <a:pt x="1933" y="1213"/>
                  </a:lnTo>
                  <a:lnTo>
                    <a:pt x="2001" y="1237"/>
                  </a:lnTo>
                  <a:lnTo>
                    <a:pt x="2071" y="1257"/>
                  </a:lnTo>
                  <a:lnTo>
                    <a:pt x="2139" y="1273"/>
                  </a:lnTo>
                  <a:lnTo>
                    <a:pt x="2209" y="1283"/>
                  </a:lnTo>
                  <a:lnTo>
                    <a:pt x="2277" y="1289"/>
                  </a:lnTo>
                  <a:lnTo>
                    <a:pt x="2345" y="1291"/>
                  </a:lnTo>
                  <a:moveTo>
                    <a:pt x="3" y="406"/>
                  </a:moveTo>
                  <a:lnTo>
                    <a:pt x="73" y="408"/>
                  </a:lnTo>
                  <a:lnTo>
                    <a:pt x="141" y="412"/>
                  </a:lnTo>
                  <a:lnTo>
                    <a:pt x="211" y="420"/>
                  </a:lnTo>
                  <a:lnTo>
                    <a:pt x="279" y="428"/>
                  </a:lnTo>
                  <a:lnTo>
                    <a:pt x="349" y="436"/>
                  </a:lnTo>
                  <a:lnTo>
                    <a:pt x="417" y="434"/>
                  </a:lnTo>
                  <a:lnTo>
                    <a:pt x="487" y="414"/>
                  </a:lnTo>
                  <a:lnTo>
                    <a:pt x="555" y="394"/>
                  </a:lnTo>
                  <a:lnTo>
                    <a:pt x="624" y="392"/>
                  </a:lnTo>
                  <a:lnTo>
                    <a:pt x="692" y="414"/>
                  </a:lnTo>
                  <a:lnTo>
                    <a:pt x="762" y="446"/>
                  </a:lnTo>
                  <a:lnTo>
                    <a:pt x="830" y="484"/>
                  </a:lnTo>
                  <a:lnTo>
                    <a:pt x="898" y="528"/>
                  </a:lnTo>
                  <a:lnTo>
                    <a:pt x="968" y="570"/>
                  </a:lnTo>
                  <a:lnTo>
                    <a:pt x="1036" y="602"/>
                  </a:lnTo>
                  <a:lnTo>
                    <a:pt x="1106" y="590"/>
                  </a:lnTo>
                  <a:lnTo>
                    <a:pt x="1174" y="502"/>
                  </a:lnTo>
                  <a:lnTo>
                    <a:pt x="1244" y="482"/>
                  </a:lnTo>
                  <a:lnTo>
                    <a:pt x="1312" y="526"/>
                  </a:lnTo>
                  <a:lnTo>
                    <a:pt x="1382" y="572"/>
                  </a:lnTo>
                  <a:lnTo>
                    <a:pt x="1450" y="618"/>
                  </a:lnTo>
                  <a:lnTo>
                    <a:pt x="1520" y="662"/>
                  </a:lnTo>
                  <a:lnTo>
                    <a:pt x="1588" y="704"/>
                  </a:lnTo>
                  <a:lnTo>
                    <a:pt x="1658" y="746"/>
                  </a:lnTo>
                  <a:lnTo>
                    <a:pt x="1726" y="786"/>
                  </a:lnTo>
                  <a:lnTo>
                    <a:pt x="1796" y="822"/>
                  </a:lnTo>
                  <a:lnTo>
                    <a:pt x="1863" y="856"/>
                  </a:lnTo>
                  <a:lnTo>
                    <a:pt x="1933" y="885"/>
                  </a:lnTo>
                  <a:lnTo>
                    <a:pt x="2001" y="911"/>
                  </a:lnTo>
                  <a:lnTo>
                    <a:pt x="2071" y="933"/>
                  </a:lnTo>
                  <a:lnTo>
                    <a:pt x="2139" y="951"/>
                  </a:lnTo>
                  <a:lnTo>
                    <a:pt x="2209" y="963"/>
                  </a:lnTo>
                  <a:lnTo>
                    <a:pt x="2277" y="971"/>
                  </a:lnTo>
                  <a:lnTo>
                    <a:pt x="2345" y="973"/>
                  </a:lnTo>
                  <a:moveTo>
                    <a:pt x="3" y="282"/>
                  </a:moveTo>
                  <a:lnTo>
                    <a:pt x="73" y="282"/>
                  </a:lnTo>
                  <a:lnTo>
                    <a:pt x="141" y="282"/>
                  </a:lnTo>
                  <a:lnTo>
                    <a:pt x="211" y="280"/>
                  </a:lnTo>
                  <a:lnTo>
                    <a:pt x="279" y="278"/>
                  </a:lnTo>
                  <a:lnTo>
                    <a:pt x="349" y="274"/>
                  </a:lnTo>
                  <a:lnTo>
                    <a:pt x="417" y="274"/>
                  </a:lnTo>
                  <a:lnTo>
                    <a:pt x="487" y="276"/>
                  </a:lnTo>
                  <a:lnTo>
                    <a:pt x="555" y="272"/>
                  </a:lnTo>
                  <a:lnTo>
                    <a:pt x="624" y="244"/>
                  </a:lnTo>
                  <a:lnTo>
                    <a:pt x="692" y="206"/>
                  </a:lnTo>
                  <a:lnTo>
                    <a:pt x="762" y="212"/>
                  </a:lnTo>
                  <a:lnTo>
                    <a:pt x="830" y="240"/>
                  </a:lnTo>
                  <a:lnTo>
                    <a:pt x="898" y="272"/>
                  </a:lnTo>
                  <a:lnTo>
                    <a:pt x="968" y="310"/>
                  </a:lnTo>
                  <a:lnTo>
                    <a:pt x="1036" y="350"/>
                  </a:lnTo>
                  <a:lnTo>
                    <a:pt x="1106" y="392"/>
                  </a:lnTo>
                  <a:lnTo>
                    <a:pt x="1174" y="436"/>
                  </a:lnTo>
                  <a:lnTo>
                    <a:pt x="1244" y="386"/>
                  </a:lnTo>
                  <a:lnTo>
                    <a:pt x="1312" y="276"/>
                  </a:lnTo>
                  <a:lnTo>
                    <a:pt x="1382" y="210"/>
                  </a:lnTo>
                  <a:lnTo>
                    <a:pt x="1450" y="192"/>
                  </a:lnTo>
                  <a:lnTo>
                    <a:pt x="1520" y="196"/>
                  </a:lnTo>
                  <a:lnTo>
                    <a:pt x="1588" y="210"/>
                  </a:lnTo>
                  <a:lnTo>
                    <a:pt x="1658" y="226"/>
                  </a:lnTo>
                  <a:lnTo>
                    <a:pt x="1726" y="242"/>
                  </a:lnTo>
                  <a:lnTo>
                    <a:pt x="1796" y="258"/>
                  </a:lnTo>
                  <a:lnTo>
                    <a:pt x="1863" y="274"/>
                  </a:lnTo>
                  <a:lnTo>
                    <a:pt x="1933" y="288"/>
                  </a:lnTo>
                  <a:lnTo>
                    <a:pt x="2001" y="298"/>
                  </a:lnTo>
                  <a:lnTo>
                    <a:pt x="2071" y="308"/>
                  </a:lnTo>
                  <a:lnTo>
                    <a:pt x="2139" y="316"/>
                  </a:lnTo>
                  <a:lnTo>
                    <a:pt x="2209" y="322"/>
                  </a:lnTo>
                  <a:lnTo>
                    <a:pt x="2277" y="323"/>
                  </a:lnTo>
                  <a:lnTo>
                    <a:pt x="2345" y="325"/>
                  </a:lnTo>
                  <a:moveTo>
                    <a:pt x="1" y="199"/>
                  </a:moveTo>
                  <a:lnTo>
                    <a:pt x="71" y="198"/>
                  </a:lnTo>
                  <a:lnTo>
                    <a:pt x="139" y="192"/>
                  </a:lnTo>
                  <a:lnTo>
                    <a:pt x="209" y="180"/>
                  </a:lnTo>
                  <a:lnTo>
                    <a:pt x="277" y="166"/>
                  </a:lnTo>
                  <a:lnTo>
                    <a:pt x="347" y="152"/>
                  </a:lnTo>
                  <a:lnTo>
                    <a:pt x="415" y="144"/>
                  </a:lnTo>
                  <a:lnTo>
                    <a:pt x="485" y="144"/>
                  </a:lnTo>
                  <a:lnTo>
                    <a:pt x="553" y="148"/>
                  </a:lnTo>
                  <a:lnTo>
                    <a:pt x="623" y="158"/>
                  </a:lnTo>
                  <a:lnTo>
                    <a:pt x="691" y="162"/>
                  </a:lnTo>
                  <a:lnTo>
                    <a:pt x="761" y="116"/>
                  </a:lnTo>
                  <a:lnTo>
                    <a:pt x="828" y="50"/>
                  </a:lnTo>
                  <a:lnTo>
                    <a:pt x="884" y="0"/>
                  </a:lnTo>
                  <a:moveTo>
                    <a:pt x="1132" y="0"/>
                  </a:moveTo>
                  <a:lnTo>
                    <a:pt x="1172" y="10"/>
                  </a:lnTo>
                  <a:lnTo>
                    <a:pt x="1242" y="22"/>
                  </a:lnTo>
                  <a:lnTo>
                    <a:pt x="1310" y="18"/>
                  </a:lnTo>
                  <a:lnTo>
                    <a:pt x="1344" y="0"/>
                  </a:lnTo>
                  <a:moveTo>
                    <a:pt x="1824" y="0"/>
                  </a:moveTo>
                  <a:lnTo>
                    <a:pt x="1862" y="12"/>
                  </a:lnTo>
                  <a:lnTo>
                    <a:pt x="1932" y="30"/>
                  </a:lnTo>
                  <a:lnTo>
                    <a:pt x="2000" y="48"/>
                  </a:lnTo>
                  <a:lnTo>
                    <a:pt x="2070" y="62"/>
                  </a:lnTo>
                  <a:lnTo>
                    <a:pt x="2138" y="74"/>
                  </a:lnTo>
                  <a:lnTo>
                    <a:pt x="2208" y="82"/>
                  </a:lnTo>
                  <a:lnTo>
                    <a:pt x="2276" y="87"/>
                  </a:lnTo>
                  <a:lnTo>
                    <a:pt x="2344" y="89"/>
                  </a:lnTo>
                  <a:moveTo>
                    <a:pt x="0" y="93"/>
                  </a:moveTo>
                  <a:lnTo>
                    <a:pt x="70" y="93"/>
                  </a:lnTo>
                  <a:lnTo>
                    <a:pt x="138" y="93"/>
                  </a:lnTo>
                  <a:lnTo>
                    <a:pt x="208" y="93"/>
                  </a:lnTo>
                  <a:lnTo>
                    <a:pt x="276" y="91"/>
                  </a:lnTo>
                  <a:lnTo>
                    <a:pt x="345" y="83"/>
                  </a:lnTo>
                  <a:lnTo>
                    <a:pt x="413" y="62"/>
                  </a:lnTo>
                  <a:lnTo>
                    <a:pt x="483" y="30"/>
                  </a:lnTo>
                  <a:lnTo>
                    <a:pt x="539" y="0"/>
                  </a:lnTo>
                  <a:moveTo>
                    <a:pt x="2347" y="7954"/>
                  </a:moveTo>
                  <a:lnTo>
                    <a:pt x="2383" y="7954"/>
                  </a:lnTo>
                  <a:lnTo>
                    <a:pt x="2417" y="7954"/>
                  </a:lnTo>
                  <a:lnTo>
                    <a:pt x="2451" y="7954"/>
                  </a:lnTo>
                  <a:lnTo>
                    <a:pt x="2487" y="7954"/>
                  </a:lnTo>
                  <a:moveTo>
                    <a:pt x="2347" y="7286"/>
                  </a:moveTo>
                  <a:lnTo>
                    <a:pt x="2383" y="7286"/>
                  </a:lnTo>
                  <a:lnTo>
                    <a:pt x="2417" y="7286"/>
                  </a:lnTo>
                  <a:lnTo>
                    <a:pt x="2451" y="7286"/>
                  </a:lnTo>
                  <a:lnTo>
                    <a:pt x="2487" y="7286"/>
                  </a:lnTo>
                  <a:moveTo>
                    <a:pt x="2347" y="6944"/>
                  </a:moveTo>
                  <a:lnTo>
                    <a:pt x="2383" y="6944"/>
                  </a:lnTo>
                  <a:lnTo>
                    <a:pt x="2417" y="6944"/>
                  </a:lnTo>
                  <a:lnTo>
                    <a:pt x="2451" y="6944"/>
                  </a:lnTo>
                  <a:lnTo>
                    <a:pt x="2487" y="6944"/>
                  </a:lnTo>
                  <a:moveTo>
                    <a:pt x="2347" y="6944"/>
                  </a:moveTo>
                  <a:lnTo>
                    <a:pt x="2383" y="6944"/>
                  </a:lnTo>
                  <a:lnTo>
                    <a:pt x="2417" y="6944"/>
                  </a:lnTo>
                  <a:lnTo>
                    <a:pt x="2451" y="6944"/>
                  </a:lnTo>
                  <a:lnTo>
                    <a:pt x="2487" y="6944"/>
                  </a:lnTo>
                  <a:moveTo>
                    <a:pt x="2347" y="6794"/>
                  </a:moveTo>
                  <a:lnTo>
                    <a:pt x="2383" y="6794"/>
                  </a:lnTo>
                  <a:lnTo>
                    <a:pt x="2417" y="6794"/>
                  </a:lnTo>
                  <a:lnTo>
                    <a:pt x="2451" y="6794"/>
                  </a:lnTo>
                  <a:lnTo>
                    <a:pt x="2486" y="6794"/>
                  </a:lnTo>
                  <a:moveTo>
                    <a:pt x="2347" y="6420"/>
                  </a:moveTo>
                  <a:lnTo>
                    <a:pt x="2382" y="6420"/>
                  </a:lnTo>
                  <a:lnTo>
                    <a:pt x="2416" y="6420"/>
                  </a:lnTo>
                  <a:lnTo>
                    <a:pt x="2450" y="6420"/>
                  </a:lnTo>
                  <a:lnTo>
                    <a:pt x="2486" y="6420"/>
                  </a:lnTo>
                  <a:moveTo>
                    <a:pt x="2346" y="6420"/>
                  </a:moveTo>
                  <a:lnTo>
                    <a:pt x="2382" y="6420"/>
                  </a:lnTo>
                  <a:lnTo>
                    <a:pt x="2416" y="6420"/>
                  </a:lnTo>
                  <a:lnTo>
                    <a:pt x="2450" y="6420"/>
                  </a:lnTo>
                  <a:lnTo>
                    <a:pt x="2486" y="6420"/>
                  </a:lnTo>
                  <a:moveTo>
                    <a:pt x="2346" y="6360"/>
                  </a:moveTo>
                  <a:lnTo>
                    <a:pt x="2382" y="6360"/>
                  </a:lnTo>
                  <a:lnTo>
                    <a:pt x="2416" y="6360"/>
                  </a:lnTo>
                  <a:lnTo>
                    <a:pt x="2450" y="6360"/>
                  </a:lnTo>
                  <a:lnTo>
                    <a:pt x="2486" y="6360"/>
                  </a:lnTo>
                  <a:moveTo>
                    <a:pt x="2346" y="6032"/>
                  </a:moveTo>
                  <a:lnTo>
                    <a:pt x="2382" y="6032"/>
                  </a:lnTo>
                  <a:lnTo>
                    <a:pt x="2416" y="6032"/>
                  </a:lnTo>
                  <a:lnTo>
                    <a:pt x="2450" y="6032"/>
                  </a:lnTo>
                  <a:lnTo>
                    <a:pt x="2486" y="6032"/>
                  </a:lnTo>
                  <a:moveTo>
                    <a:pt x="2346" y="6032"/>
                  </a:moveTo>
                  <a:lnTo>
                    <a:pt x="2382" y="6032"/>
                  </a:lnTo>
                  <a:lnTo>
                    <a:pt x="2416" y="6032"/>
                  </a:lnTo>
                  <a:lnTo>
                    <a:pt x="2450" y="6032"/>
                  </a:lnTo>
                  <a:lnTo>
                    <a:pt x="2486" y="6032"/>
                  </a:lnTo>
                  <a:moveTo>
                    <a:pt x="2346" y="5902"/>
                  </a:moveTo>
                  <a:lnTo>
                    <a:pt x="2382" y="5902"/>
                  </a:lnTo>
                  <a:lnTo>
                    <a:pt x="2416" y="5902"/>
                  </a:lnTo>
                  <a:lnTo>
                    <a:pt x="2450" y="5902"/>
                  </a:lnTo>
                  <a:lnTo>
                    <a:pt x="2486" y="5902"/>
                  </a:lnTo>
                  <a:moveTo>
                    <a:pt x="2346" y="5676"/>
                  </a:moveTo>
                  <a:lnTo>
                    <a:pt x="2382" y="5676"/>
                  </a:lnTo>
                  <a:lnTo>
                    <a:pt x="2416" y="5676"/>
                  </a:lnTo>
                  <a:lnTo>
                    <a:pt x="2450" y="5676"/>
                  </a:lnTo>
                  <a:lnTo>
                    <a:pt x="2486" y="5676"/>
                  </a:lnTo>
                  <a:moveTo>
                    <a:pt x="2346" y="5676"/>
                  </a:moveTo>
                  <a:lnTo>
                    <a:pt x="2382" y="5676"/>
                  </a:lnTo>
                  <a:lnTo>
                    <a:pt x="2416" y="5676"/>
                  </a:lnTo>
                  <a:lnTo>
                    <a:pt x="2450" y="5676"/>
                  </a:lnTo>
                  <a:lnTo>
                    <a:pt x="2486" y="5676"/>
                  </a:lnTo>
                  <a:moveTo>
                    <a:pt x="2346" y="5352"/>
                  </a:moveTo>
                  <a:lnTo>
                    <a:pt x="2382" y="5352"/>
                  </a:lnTo>
                  <a:lnTo>
                    <a:pt x="2416" y="5352"/>
                  </a:lnTo>
                  <a:lnTo>
                    <a:pt x="2450" y="5352"/>
                  </a:lnTo>
                  <a:lnTo>
                    <a:pt x="2486" y="5352"/>
                  </a:lnTo>
                  <a:moveTo>
                    <a:pt x="2346" y="5330"/>
                  </a:moveTo>
                  <a:lnTo>
                    <a:pt x="2382" y="5330"/>
                  </a:lnTo>
                  <a:lnTo>
                    <a:pt x="2416" y="5330"/>
                  </a:lnTo>
                  <a:lnTo>
                    <a:pt x="2450" y="5330"/>
                  </a:lnTo>
                  <a:lnTo>
                    <a:pt x="2486" y="5330"/>
                  </a:lnTo>
                  <a:moveTo>
                    <a:pt x="2346" y="5330"/>
                  </a:moveTo>
                  <a:lnTo>
                    <a:pt x="2382" y="5330"/>
                  </a:lnTo>
                  <a:lnTo>
                    <a:pt x="2416" y="5330"/>
                  </a:lnTo>
                  <a:lnTo>
                    <a:pt x="2450" y="5330"/>
                  </a:lnTo>
                  <a:lnTo>
                    <a:pt x="2486" y="5330"/>
                  </a:lnTo>
                  <a:moveTo>
                    <a:pt x="2346" y="4949"/>
                  </a:moveTo>
                  <a:lnTo>
                    <a:pt x="2382" y="4949"/>
                  </a:lnTo>
                  <a:lnTo>
                    <a:pt x="2416" y="4949"/>
                  </a:lnTo>
                  <a:lnTo>
                    <a:pt x="2450" y="4949"/>
                  </a:lnTo>
                  <a:lnTo>
                    <a:pt x="2486" y="4949"/>
                  </a:lnTo>
                  <a:moveTo>
                    <a:pt x="2346" y="4949"/>
                  </a:moveTo>
                  <a:lnTo>
                    <a:pt x="2382" y="4949"/>
                  </a:lnTo>
                  <a:lnTo>
                    <a:pt x="2416" y="4949"/>
                  </a:lnTo>
                  <a:lnTo>
                    <a:pt x="2450" y="4949"/>
                  </a:lnTo>
                  <a:lnTo>
                    <a:pt x="2485" y="4949"/>
                  </a:lnTo>
                  <a:moveTo>
                    <a:pt x="2346" y="4771"/>
                  </a:moveTo>
                  <a:lnTo>
                    <a:pt x="2381" y="4771"/>
                  </a:lnTo>
                  <a:lnTo>
                    <a:pt x="2415" y="4771"/>
                  </a:lnTo>
                  <a:lnTo>
                    <a:pt x="2449" y="4771"/>
                  </a:lnTo>
                  <a:lnTo>
                    <a:pt x="2485" y="4771"/>
                  </a:lnTo>
                  <a:moveTo>
                    <a:pt x="2345" y="4423"/>
                  </a:moveTo>
                  <a:lnTo>
                    <a:pt x="2381" y="4423"/>
                  </a:lnTo>
                  <a:lnTo>
                    <a:pt x="2415" y="4423"/>
                  </a:lnTo>
                  <a:lnTo>
                    <a:pt x="2449" y="4423"/>
                  </a:lnTo>
                  <a:lnTo>
                    <a:pt x="2485" y="4423"/>
                  </a:lnTo>
                  <a:moveTo>
                    <a:pt x="2345" y="4069"/>
                  </a:moveTo>
                  <a:lnTo>
                    <a:pt x="2381" y="4069"/>
                  </a:lnTo>
                  <a:lnTo>
                    <a:pt x="2415" y="4069"/>
                  </a:lnTo>
                  <a:lnTo>
                    <a:pt x="2449" y="4069"/>
                  </a:lnTo>
                  <a:lnTo>
                    <a:pt x="2485" y="4069"/>
                  </a:lnTo>
                  <a:moveTo>
                    <a:pt x="2345" y="4069"/>
                  </a:moveTo>
                  <a:lnTo>
                    <a:pt x="2381" y="4069"/>
                  </a:lnTo>
                  <a:lnTo>
                    <a:pt x="2415" y="4069"/>
                  </a:lnTo>
                  <a:lnTo>
                    <a:pt x="2449" y="4069"/>
                  </a:lnTo>
                  <a:lnTo>
                    <a:pt x="2485" y="4069"/>
                  </a:lnTo>
                  <a:moveTo>
                    <a:pt x="2345" y="2971"/>
                  </a:moveTo>
                  <a:lnTo>
                    <a:pt x="2381" y="2971"/>
                  </a:lnTo>
                  <a:lnTo>
                    <a:pt x="2415" y="2971"/>
                  </a:lnTo>
                  <a:lnTo>
                    <a:pt x="2449" y="2971"/>
                  </a:lnTo>
                  <a:lnTo>
                    <a:pt x="2485" y="2971"/>
                  </a:lnTo>
                  <a:moveTo>
                    <a:pt x="2345" y="2489"/>
                  </a:moveTo>
                  <a:lnTo>
                    <a:pt x="2381" y="2489"/>
                  </a:lnTo>
                  <a:lnTo>
                    <a:pt x="2415" y="2489"/>
                  </a:lnTo>
                  <a:lnTo>
                    <a:pt x="2449" y="2489"/>
                  </a:lnTo>
                  <a:lnTo>
                    <a:pt x="2485" y="2489"/>
                  </a:lnTo>
                  <a:moveTo>
                    <a:pt x="2345" y="2135"/>
                  </a:moveTo>
                  <a:lnTo>
                    <a:pt x="2381" y="2135"/>
                  </a:lnTo>
                  <a:lnTo>
                    <a:pt x="2415" y="2135"/>
                  </a:lnTo>
                  <a:lnTo>
                    <a:pt x="2449" y="2135"/>
                  </a:lnTo>
                  <a:lnTo>
                    <a:pt x="2485" y="2135"/>
                  </a:lnTo>
                  <a:moveTo>
                    <a:pt x="2345" y="1817"/>
                  </a:moveTo>
                  <a:lnTo>
                    <a:pt x="2381" y="1817"/>
                  </a:lnTo>
                  <a:lnTo>
                    <a:pt x="2415" y="1817"/>
                  </a:lnTo>
                  <a:lnTo>
                    <a:pt x="2449" y="1817"/>
                  </a:lnTo>
                  <a:lnTo>
                    <a:pt x="2485" y="1817"/>
                  </a:lnTo>
                  <a:moveTo>
                    <a:pt x="2345" y="1477"/>
                  </a:moveTo>
                  <a:lnTo>
                    <a:pt x="2381" y="1477"/>
                  </a:lnTo>
                  <a:lnTo>
                    <a:pt x="2415" y="1477"/>
                  </a:lnTo>
                  <a:lnTo>
                    <a:pt x="2449" y="1477"/>
                  </a:lnTo>
                  <a:lnTo>
                    <a:pt x="2485" y="1477"/>
                  </a:lnTo>
                  <a:moveTo>
                    <a:pt x="2345" y="1293"/>
                  </a:moveTo>
                  <a:lnTo>
                    <a:pt x="2381" y="1293"/>
                  </a:lnTo>
                  <a:lnTo>
                    <a:pt x="2415" y="1293"/>
                  </a:lnTo>
                  <a:lnTo>
                    <a:pt x="2449" y="1293"/>
                  </a:lnTo>
                  <a:lnTo>
                    <a:pt x="2485" y="1293"/>
                  </a:lnTo>
                  <a:moveTo>
                    <a:pt x="2345" y="975"/>
                  </a:moveTo>
                  <a:lnTo>
                    <a:pt x="2381" y="975"/>
                  </a:lnTo>
                  <a:lnTo>
                    <a:pt x="2415" y="975"/>
                  </a:lnTo>
                  <a:lnTo>
                    <a:pt x="2449" y="975"/>
                  </a:lnTo>
                  <a:lnTo>
                    <a:pt x="2485" y="975"/>
                  </a:lnTo>
                  <a:moveTo>
                    <a:pt x="2345" y="327"/>
                  </a:moveTo>
                  <a:lnTo>
                    <a:pt x="2381" y="327"/>
                  </a:lnTo>
                  <a:lnTo>
                    <a:pt x="2415" y="327"/>
                  </a:lnTo>
                  <a:lnTo>
                    <a:pt x="2449" y="327"/>
                  </a:lnTo>
                  <a:lnTo>
                    <a:pt x="2485" y="327"/>
                  </a:lnTo>
                  <a:moveTo>
                    <a:pt x="2345" y="91"/>
                  </a:moveTo>
                  <a:lnTo>
                    <a:pt x="2381" y="91"/>
                  </a:lnTo>
                  <a:lnTo>
                    <a:pt x="2415" y="91"/>
                  </a:lnTo>
                  <a:lnTo>
                    <a:pt x="2448" y="91"/>
                  </a:lnTo>
                  <a:lnTo>
                    <a:pt x="2484" y="91"/>
                  </a:lnTo>
                  <a:moveTo>
                    <a:pt x="2484" y="7955"/>
                  </a:moveTo>
                  <a:lnTo>
                    <a:pt x="2552" y="7955"/>
                  </a:lnTo>
                  <a:lnTo>
                    <a:pt x="2622" y="7953"/>
                  </a:lnTo>
                  <a:lnTo>
                    <a:pt x="2690" y="7947"/>
                  </a:lnTo>
                  <a:lnTo>
                    <a:pt x="2758" y="7941"/>
                  </a:lnTo>
                  <a:lnTo>
                    <a:pt x="2828" y="7933"/>
                  </a:lnTo>
                  <a:lnTo>
                    <a:pt x="2896" y="7925"/>
                  </a:lnTo>
                  <a:lnTo>
                    <a:pt x="2966" y="7913"/>
                  </a:lnTo>
                  <a:lnTo>
                    <a:pt x="3034" y="7901"/>
                  </a:lnTo>
                  <a:lnTo>
                    <a:pt x="3104" y="7889"/>
                  </a:lnTo>
                  <a:lnTo>
                    <a:pt x="3172" y="7875"/>
                  </a:lnTo>
                  <a:lnTo>
                    <a:pt x="3242" y="7859"/>
                  </a:lnTo>
                  <a:lnTo>
                    <a:pt x="3310" y="7843"/>
                  </a:lnTo>
                  <a:lnTo>
                    <a:pt x="3380" y="7829"/>
                  </a:lnTo>
                  <a:lnTo>
                    <a:pt x="3448" y="7814"/>
                  </a:lnTo>
                  <a:lnTo>
                    <a:pt x="3518" y="7798"/>
                  </a:lnTo>
                  <a:lnTo>
                    <a:pt x="3586" y="7786"/>
                  </a:lnTo>
                  <a:lnTo>
                    <a:pt x="3656" y="7774"/>
                  </a:lnTo>
                  <a:lnTo>
                    <a:pt x="3723" y="7768"/>
                  </a:lnTo>
                  <a:lnTo>
                    <a:pt x="3793" y="7772"/>
                  </a:lnTo>
                  <a:lnTo>
                    <a:pt x="3861" y="7790"/>
                  </a:lnTo>
                  <a:lnTo>
                    <a:pt x="3931" y="7822"/>
                  </a:lnTo>
                  <a:lnTo>
                    <a:pt x="3999" y="7862"/>
                  </a:lnTo>
                  <a:lnTo>
                    <a:pt x="4067" y="7902"/>
                  </a:lnTo>
                  <a:lnTo>
                    <a:pt x="4137" y="7941"/>
                  </a:lnTo>
                  <a:lnTo>
                    <a:pt x="4205" y="7979"/>
                  </a:lnTo>
                  <a:lnTo>
                    <a:pt x="4275" y="8013"/>
                  </a:lnTo>
                  <a:lnTo>
                    <a:pt x="4343" y="8047"/>
                  </a:lnTo>
                  <a:lnTo>
                    <a:pt x="4413" y="8077"/>
                  </a:lnTo>
                  <a:lnTo>
                    <a:pt x="4481" y="8101"/>
                  </a:lnTo>
                  <a:lnTo>
                    <a:pt x="4551" y="8123"/>
                  </a:lnTo>
                  <a:lnTo>
                    <a:pt x="4619" y="8139"/>
                  </a:lnTo>
                  <a:lnTo>
                    <a:pt x="4689" y="8153"/>
                  </a:lnTo>
                  <a:lnTo>
                    <a:pt x="4757" y="8159"/>
                  </a:lnTo>
                  <a:lnTo>
                    <a:pt x="4827" y="8161"/>
                  </a:lnTo>
                  <a:moveTo>
                    <a:pt x="2487" y="7286"/>
                  </a:moveTo>
                  <a:lnTo>
                    <a:pt x="2555" y="7286"/>
                  </a:lnTo>
                  <a:lnTo>
                    <a:pt x="2625" y="7286"/>
                  </a:lnTo>
                  <a:lnTo>
                    <a:pt x="2693" y="7286"/>
                  </a:lnTo>
                  <a:lnTo>
                    <a:pt x="2761" y="7286"/>
                  </a:lnTo>
                  <a:lnTo>
                    <a:pt x="2831" y="7288"/>
                  </a:lnTo>
                  <a:lnTo>
                    <a:pt x="2899" y="7290"/>
                  </a:lnTo>
                  <a:lnTo>
                    <a:pt x="2969" y="7296"/>
                  </a:lnTo>
                  <a:lnTo>
                    <a:pt x="3037" y="7304"/>
                  </a:lnTo>
                  <a:lnTo>
                    <a:pt x="3106" y="7318"/>
                  </a:lnTo>
                  <a:lnTo>
                    <a:pt x="3174" y="7338"/>
                  </a:lnTo>
                  <a:lnTo>
                    <a:pt x="3244" y="7362"/>
                  </a:lnTo>
                  <a:lnTo>
                    <a:pt x="3312" y="7394"/>
                  </a:lnTo>
                  <a:lnTo>
                    <a:pt x="3382" y="7430"/>
                  </a:lnTo>
                  <a:lnTo>
                    <a:pt x="3450" y="7469"/>
                  </a:lnTo>
                  <a:lnTo>
                    <a:pt x="3520" y="7509"/>
                  </a:lnTo>
                  <a:lnTo>
                    <a:pt x="3588" y="7553"/>
                  </a:lnTo>
                  <a:lnTo>
                    <a:pt x="3658" y="7597"/>
                  </a:lnTo>
                  <a:lnTo>
                    <a:pt x="3726" y="7639"/>
                  </a:lnTo>
                  <a:lnTo>
                    <a:pt x="3796" y="7673"/>
                  </a:lnTo>
                  <a:lnTo>
                    <a:pt x="3864" y="7695"/>
                  </a:lnTo>
                  <a:lnTo>
                    <a:pt x="3934" y="7707"/>
                  </a:lnTo>
                  <a:lnTo>
                    <a:pt x="4002" y="7715"/>
                  </a:lnTo>
                  <a:lnTo>
                    <a:pt x="4070" y="7725"/>
                  </a:lnTo>
                  <a:lnTo>
                    <a:pt x="4140" y="7737"/>
                  </a:lnTo>
                  <a:lnTo>
                    <a:pt x="4208" y="7751"/>
                  </a:lnTo>
                  <a:lnTo>
                    <a:pt x="4278" y="7767"/>
                  </a:lnTo>
                  <a:lnTo>
                    <a:pt x="4346" y="7783"/>
                  </a:lnTo>
                  <a:lnTo>
                    <a:pt x="4415" y="7799"/>
                  </a:lnTo>
                  <a:lnTo>
                    <a:pt x="4483" y="7813"/>
                  </a:lnTo>
                  <a:lnTo>
                    <a:pt x="4553" y="7825"/>
                  </a:lnTo>
                  <a:lnTo>
                    <a:pt x="4621" y="7835"/>
                  </a:lnTo>
                  <a:lnTo>
                    <a:pt x="4691" y="7843"/>
                  </a:lnTo>
                  <a:lnTo>
                    <a:pt x="4759" y="7849"/>
                  </a:lnTo>
                  <a:lnTo>
                    <a:pt x="4829" y="7849"/>
                  </a:lnTo>
                  <a:moveTo>
                    <a:pt x="2487" y="6944"/>
                  </a:moveTo>
                  <a:lnTo>
                    <a:pt x="2555" y="6948"/>
                  </a:lnTo>
                  <a:lnTo>
                    <a:pt x="2625" y="6956"/>
                  </a:lnTo>
                  <a:lnTo>
                    <a:pt x="2693" y="6968"/>
                  </a:lnTo>
                  <a:lnTo>
                    <a:pt x="2761" y="6986"/>
                  </a:lnTo>
                  <a:lnTo>
                    <a:pt x="2831" y="7006"/>
                  </a:lnTo>
                  <a:lnTo>
                    <a:pt x="2899" y="7028"/>
                  </a:lnTo>
                  <a:lnTo>
                    <a:pt x="2969" y="7052"/>
                  </a:lnTo>
                  <a:lnTo>
                    <a:pt x="3037" y="7076"/>
                  </a:lnTo>
                  <a:lnTo>
                    <a:pt x="3106" y="7098"/>
                  </a:lnTo>
                  <a:lnTo>
                    <a:pt x="3174" y="7118"/>
                  </a:lnTo>
                  <a:lnTo>
                    <a:pt x="3244" y="7136"/>
                  </a:lnTo>
                  <a:lnTo>
                    <a:pt x="3312" y="7152"/>
                  </a:lnTo>
                  <a:lnTo>
                    <a:pt x="3382" y="7167"/>
                  </a:lnTo>
                  <a:lnTo>
                    <a:pt x="3450" y="7183"/>
                  </a:lnTo>
                  <a:lnTo>
                    <a:pt x="3520" y="7203"/>
                  </a:lnTo>
                  <a:lnTo>
                    <a:pt x="3588" y="7225"/>
                  </a:lnTo>
                  <a:lnTo>
                    <a:pt x="3658" y="7251"/>
                  </a:lnTo>
                  <a:lnTo>
                    <a:pt x="3726" y="7277"/>
                  </a:lnTo>
                  <a:lnTo>
                    <a:pt x="3796" y="7303"/>
                  </a:lnTo>
                  <a:lnTo>
                    <a:pt x="3864" y="7329"/>
                  </a:lnTo>
                  <a:lnTo>
                    <a:pt x="3934" y="7351"/>
                  </a:lnTo>
                  <a:lnTo>
                    <a:pt x="4002" y="7371"/>
                  </a:lnTo>
                  <a:lnTo>
                    <a:pt x="4070" y="7387"/>
                  </a:lnTo>
                  <a:lnTo>
                    <a:pt x="4140" y="7397"/>
                  </a:lnTo>
                </a:path>
              </a:pathLst>
            </a:custGeom>
            <a:noFill/>
            <a:ln w="3175">
              <a:solidFill>
                <a:schemeClr val="tx1"/>
              </a:solidFill>
              <a:miter lim="800000"/>
              <a:headEnd/>
              <a:tailEnd/>
            </a:ln>
          </p:spPr>
          <p:txBody>
            <a:bodyPr/>
            <a:lstStyle/>
            <a:p>
              <a:endParaRPr lang="en-US"/>
            </a:p>
          </p:txBody>
        </p:sp>
        <p:sp>
          <p:nvSpPr>
            <p:cNvPr id="39059" name="Freeform 44"/>
            <p:cNvSpPr>
              <a:spLocks noChangeAspect="1" noEditPoints="1"/>
            </p:cNvSpPr>
            <p:nvPr/>
          </p:nvSpPr>
          <p:spPr bwMode="auto">
            <a:xfrm>
              <a:off x="4253" y="1826"/>
              <a:ext cx="391" cy="322"/>
            </a:xfrm>
            <a:custGeom>
              <a:avLst/>
              <a:gdLst>
                <a:gd name="T0" fmla="*/ 0 w 2342"/>
                <a:gd name="T1" fmla="*/ 0 h 2138"/>
                <a:gd name="T2" fmla="*/ 0 w 2342"/>
                <a:gd name="T3" fmla="*/ 0 h 2138"/>
                <a:gd name="T4" fmla="*/ 0 w 2342"/>
                <a:gd name="T5" fmla="*/ 0 h 2138"/>
                <a:gd name="T6" fmla="*/ 0 w 2342"/>
                <a:gd name="T7" fmla="*/ 0 h 2138"/>
                <a:gd name="T8" fmla="*/ 0 w 2342"/>
                <a:gd name="T9" fmla="*/ 0 h 2138"/>
                <a:gd name="T10" fmla="*/ 0 w 2342"/>
                <a:gd name="T11" fmla="*/ 0 h 2138"/>
                <a:gd name="T12" fmla="*/ 0 w 2342"/>
                <a:gd name="T13" fmla="*/ 0 h 2138"/>
                <a:gd name="T14" fmla="*/ 0 w 2342"/>
                <a:gd name="T15" fmla="*/ 0 h 2138"/>
                <a:gd name="T16" fmla="*/ 0 w 2342"/>
                <a:gd name="T17" fmla="*/ 0 h 2138"/>
                <a:gd name="T18" fmla="*/ 0 w 2342"/>
                <a:gd name="T19" fmla="*/ 0 h 2138"/>
                <a:gd name="T20" fmla="*/ 0 w 2342"/>
                <a:gd name="T21" fmla="*/ 0 h 2138"/>
                <a:gd name="T22" fmla="*/ 0 w 2342"/>
                <a:gd name="T23" fmla="*/ 0 h 2138"/>
                <a:gd name="T24" fmla="*/ 0 w 2342"/>
                <a:gd name="T25" fmla="*/ 0 h 2138"/>
                <a:gd name="T26" fmla="*/ 0 w 2342"/>
                <a:gd name="T27" fmla="*/ 0 h 2138"/>
                <a:gd name="T28" fmla="*/ 0 w 2342"/>
                <a:gd name="T29" fmla="*/ 0 h 2138"/>
                <a:gd name="T30" fmla="*/ 0 w 2342"/>
                <a:gd name="T31" fmla="*/ 0 h 2138"/>
                <a:gd name="T32" fmla="*/ 0 w 2342"/>
                <a:gd name="T33" fmla="*/ 0 h 2138"/>
                <a:gd name="T34" fmla="*/ 0 w 2342"/>
                <a:gd name="T35" fmla="*/ 0 h 2138"/>
                <a:gd name="T36" fmla="*/ 0 w 2342"/>
                <a:gd name="T37" fmla="*/ 0 h 2138"/>
                <a:gd name="T38" fmla="*/ 0 w 2342"/>
                <a:gd name="T39" fmla="*/ 0 h 2138"/>
                <a:gd name="T40" fmla="*/ 0 w 2342"/>
                <a:gd name="T41" fmla="*/ 0 h 2138"/>
                <a:gd name="T42" fmla="*/ 0 w 2342"/>
                <a:gd name="T43" fmla="*/ 0 h 2138"/>
                <a:gd name="T44" fmla="*/ 0 w 2342"/>
                <a:gd name="T45" fmla="*/ 0 h 2138"/>
                <a:gd name="T46" fmla="*/ 0 w 2342"/>
                <a:gd name="T47" fmla="*/ 0 h 2138"/>
                <a:gd name="T48" fmla="*/ 0 w 2342"/>
                <a:gd name="T49" fmla="*/ 0 h 2138"/>
                <a:gd name="T50" fmla="*/ 0 w 2342"/>
                <a:gd name="T51" fmla="*/ 0 h 2138"/>
                <a:gd name="T52" fmla="*/ 0 w 2342"/>
                <a:gd name="T53" fmla="*/ 0 h 2138"/>
                <a:gd name="T54" fmla="*/ 0 w 2342"/>
                <a:gd name="T55" fmla="*/ 0 h 2138"/>
                <a:gd name="T56" fmla="*/ 0 w 2342"/>
                <a:gd name="T57" fmla="*/ 0 h 2138"/>
                <a:gd name="T58" fmla="*/ 0 w 2342"/>
                <a:gd name="T59" fmla="*/ 0 h 2138"/>
                <a:gd name="T60" fmla="*/ 0 w 2342"/>
                <a:gd name="T61" fmla="*/ 0 h 2138"/>
                <a:gd name="T62" fmla="*/ 0 w 2342"/>
                <a:gd name="T63" fmla="*/ 0 h 2138"/>
                <a:gd name="T64" fmla="*/ 0 w 2342"/>
                <a:gd name="T65" fmla="*/ 0 h 2138"/>
                <a:gd name="T66" fmla="*/ 0 w 2342"/>
                <a:gd name="T67" fmla="*/ 0 h 2138"/>
                <a:gd name="T68" fmla="*/ 0 w 2342"/>
                <a:gd name="T69" fmla="*/ 0 h 2138"/>
                <a:gd name="T70" fmla="*/ 0 w 2342"/>
                <a:gd name="T71" fmla="*/ 0 h 2138"/>
                <a:gd name="T72" fmla="*/ 0 w 2342"/>
                <a:gd name="T73" fmla="*/ 0 h 2138"/>
                <a:gd name="T74" fmla="*/ 0 w 2342"/>
                <a:gd name="T75" fmla="*/ 0 h 2138"/>
                <a:gd name="T76" fmla="*/ 0 w 2342"/>
                <a:gd name="T77" fmla="*/ 0 h 2138"/>
                <a:gd name="T78" fmla="*/ 0 w 2342"/>
                <a:gd name="T79" fmla="*/ 0 h 2138"/>
                <a:gd name="T80" fmla="*/ 0 w 2342"/>
                <a:gd name="T81" fmla="*/ 0 h 2138"/>
                <a:gd name="T82" fmla="*/ 0 w 2342"/>
                <a:gd name="T83" fmla="*/ 0 h 2138"/>
                <a:gd name="T84" fmla="*/ 0 w 2342"/>
                <a:gd name="T85" fmla="*/ 0 h 2138"/>
                <a:gd name="T86" fmla="*/ 0 w 2342"/>
                <a:gd name="T87" fmla="*/ 0 h 2138"/>
                <a:gd name="T88" fmla="*/ 0 w 2342"/>
                <a:gd name="T89" fmla="*/ 0 h 2138"/>
                <a:gd name="T90" fmla="*/ 0 w 2342"/>
                <a:gd name="T91" fmla="*/ 0 h 2138"/>
                <a:gd name="T92" fmla="*/ 0 w 2342"/>
                <a:gd name="T93" fmla="*/ 0 h 2138"/>
                <a:gd name="T94" fmla="*/ 0 w 2342"/>
                <a:gd name="T95" fmla="*/ 0 h 2138"/>
                <a:gd name="T96" fmla="*/ 0 w 2342"/>
                <a:gd name="T97" fmla="*/ 0 h 2138"/>
                <a:gd name="T98" fmla="*/ 0 w 2342"/>
                <a:gd name="T99" fmla="*/ 0 h 2138"/>
                <a:gd name="T100" fmla="*/ 0 w 2342"/>
                <a:gd name="T101" fmla="*/ 0 h 2138"/>
                <a:gd name="T102" fmla="*/ 0 w 2342"/>
                <a:gd name="T103" fmla="*/ 0 h 2138"/>
                <a:gd name="T104" fmla="*/ 0 w 2342"/>
                <a:gd name="T105" fmla="*/ 0 h 2138"/>
                <a:gd name="T106" fmla="*/ 0 w 2342"/>
                <a:gd name="T107" fmla="*/ 0 h 2138"/>
                <a:gd name="T108" fmla="*/ 0 w 2342"/>
                <a:gd name="T109" fmla="*/ 0 h 2138"/>
                <a:gd name="T110" fmla="*/ 0 w 2342"/>
                <a:gd name="T111" fmla="*/ 0 h 2138"/>
                <a:gd name="T112" fmla="*/ 0 w 2342"/>
                <a:gd name="T113" fmla="*/ 0 h 21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2"/>
                <a:gd name="T172" fmla="*/ 0 h 2138"/>
                <a:gd name="T173" fmla="*/ 2342 w 2342"/>
                <a:gd name="T174" fmla="*/ 2138 h 21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2" h="2138">
                  <a:moveTo>
                    <a:pt x="1653" y="2067"/>
                  </a:moveTo>
                  <a:lnTo>
                    <a:pt x="1721" y="2075"/>
                  </a:lnTo>
                  <a:lnTo>
                    <a:pt x="1790" y="2081"/>
                  </a:lnTo>
                  <a:lnTo>
                    <a:pt x="1858" y="2089"/>
                  </a:lnTo>
                  <a:lnTo>
                    <a:pt x="1928" y="2097"/>
                  </a:lnTo>
                  <a:lnTo>
                    <a:pt x="1996" y="2107"/>
                  </a:lnTo>
                  <a:lnTo>
                    <a:pt x="2066" y="2117"/>
                  </a:lnTo>
                  <a:lnTo>
                    <a:pt x="2134" y="2124"/>
                  </a:lnTo>
                  <a:lnTo>
                    <a:pt x="2204" y="2132"/>
                  </a:lnTo>
                  <a:lnTo>
                    <a:pt x="2272" y="2136"/>
                  </a:lnTo>
                  <a:lnTo>
                    <a:pt x="2342" y="2138"/>
                  </a:lnTo>
                  <a:moveTo>
                    <a:pt x="0" y="1614"/>
                  </a:moveTo>
                  <a:lnTo>
                    <a:pt x="68" y="1616"/>
                  </a:lnTo>
                  <a:lnTo>
                    <a:pt x="138" y="1616"/>
                  </a:lnTo>
                  <a:lnTo>
                    <a:pt x="206" y="1618"/>
                  </a:lnTo>
                  <a:lnTo>
                    <a:pt x="274" y="1622"/>
                  </a:lnTo>
                  <a:lnTo>
                    <a:pt x="344" y="1626"/>
                  </a:lnTo>
                  <a:lnTo>
                    <a:pt x="412" y="1630"/>
                  </a:lnTo>
                  <a:lnTo>
                    <a:pt x="482" y="1636"/>
                  </a:lnTo>
                  <a:lnTo>
                    <a:pt x="550" y="1642"/>
                  </a:lnTo>
                  <a:lnTo>
                    <a:pt x="619" y="1648"/>
                  </a:lnTo>
                  <a:lnTo>
                    <a:pt x="687" y="1656"/>
                  </a:lnTo>
                  <a:lnTo>
                    <a:pt x="757" y="1664"/>
                  </a:lnTo>
                  <a:lnTo>
                    <a:pt x="825" y="1674"/>
                  </a:lnTo>
                  <a:lnTo>
                    <a:pt x="895" y="1682"/>
                  </a:lnTo>
                  <a:lnTo>
                    <a:pt x="963" y="1691"/>
                  </a:lnTo>
                  <a:lnTo>
                    <a:pt x="1033" y="1701"/>
                  </a:lnTo>
                  <a:lnTo>
                    <a:pt x="1101" y="1711"/>
                  </a:lnTo>
                  <a:lnTo>
                    <a:pt x="1171" y="1723"/>
                  </a:lnTo>
                  <a:lnTo>
                    <a:pt x="1239" y="1733"/>
                  </a:lnTo>
                  <a:lnTo>
                    <a:pt x="1309" y="1743"/>
                  </a:lnTo>
                  <a:lnTo>
                    <a:pt x="1377" y="1755"/>
                  </a:lnTo>
                  <a:lnTo>
                    <a:pt x="1447" y="1791"/>
                  </a:lnTo>
                  <a:lnTo>
                    <a:pt x="1515" y="1829"/>
                  </a:lnTo>
                  <a:lnTo>
                    <a:pt x="1583" y="1863"/>
                  </a:lnTo>
                  <a:lnTo>
                    <a:pt x="1653" y="1897"/>
                  </a:lnTo>
                  <a:lnTo>
                    <a:pt x="1721" y="1927"/>
                  </a:lnTo>
                  <a:lnTo>
                    <a:pt x="1791" y="1951"/>
                  </a:lnTo>
                  <a:lnTo>
                    <a:pt x="1859" y="1973"/>
                  </a:lnTo>
                  <a:lnTo>
                    <a:pt x="1928" y="1987"/>
                  </a:lnTo>
                  <a:lnTo>
                    <a:pt x="1996" y="1995"/>
                  </a:lnTo>
                  <a:lnTo>
                    <a:pt x="2066" y="2001"/>
                  </a:lnTo>
                  <a:lnTo>
                    <a:pt x="2134" y="2003"/>
                  </a:lnTo>
                  <a:lnTo>
                    <a:pt x="2204" y="2003"/>
                  </a:lnTo>
                  <a:lnTo>
                    <a:pt x="2272" y="2003"/>
                  </a:lnTo>
                  <a:lnTo>
                    <a:pt x="2342" y="2003"/>
                  </a:lnTo>
                  <a:moveTo>
                    <a:pt x="0" y="1464"/>
                  </a:moveTo>
                  <a:lnTo>
                    <a:pt x="68" y="1464"/>
                  </a:lnTo>
                  <a:lnTo>
                    <a:pt x="138" y="1462"/>
                  </a:lnTo>
                  <a:lnTo>
                    <a:pt x="206" y="1460"/>
                  </a:lnTo>
                  <a:lnTo>
                    <a:pt x="274" y="1458"/>
                  </a:lnTo>
                  <a:lnTo>
                    <a:pt x="344" y="1458"/>
                  </a:lnTo>
                  <a:lnTo>
                    <a:pt x="412" y="1456"/>
                  </a:lnTo>
                  <a:lnTo>
                    <a:pt x="482" y="1458"/>
                  </a:lnTo>
                  <a:lnTo>
                    <a:pt x="550" y="1462"/>
                  </a:lnTo>
                  <a:lnTo>
                    <a:pt x="619" y="1468"/>
                  </a:lnTo>
                  <a:lnTo>
                    <a:pt x="687" y="1478"/>
                  </a:lnTo>
                  <a:lnTo>
                    <a:pt x="757" y="1492"/>
                  </a:lnTo>
                  <a:lnTo>
                    <a:pt x="825" y="1512"/>
                  </a:lnTo>
                  <a:lnTo>
                    <a:pt x="895" y="1534"/>
                  </a:lnTo>
                  <a:lnTo>
                    <a:pt x="963" y="1560"/>
                  </a:lnTo>
                  <a:lnTo>
                    <a:pt x="1033" y="1588"/>
                  </a:lnTo>
                  <a:lnTo>
                    <a:pt x="1101" y="1618"/>
                  </a:lnTo>
                  <a:lnTo>
                    <a:pt x="1171" y="1648"/>
                  </a:lnTo>
                  <a:lnTo>
                    <a:pt x="1239" y="1682"/>
                  </a:lnTo>
                  <a:lnTo>
                    <a:pt x="1309" y="1718"/>
                  </a:lnTo>
                  <a:lnTo>
                    <a:pt x="1377" y="1753"/>
                  </a:lnTo>
                  <a:lnTo>
                    <a:pt x="1447" y="1765"/>
                  </a:lnTo>
                  <a:lnTo>
                    <a:pt x="1515" y="1775"/>
                  </a:lnTo>
                  <a:lnTo>
                    <a:pt x="1583" y="1785"/>
                  </a:lnTo>
                  <a:lnTo>
                    <a:pt x="1653" y="1795"/>
                  </a:lnTo>
                  <a:lnTo>
                    <a:pt x="1721" y="1803"/>
                  </a:lnTo>
                  <a:lnTo>
                    <a:pt x="1791" y="1811"/>
                  </a:lnTo>
                  <a:lnTo>
                    <a:pt x="1859" y="1819"/>
                  </a:lnTo>
                  <a:lnTo>
                    <a:pt x="1928" y="1825"/>
                  </a:lnTo>
                  <a:lnTo>
                    <a:pt x="1996" y="1831"/>
                  </a:lnTo>
                  <a:lnTo>
                    <a:pt x="2066" y="1837"/>
                  </a:lnTo>
                  <a:lnTo>
                    <a:pt x="2134" y="1839"/>
                  </a:lnTo>
                  <a:lnTo>
                    <a:pt x="2204" y="1843"/>
                  </a:lnTo>
                  <a:lnTo>
                    <a:pt x="2272" y="1845"/>
                  </a:lnTo>
                  <a:lnTo>
                    <a:pt x="2342" y="1845"/>
                  </a:lnTo>
                  <a:moveTo>
                    <a:pt x="0" y="1090"/>
                  </a:moveTo>
                  <a:lnTo>
                    <a:pt x="68" y="1094"/>
                  </a:lnTo>
                  <a:lnTo>
                    <a:pt x="138" y="1106"/>
                  </a:lnTo>
                  <a:lnTo>
                    <a:pt x="206" y="1124"/>
                  </a:lnTo>
                  <a:lnTo>
                    <a:pt x="274" y="1146"/>
                  </a:lnTo>
                  <a:lnTo>
                    <a:pt x="344" y="1172"/>
                  </a:lnTo>
                  <a:lnTo>
                    <a:pt x="412" y="1202"/>
                  </a:lnTo>
                  <a:lnTo>
                    <a:pt x="482" y="1234"/>
                  </a:lnTo>
                  <a:lnTo>
                    <a:pt x="550" y="1268"/>
                  </a:lnTo>
                  <a:lnTo>
                    <a:pt x="619" y="1304"/>
                  </a:lnTo>
                  <a:lnTo>
                    <a:pt x="687" y="1338"/>
                  </a:lnTo>
                  <a:lnTo>
                    <a:pt x="757" y="1372"/>
                  </a:lnTo>
                  <a:lnTo>
                    <a:pt x="825" y="1403"/>
                  </a:lnTo>
                  <a:lnTo>
                    <a:pt x="895" y="1433"/>
                  </a:lnTo>
                  <a:lnTo>
                    <a:pt x="963" y="1461"/>
                  </a:lnTo>
                  <a:lnTo>
                    <a:pt x="1033" y="1487"/>
                  </a:lnTo>
                  <a:lnTo>
                    <a:pt x="1101" y="1513"/>
                  </a:lnTo>
                  <a:lnTo>
                    <a:pt x="1171" y="1533"/>
                  </a:lnTo>
                  <a:lnTo>
                    <a:pt x="1239" y="1551"/>
                  </a:lnTo>
                  <a:lnTo>
                    <a:pt x="1309" y="1565"/>
                  </a:lnTo>
                  <a:lnTo>
                    <a:pt x="1377" y="1577"/>
                  </a:lnTo>
                  <a:lnTo>
                    <a:pt x="1447" y="1587"/>
                  </a:lnTo>
                  <a:lnTo>
                    <a:pt x="1515" y="1599"/>
                  </a:lnTo>
                  <a:lnTo>
                    <a:pt x="1583" y="1611"/>
                  </a:lnTo>
                  <a:lnTo>
                    <a:pt x="1653" y="1629"/>
                  </a:lnTo>
                  <a:lnTo>
                    <a:pt x="1721" y="1647"/>
                  </a:lnTo>
                  <a:lnTo>
                    <a:pt x="1791" y="1669"/>
                  </a:lnTo>
                  <a:lnTo>
                    <a:pt x="1859" y="1691"/>
                  </a:lnTo>
                  <a:lnTo>
                    <a:pt x="1928" y="1713"/>
                  </a:lnTo>
                  <a:lnTo>
                    <a:pt x="1996" y="1731"/>
                  </a:lnTo>
                  <a:lnTo>
                    <a:pt x="2066" y="1749"/>
                  </a:lnTo>
                  <a:lnTo>
                    <a:pt x="2134" y="1763"/>
                  </a:lnTo>
                  <a:lnTo>
                    <a:pt x="2204" y="1771"/>
                  </a:lnTo>
                  <a:lnTo>
                    <a:pt x="2272" y="1777"/>
                  </a:lnTo>
                  <a:lnTo>
                    <a:pt x="2342" y="1778"/>
                  </a:lnTo>
                  <a:moveTo>
                    <a:pt x="0" y="1090"/>
                  </a:moveTo>
                  <a:lnTo>
                    <a:pt x="68" y="1090"/>
                  </a:lnTo>
                  <a:lnTo>
                    <a:pt x="138" y="1092"/>
                  </a:lnTo>
                  <a:lnTo>
                    <a:pt x="206" y="1096"/>
                  </a:lnTo>
                  <a:lnTo>
                    <a:pt x="274" y="1100"/>
                  </a:lnTo>
                  <a:lnTo>
                    <a:pt x="344" y="1106"/>
                  </a:lnTo>
                  <a:lnTo>
                    <a:pt x="412" y="1114"/>
                  </a:lnTo>
                  <a:lnTo>
                    <a:pt x="482" y="1122"/>
                  </a:lnTo>
                  <a:lnTo>
                    <a:pt x="550" y="1130"/>
                  </a:lnTo>
                  <a:lnTo>
                    <a:pt x="619" y="1142"/>
                  </a:lnTo>
                  <a:lnTo>
                    <a:pt x="687" y="1152"/>
                  </a:lnTo>
                  <a:lnTo>
                    <a:pt x="757" y="1164"/>
                  </a:lnTo>
                  <a:lnTo>
                    <a:pt x="825" y="1178"/>
                  </a:lnTo>
                  <a:lnTo>
                    <a:pt x="895" y="1192"/>
                  </a:lnTo>
                  <a:lnTo>
                    <a:pt x="963" y="1203"/>
                  </a:lnTo>
                  <a:lnTo>
                    <a:pt x="1033" y="1219"/>
                  </a:lnTo>
                  <a:lnTo>
                    <a:pt x="1101" y="1233"/>
                  </a:lnTo>
                  <a:lnTo>
                    <a:pt x="1171" y="1251"/>
                  </a:lnTo>
                  <a:lnTo>
                    <a:pt x="1239" y="1289"/>
                  </a:lnTo>
                  <a:lnTo>
                    <a:pt x="1309" y="1329"/>
                  </a:lnTo>
                  <a:lnTo>
                    <a:pt x="1377" y="1367"/>
                  </a:lnTo>
                  <a:lnTo>
                    <a:pt x="1447" y="1405"/>
                  </a:lnTo>
                  <a:lnTo>
                    <a:pt x="1515" y="1439"/>
                  </a:lnTo>
                  <a:lnTo>
                    <a:pt x="1583" y="1467"/>
                  </a:lnTo>
                  <a:lnTo>
                    <a:pt x="1653" y="1491"/>
                  </a:lnTo>
                  <a:lnTo>
                    <a:pt x="1721" y="1507"/>
                  </a:lnTo>
                  <a:lnTo>
                    <a:pt x="1791" y="1519"/>
                  </a:lnTo>
                  <a:lnTo>
                    <a:pt x="1859" y="1529"/>
                  </a:lnTo>
                  <a:lnTo>
                    <a:pt x="1928" y="1535"/>
                  </a:lnTo>
                  <a:lnTo>
                    <a:pt x="1996" y="1539"/>
                  </a:lnTo>
                  <a:lnTo>
                    <a:pt x="2066" y="1543"/>
                  </a:lnTo>
                  <a:lnTo>
                    <a:pt x="2134" y="1545"/>
                  </a:lnTo>
                  <a:lnTo>
                    <a:pt x="2204" y="1547"/>
                  </a:lnTo>
                  <a:lnTo>
                    <a:pt x="2272" y="1549"/>
                  </a:lnTo>
                  <a:lnTo>
                    <a:pt x="2342" y="1549"/>
                  </a:lnTo>
                  <a:moveTo>
                    <a:pt x="0" y="1030"/>
                  </a:moveTo>
                  <a:lnTo>
                    <a:pt x="68" y="1028"/>
                  </a:lnTo>
                  <a:lnTo>
                    <a:pt x="138" y="1026"/>
                  </a:lnTo>
                  <a:lnTo>
                    <a:pt x="206" y="1022"/>
                  </a:lnTo>
                  <a:lnTo>
                    <a:pt x="274" y="1022"/>
                  </a:lnTo>
                  <a:lnTo>
                    <a:pt x="344" y="1022"/>
                  </a:lnTo>
                  <a:lnTo>
                    <a:pt x="412" y="1026"/>
                  </a:lnTo>
                  <a:lnTo>
                    <a:pt x="482" y="1030"/>
                  </a:lnTo>
                  <a:lnTo>
                    <a:pt x="550" y="1038"/>
                  </a:lnTo>
                  <a:lnTo>
                    <a:pt x="619" y="1050"/>
                  </a:lnTo>
                  <a:lnTo>
                    <a:pt x="687" y="1062"/>
                  </a:lnTo>
                  <a:lnTo>
                    <a:pt x="757" y="1080"/>
                  </a:lnTo>
                  <a:lnTo>
                    <a:pt x="825" y="1100"/>
                  </a:lnTo>
                  <a:lnTo>
                    <a:pt x="895" y="1122"/>
                  </a:lnTo>
                  <a:lnTo>
                    <a:pt x="963" y="1150"/>
                  </a:lnTo>
                  <a:lnTo>
                    <a:pt x="1033" y="1180"/>
                  </a:lnTo>
                  <a:lnTo>
                    <a:pt x="1101" y="1214"/>
                  </a:lnTo>
                  <a:lnTo>
                    <a:pt x="1171" y="1248"/>
                  </a:lnTo>
                  <a:lnTo>
                    <a:pt x="1239" y="1264"/>
                  </a:lnTo>
                  <a:lnTo>
                    <a:pt x="1309" y="1278"/>
                  </a:lnTo>
                  <a:lnTo>
                    <a:pt x="1377" y="1292"/>
                  </a:lnTo>
                  <a:lnTo>
                    <a:pt x="1447" y="1305"/>
                  </a:lnTo>
                  <a:lnTo>
                    <a:pt x="1515" y="1317"/>
                  </a:lnTo>
                  <a:lnTo>
                    <a:pt x="1583" y="1331"/>
                  </a:lnTo>
                  <a:lnTo>
                    <a:pt x="1653" y="1343"/>
                  </a:lnTo>
                  <a:lnTo>
                    <a:pt x="1721" y="1353"/>
                  </a:lnTo>
                  <a:lnTo>
                    <a:pt x="1791" y="1363"/>
                  </a:lnTo>
                  <a:lnTo>
                    <a:pt x="1859" y="1373"/>
                  </a:lnTo>
                  <a:lnTo>
                    <a:pt x="1928" y="1381"/>
                  </a:lnTo>
                  <a:lnTo>
                    <a:pt x="1996" y="1387"/>
                  </a:lnTo>
                  <a:lnTo>
                    <a:pt x="2066" y="1403"/>
                  </a:lnTo>
                  <a:lnTo>
                    <a:pt x="2134" y="1417"/>
                  </a:lnTo>
                  <a:lnTo>
                    <a:pt x="2204" y="1427"/>
                  </a:lnTo>
                  <a:lnTo>
                    <a:pt x="2272" y="1433"/>
                  </a:lnTo>
                  <a:lnTo>
                    <a:pt x="2342" y="1435"/>
                  </a:lnTo>
                  <a:moveTo>
                    <a:pt x="0" y="702"/>
                  </a:moveTo>
                  <a:lnTo>
                    <a:pt x="68" y="704"/>
                  </a:lnTo>
                  <a:lnTo>
                    <a:pt x="138" y="716"/>
                  </a:lnTo>
                  <a:lnTo>
                    <a:pt x="206" y="732"/>
                  </a:lnTo>
                  <a:lnTo>
                    <a:pt x="274" y="752"/>
                  </a:lnTo>
                  <a:lnTo>
                    <a:pt x="344" y="780"/>
                  </a:lnTo>
                  <a:lnTo>
                    <a:pt x="412" y="808"/>
                  </a:lnTo>
                  <a:lnTo>
                    <a:pt x="482" y="840"/>
                  </a:lnTo>
                  <a:lnTo>
                    <a:pt x="550" y="876"/>
                  </a:lnTo>
                  <a:lnTo>
                    <a:pt x="619" y="912"/>
                  </a:lnTo>
                  <a:lnTo>
                    <a:pt x="687" y="947"/>
                  </a:lnTo>
                  <a:lnTo>
                    <a:pt x="757" y="981"/>
                  </a:lnTo>
                  <a:lnTo>
                    <a:pt x="825" y="1017"/>
                  </a:lnTo>
                  <a:lnTo>
                    <a:pt x="895" y="1049"/>
                  </a:lnTo>
                  <a:lnTo>
                    <a:pt x="963" y="1079"/>
                  </a:lnTo>
                  <a:lnTo>
                    <a:pt x="1033" y="1105"/>
                  </a:lnTo>
                  <a:lnTo>
                    <a:pt x="1101" y="1125"/>
                  </a:lnTo>
                  <a:lnTo>
                    <a:pt x="1171" y="1145"/>
                  </a:lnTo>
                  <a:lnTo>
                    <a:pt x="1239" y="1159"/>
                  </a:lnTo>
                  <a:lnTo>
                    <a:pt x="1309" y="1175"/>
                  </a:lnTo>
                  <a:lnTo>
                    <a:pt x="1377" y="1189"/>
                  </a:lnTo>
                  <a:lnTo>
                    <a:pt x="1447" y="1203"/>
                  </a:lnTo>
                  <a:lnTo>
                    <a:pt x="1515" y="1221"/>
                  </a:lnTo>
                  <a:lnTo>
                    <a:pt x="1583" y="1241"/>
                  </a:lnTo>
                  <a:lnTo>
                    <a:pt x="1653" y="1265"/>
                  </a:lnTo>
                  <a:lnTo>
                    <a:pt x="1721" y="1289"/>
                  </a:lnTo>
                  <a:lnTo>
                    <a:pt x="1791" y="1317"/>
                  </a:lnTo>
                  <a:lnTo>
                    <a:pt x="1859" y="1341"/>
                  </a:lnTo>
                  <a:lnTo>
                    <a:pt x="1928" y="1365"/>
                  </a:lnTo>
                  <a:lnTo>
                    <a:pt x="1996" y="1385"/>
                  </a:lnTo>
                  <a:lnTo>
                    <a:pt x="2066" y="1393"/>
                  </a:lnTo>
                  <a:lnTo>
                    <a:pt x="2134" y="1399"/>
                  </a:lnTo>
                  <a:lnTo>
                    <a:pt x="2204" y="1400"/>
                  </a:lnTo>
                  <a:lnTo>
                    <a:pt x="2272" y="1402"/>
                  </a:lnTo>
                  <a:lnTo>
                    <a:pt x="2342" y="1402"/>
                  </a:lnTo>
                  <a:moveTo>
                    <a:pt x="0" y="702"/>
                  </a:moveTo>
                  <a:lnTo>
                    <a:pt x="68" y="702"/>
                  </a:lnTo>
                  <a:lnTo>
                    <a:pt x="138" y="704"/>
                  </a:lnTo>
                  <a:lnTo>
                    <a:pt x="206" y="708"/>
                  </a:lnTo>
                  <a:lnTo>
                    <a:pt x="274" y="712"/>
                  </a:lnTo>
                  <a:lnTo>
                    <a:pt x="344" y="720"/>
                  </a:lnTo>
                  <a:lnTo>
                    <a:pt x="412" y="728"/>
                  </a:lnTo>
                  <a:lnTo>
                    <a:pt x="482" y="736"/>
                  </a:lnTo>
                  <a:lnTo>
                    <a:pt x="550" y="746"/>
                  </a:lnTo>
                  <a:lnTo>
                    <a:pt x="619" y="758"/>
                  </a:lnTo>
                  <a:lnTo>
                    <a:pt x="687" y="770"/>
                  </a:lnTo>
                  <a:lnTo>
                    <a:pt x="757" y="784"/>
                  </a:lnTo>
                  <a:lnTo>
                    <a:pt x="825" y="796"/>
                  </a:lnTo>
                  <a:lnTo>
                    <a:pt x="895" y="812"/>
                  </a:lnTo>
                  <a:lnTo>
                    <a:pt x="963" y="825"/>
                  </a:lnTo>
                  <a:lnTo>
                    <a:pt x="1033" y="839"/>
                  </a:lnTo>
                  <a:lnTo>
                    <a:pt x="1101" y="855"/>
                  </a:lnTo>
                  <a:lnTo>
                    <a:pt x="1171" y="893"/>
                  </a:lnTo>
                  <a:lnTo>
                    <a:pt x="1239" y="935"/>
                  </a:lnTo>
                  <a:lnTo>
                    <a:pt x="1309" y="977"/>
                  </a:lnTo>
                  <a:lnTo>
                    <a:pt x="1377" y="1017"/>
                  </a:lnTo>
                  <a:lnTo>
                    <a:pt x="1447" y="1053"/>
                  </a:lnTo>
                  <a:lnTo>
                    <a:pt x="1515" y="1085"/>
                  </a:lnTo>
                  <a:lnTo>
                    <a:pt x="1583" y="1109"/>
                  </a:lnTo>
                  <a:lnTo>
                    <a:pt x="1653" y="1129"/>
                  </a:lnTo>
                  <a:lnTo>
                    <a:pt x="1721" y="1143"/>
                  </a:lnTo>
                  <a:lnTo>
                    <a:pt x="1791" y="1153"/>
                  </a:lnTo>
                  <a:lnTo>
                    <a:pt x="1859" y="1159"/>
                  </a:lnTo>
                  <a:lnTo>
                    <a:pt x="1928" y="1165"/>
                  </a:lnTo>
                  <a:lnTo>
                    <a:pt x="1996" y="1169"/>
                  </a:lnTo>
                  <a:lnTo>
                    <a:pt x="2066" y="1171"/>
                  </a:lnTo>
                  <a:lnTo>
                    <a:pt x="2134" y="1173"/>
                  </a:lnTo>
                  <a:lnTo>
                    <a:pt x="2204" y="1173"/>
                  </a:lnTo>
                  <a:lnTo>
                    <a:pt x="2272" y="1175"/>
                  </a:lnTo>
                  <a:lnTo>
                    <a:pt x="2342" y="1175"/>
                  </a:lnTo>
                  <a:moveTo>
                    <a:pt x="0" y="572"/>
                  </a:moveTo>
                  <a:lnTo>
                    <a:pt x="68" y="572"/>
                  </a:lnTo>
                  <a:lnTo>
                    <a:pt x="138" y="572"/>
                  </a:lnTo>
                  <a:lnTo>
                    <a:pt x="206" y="574"/>
                  </a:lnTo>
                  <a:lnTo>
                    <a:pt x="274" y="578"/>
                  </a:lnTo>
                  <a:lnTo>
                    <a:pt x="344" y="584"/>
                  </a:lnTo>
                  <a:lnTo>
                    <a:pt x="412" y="592"/>
                  </a:lnTo>
                  <a:lnTo>
                    <a:pt x="482" y="604"/>
                  </a:lnTo>
                  <a:lnTo>
                    <a:pt x="550" y="618"/>
                  </a:lnTo>
                  <a:lnTo>
                    <a:pt x="619" y="636"/>
                  </a:lnTo>
                  <a:lnTo>
                    <a:pt x="687" y="658"/>
                  </a:lnTo>
                  <a:lnTo>
                    <a:pt x="757" y="682"/>
                  </a:lnTo>
                  <a:lnTo>
                    <a:pt x="825" y="710"/>
                  </a:lnTo>
                  <a:lnTo>
                    <a:pt x="895" y="740"/>
                  </a:lnTo>
                  <a:lnTo>
                    <a:pt x="963" y="774"/>
                  </a:lnTo>
                  <a:lnTo>
                    <a:pt x="1033" y="812"/>
                  </a:lnTo>
                  <a:lnTo>
                    <a:pt x="1101" y="851"/>
                  </a:lnTo>
                  <a:lnTo>
                    <a:pt x="1171" y="869"/>
                  </a:lnTo>
                  <a:lnTo>
                    <a:pt x="1239" y="885"/>
                  </a:lnTo>
                  <a:lnTo>
                    <a:pt x="1309" y="899"/>
                  </a:lnTo>
                  <a:lnTo>
                    <a:pt x="1377" y="913"/>
                  </a:lnTo>
                  <a:lnTo>
                    <a:pt x="1447" y="927"/>
                  </a:lnTo>
                  <a:lnTo>
                    <a:pt x="1515" y="941"/>
                  </a:lnTo>
                  <a:lnTo>
                    <a:pt x="1583" y="953"/>
                  </a:lnTo>
                  <a:lnTo>
                    <a:pt x="1653" y="965"/>
                  </a:lnTo>
                  <a:lnTo>
                    <a:pt x="1721" y="977"/>
                  </a:lnTo>
                  <a:lnTo>
                    <a:pt x="1791" y="987"/>
                  </a:lnTo>
                  <a:lnTo>
                    <a:pt x="1859" y="995"/>
                  </a:lnTo>
                  <a:lnTo>
                    <a:pt x="1928" y="1007"/>
                  </a:lnTo>
                  <a:lnTo>
                    <a:pt x="1996" y="1027"/>
                  </a:lnTo>
                  <a:lnTo>
                    <a:pt x="2066" y="1043"/>
                  </a:lnTo>
                  <a:lnTo>
                    <a:pt x="2134" y="1055"/>
                  </a:lnTo>
                  <a:lnTo>
                    <a:pt x="2204" y="1065"/>
                  </a:lnTo>
                  <a:lnTo>
                    <a:pt x="2272" y="1071"/>
                  </a:lnTo>
                  <a:lnTo>
                    <a:pt x="2342" y="1073"/>
                  </a:lnTo>
                  <a:moveTo>
                    <a:pt x="0" y="346"/>
                  </a:moveTo>
                  <a:lnTo>
                    <a:pt x="68" y="348"/>
                  </a:lnTo>
                  <a:lnTo>
                    <a:pt x="138" y="358"/>
                  </a:lnTo>
                  <a:lnTo>
                    <a:pt x="206" y="370"/>
                  </a:lnTo>
                  <a:lnTo>
                    <a:pt x="274" y="390"/>
                  </a:lnTo>
                  <a:lnTo>
                    <a:pt x="344" y="412"/>
                  </a:lnTo>
                  <a:lnTo>
                    <a:pt x="412" y="440"/>
                  </a:lnTo>
                  <a:lnTo>
                    <a:pt x="482" y="470"/>
                  </a:lnTo>
                  <a:lnTo>
                    <a:pt x="550" y="502"/>
                  </a:lnTo>
                  <a:lnTo>
                    <a:pt x="619" y="535"/>
                  </a:lnTo>
                  <a:lnTo>
                    <a:pt x="687" y="571"/>
                  </a:lnTo>
                  <a:lnTo>
                    <a:pt x="757" y="605"/>
                  </a:lnTo>
                  <a:lnTo>
                    <a:pt x="825" y="641"/>
                  </a:lnTo>
                  <a:lnTo>
                    <a:pt x="895" y="675"/>
                  </a:lnTo>
                  <a:lnTo>
                    <a:pt x="963" y="705"/>
                  </a:lnTo>
                  <a:lnTo>
                    <a:pt x="1033" y="733"/>
                  </a:lnTo>
                  <a:lnTo>
                    <a:pt x="1101" y="757"/>
                  </a:lnTo>
                  <a:lnTo>
                    <a:pt x="1171" y="779"/>
                  </a:lnTo>
                  <a:lnTo>
                    <a:pt x="1239" y="797"/>
                  </a:lnTo>
                  <a:lnTo>
                    <a:pt x="1309" y="815"/>
                  </a:lnTo>
                  <a:lnTo>
                    <a:pt x="1377" y="831"/>
                  </a:lnTo>
                  <a:lnTo>
                    <a:pt x="1447" y="847"/>
                  </a:lnTo>
                  <a:lnTo>
                    <a:pt x="1515" y="867"/>
                  </a:lnTo>
                  <a:lnTo>
                    <a:pt x="1583" y="887"/>
                  </a:lnTo>
                  <a:lnTo>
                    <a:pt x="1653" y="911"/>
                  </a:lnTo>
                  <a:lnTo>
                    <a:pt x="1721" y="935"/>
                  </a:lnTo>
                  <a:lnTo>
                    <a:pt x="1791" y="961"/>
                  </a:lnTo>
                  <a:lnTo>
                    <a:pt x="1859" y="985"/>
                  </a:lnTo>
                  <a:lnTo>
                    <a:pt x="1928" y="1003"/>
                  </a:lnTo>
                  <a:lnTo>
                    <a:pt x="1996" y="1011"/>
                  </a:lnTo>
                  <a:lnTo>
                    <a:pt x="2066" y="1017"/>
                  </a:lnTo>
                  <a:lnTo>
                    <a:pt x="2134" y="1021"/>
                  </a:lnTo>
                  <a:lnTo>
                    <a:pt x="2204" y="1025"/>
                  </a:lnTo>
                  <a:lnTo>
                    <a:pt x="2272" y="1025"/>
                  </a:lnTo>
                  <a:lnTo>
                    <a:pt x="2342" y="1027"/>
                  </a:lnTo>
                  <a:moveTo>
                    <a:pt x="0" y="346"/>
                  </a:moveTo>
                  <a:lnTo>
                    <a:pt x="68" y="346"/>
                  </a:lnTo>
                  <a:lnTo>
                    <a:pt x="138" y="348"/>
                  </a:lnTo>
                  <a:lnTo>
                    <a:pt x="206" y="352"/>
                  </a:lnTo>
                  <a:lnTo>
                    <a:pt x="274" y="358"/>
                  </a:lnTo>
                  <a:lnTo>
                    <a:pt x="344" y="364"/>
                  </a:lnTo>
                  <a:lnTo>
                    <a:pt x="412" y="372"/>
                  </a:lnTo>
                  <a:lnTo>
                    <a:pt x="482" y="382"/>
                  </a:lnTo>
                  <a:lnTo>
                    <a:pt x="550" y="392"/>
                  </a:lnTo>
                  <a:lnTo>
                    <a:pt x="619" y="402"/>
                  </a:lnTo>
                  <a:lnTo>
                    <a:pt x="687" y="415"/>
                  </a:lnTo>
                  <a:lnTo>
                    <a:pt x="757" y="427"/>
                  </a:lnTo>
                  <a:lnTo>
                    <a:pt x="825" y="441"/>
                  </a:lnTo>
                  <a:lnTo>
                    <a:pt x="895" y="455"/>
                  </a:lnTo>
                  <a:lnTo>
                    <a:pt x="963" y="469"/>
                  </a:lnTo>
                  <a:lnTo>
                    <a:pt x="1033" y="485"/>
                  </a:lnTo>
                  <a:lnTo>
                    <a:pt x="1101" y="499"/>
                  </a:lnTo>
                  <a:lnTo>
                    <a:pt x="1171" y="515"/>
                  </a:lnTo>
                  <a:lnTo>
                    <a:pt x="1239" y="551"/>
                  </a:lnTo>
                  <a:lnTo>
                    <a:pt x="1309" y="593"/>
                  </a:lnTo>
                  <a:lnTo>
                    <a:pt x="1377" y="633"/>
                  </a:lnTo>
                  <a:lnTo>
                    <a:pt x="1447" y="671"/>
                  </a:lnTo>
                  <a:lnTo>
                    <a:pt x="1515" y="705"/>
                  </a:lnTo>
                  <a:lnTo>
                    <a:pt x="1583" y="731"/>
                  </a:lnTo>
                  <a:lnTo>
                    <a:pt x="1653" y="753"/>
                  </a:lnTo>
                  <a:lnTo>
                    <a:pt x="1721" y="769"/>
                  </a:lnTo>
                  <a:lnTo>
                    <a:pt x="1791" y="781"/>
                  </a:lnTo>
                  <a:lnTo>
                    <a:pt x="1859" y="789"/>
                  </a:lnTo>
                  <a:lnTo>
                    <a:pt x="1928" y="797"/>
                  </a:lnTo>
                  <a:lnTo>
                    <a:pt x="1996" y="801"/>
                  </a:lnTo>
                  <a:lnTo>
                    <a:pt x="2066" y="803"/>
                  </a:lnTo>
                  <a:lnTo>
                    <a:pt x="2134" y="807"/>
                  </a:lnTo>
                  <a:lnTo>
                    <a:pt x="2204" y="807"/>
                  </a:lnTo>
                  <a:lnTo>
                    <a:pt x="2272" y="809"/>
                  </a:lnTo>
                  <a:lnTo>
                    <a:pt x="2342" y="809"/>
                  </a:lnTo>
                  <a:moveTo>
                    <a:pt x="0" y="22"/>
                  </a:moveTo>
                  <a:lnTo>
                    <a:pt x="68" y="28"/>
                  </a:lnTo>
                  <a:lnTo>
                    <a:pt x="138" y="42"/>
                  </a:lnTo>
                  <a:lnTo>
                    <a:pt x="206" y="60"/>
                  </a:lnTo>
                  <a:lnTo>
                    <a:pt x="274" y="84"/>
                  </a:lnTo>
                  <a:lnTo>
                    <a:pt x="344" y="108"/>
                  </a:lnTo>
                  <a:lnTo>
                    <a:pt x="412" y="136"/>
                  </a:lnTo>
                  <a:lnTo>
                    <a:pt x="482" y="168"/>
                  </a:lnTo>
                  <a:lnTo>
                    <a:pt x="550" y="200"/>
                  </a:lnTo>
                  <a:lnTo>
                    <a:pt x="619" y="232"/>
                  </a:lnTo>
                  <a:lnTo>
                    <a:pt x="687" y="266"/>
                  </a:lnTo>
                  <a:lnTo>
                    <a:pt x="757" y="298"/>
                  </a:lnTo>
                  <a:lnTo>
                    <a:pt x="825" y="332"/>
                  </a:lnTo>
                  <a:lnTo>
                    <a:pt x="895" y="366"/>
                  </a:lnTo>
                  <a:lnTo>
                    <a:pt x="963" y="400"/>
                  </a:lnTo>
                  <a:lnTo>
                    <a:pt x="1033" y="434"/>
                  </a:lnTo>
                  <a:lnTo>
                    <a:pt x="1101" y="472"/>
                  </a:lnTo>
                  <a:lnTo>
                    <a:pt x="1171" y="509"/>
                  </a:lnTo>
                  <a:lnTo>
                    <a:pt x="1239" y="529"/>
                  </a:lnTo>
                  <a:lnTo>
                    <a:pt x="1309" y="545"/>
                  </a:lnTo>
                  <a:lnTo>
                    <a:pt x="1377" y="559"/>
                  </a:lnTo>
                  <a:lnTo>
                    <a:pt x="1447" y="573"/>
                  </a:lnTo>
                  <a:lnTo>
                    <a:pt x="1515" y="585"/>
                  </a:lnTo>
                  <a:lnTo>
                    <a:pt x="1583" y="599"/>
                  </a:lnTo>
                  <a:lnTo>
                    <a:pt x="1653" y="611"/>
                  </a:lnTo>
                  <a:lnTo>
                    <a:pt x="1721" y="621"/>
                  </a:lnTo>
                  <a:lnTo>
                    <a:pt x="1791" y="631"/>
                  </a:lnTo>
                  <a:lnTo>
                    <a:pt x="1859" y="641"/>
                  </a:lnTo>
                  <a:lnTo>
                    <a:pt x="1928" y="649"/>
                  </a:lnTo>
                  <a:lnTo>
                    <a:pt x="1996" y="655"/>
                  </a:lnTo>
                  <a:lnTo>
                    <a:pt x="2066" y="661"/>
                  </a:lnTo>
                  <a:lnTo>
                    <a:pt x="2134" y="665"/>
                  </a:lnTo>
                  <a:lnTo>
                    <a:pt x="2204" y="669"/>
                  </a:lnTo>
                  <a:lnTo>
                    <a:pt x="2272" y="671"/>
                  </a:lnTo>
                  <a:lnTo>
                    <a:pt x="2342" y="671"/>
                  </a:lnTo>
                  <a:moveTo>
                    <a:pt x="0" y="0"/>
                  </a:moveTo>
                  <a:lnTo>
                    <a:pt x="68" y="0"/>
                  </a:lnTo>
                  <a:lnTo>
                    <a:pt x="138" y="4"/>
                  </a:lnTo>
                  <a:lnTo>
                    <a:pt x="206" y="6"/>
                  </a:lnTo>
                  <a:lnTo>
                    <a:pt x="274" y="12"/>
                  </a:lnTo>
                </a:path>
              </a:pathLst>
            </a:custGeom>
            <a:noFill/>
            <a:ln w="3175">
              <a:solidFill>
                <a:schemeClr val="tx1"/>
              </a:solidFill>
              <a:miter lim="800000"/>
              <a:headEnd/>
              <a:tailEnd/>
            </a:ln>
          </p:spPr>
          <p:txBody>
            <a:bodyPr/>
            <a:lstStyle/>
            <a:p>
              <a:endParaRPr lang="en-US"/>
            </a:p>
          </p:txBody>
        </p:sp>
        <p:sp>
          <p:nvSpPr>
            <p:cNvPr id="39060" name="Freeform 45"/>
            <p:cNvSpPr>
              <a:spLocks noChangeAspect="1" noEditPoints="1"/>
            </p:cNvSpPr>
            <p:nvPr/>
          </p:nvSpPr>
          <p:spPr bwMode="auto">
            <a:xfrm>
              <a:off x="4253" y="1189"/>
              <a:ext cx="391" cy="706"/>
            </a:xfrm>
            <a:custGeom>
              <a:avLst/>
              <a:gdLst>
                <a:gd name="T0" fmla="*/ 0 w 2342"/>
                <a:gd name="T1" fmla="*/ 0 h 4694"/>
                <a:gd name="T2" fmla="*/ 0 w 2342"/>
                <a:gd name="T3" fmla="*/ 0 h 4694"/>
                <a:gd name="T4" fmla="*/ 0 w 2342"/>
                <a:gd name="T5" fmla="*/ 0 h 4694"/>
                <a:gd name="T6" fmla="*/ 0 w 2342"/>
                <a:gd name="T7" fmla="*/ 0 h 4694"/>
                <a:gd name="T8" fmla="*/ 0 w 2342"/>
                <a:gd name="T9" fmla="*/ 0 h 4694"/>
                <a:gd name="T10" fmla="*/ 0 w 2342"/>
                <a:gd name="T11" fmla="*/ 0 h 4694"/>
                <a:gd name="T12" fmla="*/ 0 w 2342"/>
                <a:gd name="T13" fmla="*/ 0 h 4694"/>
                <a:gd name="T14" fmla="*/ 0 w 2342"/>
                <a:gd name="T15" fmla="*/ 0 h 4694"/>
                <a:gd name="T16" fmla="*/ 0 w 2342"/>
                <a:gd name="T17" fmla="*/ 0 h 4694"/>
                <a:gd name="T18" fmla="*/ 0 w 2342"/>
                <a:gd name="T19" fmla="*/ 0 h 4694"/>
                <a:gd name="T20" fmla="*/ 0 w 2342"/>
                <a:gd name="T21" fmla="*/ 0 h 4694"/>
                <a:gd name="T22" fmla="*/ 0 w 2342"/>
                <a:gd name="T23" fmla="*/ 0 h 4694"/>
                <a:gd name="T24" fmla="*/ 0 w 2342"/>
                <a:gd name="T25" fmla="*/ 0 h 4694"/>
                <a:gd name="T26" fmla="*/ 0 w 2342"/>
                <a:gd name="T27" fmla="*/ 0 h 4694"/>
                <a:gd name="T28" fmla="*/ 0 w 2342"/>
                <a:gd name="T29" fmla="*/ 0 h 4694"/>
                <a:gd name="T30" fmla="*/ 0 w 2342"/>
                <a:gd name="T31" fmla="*/ 0 h 4694"/>
                <a:gd name="T32" fmla="*/ 0 w 2342"/>
                <a:gd name="T33" fmla="*/ 0 h 4694"/>
                <a:gd name="T34" fmla="*/ 0 w 2342"/>
                <a:gd name="T35" fmla="*/ 0 h 4694"/>
                <a:gd name="T36" fmla="*/ 0 w 2342"/>
                <a:gd name="T37" fmla="*/ 0 h 4694"/>
                <a:gd name="T38" fmla="*/ 0 w 2342"/>
                <a:gd name="T39" fmla="*/ 0 h 4694"/>
                <a:gd name="T40" fmla="*/ 0 w 2342"/>
                <a:gd name="T41" fmla="*/ 0 h 4694"/>
                <a:gd name="T42" fmla="*/ 0 w 2342"/>
                <a:gd name="T43" fmla="*/ 0 h 4694"/>
                <a:gd name="T44" fmla="*/ 0 w 2342"/>
                <a:gd name="T45" fmla="*/ 0 h 4694"/>
                <a:gd name="T46" fmla="*/ 0 w 2342"/>
                <a:gd name="T47" fmla="*/ 0 h 4694"/>
                <a:gd name="T48" fmla="*/ 0 w 2342"/>
                <a:gd name="T49" fmla="*/ 0 h 4694"/>
                <a:gd name="T50" fmla="*/ 0 w 2342"/>
                <a:gd name="T51" fmla="*/ 0 h 4694"/>
                <a:gd name="T52" fmla="*/ 0 w 2342"/>
                <a:gd name="T53" fmla="*/ 0 h 4694"/>
                <a:gd name="T54" fmla="*/ 0 w 2342"/>
                <a:gd name="T55" fmla="*/ 0 h 4694"/>
                <a:gd name="T56" fmla="*/ 0 w 2342"/>
                <a:gd name="T57" fmla="*/ 0 h 4694"/>
                <a:gd name="T58" fmla="*/ 0 w 2342"/>
                <a:gd name="T59" fmla="*/ 0 h 4694"/>
                <a:gd name="T60" fmla="*/ 0 w 2342"/>
                <a:gd name="T61" fmla="*/ 0 h 4694"/>
                <a:gd name="T62" fmla="*/ 0 w 2342"/>
                <a:gd name="T63" fmla="*/ 0 h 4694"/>
                <a:gd name="T64" fmla="*/ 0 w 2342"/>
                <a:gd name="T65" fmla="*/ 0 h 4694"/>
                <a:gd name="T66" fmla="*/ 0 w 2342"/>
                <a:gd name="T67" fmla="*/ 0 h 4694"/>
                <a:gd name="T68" fmla="*/ 0 w 2342"/>
                <a:gd name="T69" fmla="*/ 0 h 4694"/>
                <a:gd name="T70" fmla="*/ 0 w 2342"/>
                <a:gd name="T71" fmla="*/ 0 h 4694"/>
                <a:gd name="T72" fmla="*/ 0 w 2342"/>
                <a:gd name="T73" fmla="*/ 0 h 4694"/>
                <a:gd name="T74" fmla="*/ 0 w 2342"/>
                <a:gd name="T75" fmla="*/ 0 h 4694"/>
                <a:gd name="T76" fmla="*/ 0 w 2342"/>
                <a:gd name="T77" fmla="*/ 0 h 4694"/>
                <a:gd name="T78" fmla="*/ 0 w 2342"/>
                <a:gd name="T79" fmla="*/ 0 h 4694"/>
                <a:gd name="T80" fmla="*/ 0 w 2342"/>
                <a:gd name="T81" fmla="*/ 0 h 4694"/>
                <a:gd name="T82" fmla="*/ 0 w 2342"/>
                <a:gd name="T83" fmla="*/ 0 h 4694"/>
                <a:gd name="T84" fmla="*/ 0 w 2342"/>
                <a:gd name="T85" fmla="*/ 0 h 4694"/>
                <a:gd name="T86" fmla="*/ 0 w 2342"/>
                <a:gd name="T87" fmla="*/ 0 h 4694"/>
                <a:gd name="T88" fmla="*/ 0 w 2342"/>
                <a:gd name="T89" fmla="*/ 0 h 4694"/>
                <a:gd name="T90" fmla="*/ 0 w 2342"/>
                <a:gd name="T91" fmla="*/ 0 h 4694"/>
                <a:gd name="T92" fmla="*/ 0 w 2342"/>
                <a:gd name="T93" fmla="*/ 0 h 4694"/>
                <a:gd name="T94" fmla="*/ 0 w 2342"/>
                <a:gd name="T95" fmla="*/ 0 h 4694"/>
                <a:gd name="T96" fmla="*/ 0 w 2342"/>
                <a:gd name="T97" fmla="*/ 0 h 4694"/>
                <a:gd name="T98" fmla="*/ 0 w 2342"/>
                <a:gd name="T99" fmla="*/ 0 h 4694"/>
                <a:gd name="T100" fmla="*/ 0 w 2342"/>
                <a:gd name="T101" fmla="*/ 0 h 4694"/>
                <a:gd name="T102" fmla="*/ 0 w 2342"/>
                <a:gd name="T103" fmla="*/ 0 h 4694"/>
                <a:gd name="T104" fmla="*/ 0 w 2342"/>
                <a:gd name="T105" fmla="*/ 0 h 4694"/>
                <a:gd name="T106" fmla="*/ 0 w 2342"/>
                <a:gd name="T107" fmla="*/ 0 h 4694"/>
                <a:gd name="T108" fmla="*/ 0 w 2342"/>
                <a:gd name="T109" fmla="*/ 0 h 4694"/>
                <a:gd name="T110" fmla="*/ 0 w 2342"/>
                <a:gd name="T111" fmla="*/ 0 h 4694"/>
                <a:gd name="T112" fmla="*/ 0 w 2342"/>
                <a:gd name="T113" fmla="*/ 0 h 46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2"/>
                <a:gd name="T172" fmla="*/ 0 h 4694"/>
                <a:gd name="T173" fmla="*/ 2342 w 2342"/>
                <a:gd name="T174" fmla="*/ 4694 h 46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2" h="4694">
                  <a:moveTo>
                    <a:pt x="274" y="4247"/>
                  </a:moveTo>
                  <a:lnTo>
                    <a:pt x="344" y="4253"/>
                  </a:lnTo>
                  <a:lnTo>
                    <a:pt x="412" y="4263"/>
                  </a:lnTo>
                  <a:lnTo>
                    <a:pt x="481" y="4271"/>
                  </a:lnTo>
                  <a:lnTo>
                    <a:pt x="549" y="4281"/>
                  </a:lnTo>
                  <a:lnTo>
                    <a:pt x="619" y="4293"/>
                  </a:lnTo>
                  <a:lnTo>
                    <a:pt x="687" y="4319"/>
                  </a:lnTo>
                  <a:lnTo>
                    <a:pt x="757" y="4353"/>
                  </a:lnTo>
                  <a:lnTo>
                    <a:pt x="825" y="4388"/>
                  </a:lnTo>
                  <a:lnTo>
                    <a:pt x="895" y="4430"/>
                  </a:lnTo>
                  <a:lnTo>
                    <a:pt x="963" y="4470"/>
                  </a:lnTo>
                  <a:lnTo>
                    <a:pt x="1033" y="4510"/>
                  </a:lnTo>
                  <a:lnTo>
                    <a:pt x="1101" y="4546"/>
                  </a:lnTo>
                  <a:lnTo>
                    <a:pt x="1171" y="4578"/>
                  </a:lnTo>
                  <a:lnTo>
                    <a:pt x="1239" y="4602"/>
                  </a:lnTo>
                  <a:lnTo>
                    <a:pt x="1309" y="4624"/>
                  </a:lnTo>
                  <a:lnTo>
                    <a:pt x="1377" y="4642"/>
                  </a:lnTo>
                  <a:lnTo>
                    <a:pt x="1447" y="4656"/>
                  </a:lnTo>
                  <a:lnTo>
                    <a:pt x="1515" y="4666"/>
                  </a:lnTo>
                  <a:lnTo>
                    <a:pt x="1583" y="4676"/>
                  </a:lnTo>
                  <a:lnTo>
                    <a:pt x="1653" y="4682"/>
                  </a:lnTo>
                  <a:lnTo>
                    <a:pt x="1721" y="4688"/>
                  </a:lnTo>
                  <a:lnTo>
                    <a:pt x="1790" y="4692"/>
                  </a:lnTo>
                  <a:lnTo>
                    <a:pt x="1858" y="4692"/>
                  </a:lnTo>
                  <a:lnTo>
                    <a:pt x="1928" y="4694"/>
                  </a:lnTo>
                  <a:lnTo>
                    <a:pt x="1996" y="4694"/>
                  </a:lnTo>
                  <a:lnTo>
                    <a:pt x="2066" y="4692"/>
                  </a:lnTo>
                  <a:lnTo>
                    <a:pt x="2134" y="4692"/>
                  </a:lnTo>
                  <a:lnTo>
                    <a:pt x="2204" y="4690"/>
                  </a:lnTo>
                  <a:lnTo>
                    <a:pt x="2272" y="4690"/>
                  </a:lnTo>
                  <a:lnTo>
                    <a:pt x="2342" y="4690"/>
                  </a:lnTo>
                  <a:moveTo>
                    <a:pt x="0" y="4235"/>
                  </a:moveTo>
                  <a:lnTo>
                    <a:pt x="68" y="4231"/>
                  </a:lnTo>
                  <a:lnTo>
                    <a:pt x="138" y="4229"/>
                  </a:lnTo>
                  <a:lnTo>
                    <a:pt x="206" y="4227"/>
                  </a:lnTo>
                  <a:lnTo>
                    <a:pt x="274" y="4229"/>
                  </a:lnTo>
                  <a:lnTo>
                    <a:pt x="344" y="4233"/>
                  </a:lnTo>
                  <a:lnTo>
                    <a:pt x="412" y="4241"/>
                  </a:lnTo>
                  <a:lnTo>
                    <a:pt x="482" y="4253"/>
                  </a:lnTo>
                  <a:lnTo>
                    <a:pt x="550" y="4271"/>
                  </a:lnTo>
                  <a:lnTo>
                    <a:pt x="619" y="4291"/>
                  </a:lnTo>
                  <a:lnTo>
                    <a:pt x="687" y="4305"/>
                  </a:lnTo>
                  <a:lnTo>
                    <a:pt x="757" y="4319"/>
                  </a:lnTo>
                  <a:lnTo>
                    <a:pt x="825" y="4333"/>
                  </a:lnTo>
                  <a:lnTo>
                    <a:pt x="895" y="4347"/>
                  </a:lnTo>
                  <a:lnTo>
                    <a:pt x="963" y="4363"/>
                  </a:lnTo>
                  <a:lnTo>
                    <a:pt x="1033" y="4377"/>
                  </a:lnTo>
                  <a:lnTo>
                    <a:pt x="1101" y="4393"/>
                  </a:lnTo>
                  <a:lnTo>
                    <a:pt x="1171" y="4407"/>
                  </a:lnTo>
                  <a:lnTo>
                    <a:pt x="1239" y="4423"/>
                  </a:lnTo>
                  <a:lnTo>
                    <a:pt x="1309" y="4437"/>
                  </a:lnTo>
                  <a:lnTo>
                    <a:pt x="1377" y="4450"/>
                  </a:lnTo>
                  <a:lnTo>
                    <a:pt x="1447" y="4464"/>
                  </a:lnTo>
                  <a:lnTo>
                    <a:pt x="1515" y="4478"/>
                  </a:lnTo>
                  <a:lnTo>
                    <a:pt x="1583" y="4490"/>
                  </a:lnTo>
                  <a:lnTo>
                    <a:pt x="1653" y="4502"/>
                  </a:lnTo>
                  <a:lnTo>
                    <a:pt x="1721" y="4514"/>
                  </a:lnTo>
                  <a:lnTo>
                    <a:pt x="1791" y="4522"/>
                  </a:lnTo>
                  <a:lnTo>
                    <a:pt x="1859" y="4532"/>
                  </a:lnTo>
                  <a:lnTo>
                    <a:pt x="1928" y="4540"/>
                  </a:lnTo>
                  <a:lnTo>
                    <a:pt x="1996" y="4546"/>
                  </a:lnTo>
                  <a:lnTo>
                    <a:pt x="2066" y="4552"/>
                  </a:lnTo>
                  <a:lnTo>
                    <a:pt x="2134" y="4556"/>
                  </a:lnTo>
                  <a:lnTo>
                    <a:pt x="2204" y="4560"/>
                  </a:lnTo>
                  <a:lnTo>
                    <a:pt x="2272" y="4562"/>
                  </a:lnTo>
                  <a:lnTo>
                    <a:pt x="2342" y="4562"/>
                  </a:lnTo>
                  <a:moveTo>
                    <a:pt x="0" y="3853"/>
                  </a:moveTo>
                  <a:lnTo>
                    <a:pt x="68" y="3857"/>
                  </a:lnTo>
                  <a:lnTo>
                    <a:pt x="138" y="3869"/>
                  </a:lnTo>
                  <a:lnTo>
                    <a:pt x="206" y="3887"/>
                  </a:lnTo>
                  <a:lnTo>
                    <a:pt x="274" y="3911"/>
                  </a:lnTo>
                  <a:lnTo>
                    <a:pt x="344" y="3939"/>
                  </a:lnTo>
                  <a:lnTo>
                    <a:pt x="412" y="3973"/>
                  </a:lnTo>
                  <a:lnTo>
                    <a:pt x="482" y="4009"/>
                  </a:lnTo>
                  <a:lnTo>
                    <a:pt x="550" y="4045"/>
                  </a:lnTo>
                  <a:lnTo>
                    <a:pt x="619" y="4083"/>
                  </a:lnTo>
                  <a:lnTo>
                    <a:pt x="687" y="4117"/>
                  </a:lnTo>
                  <a:lnTo>
                    <a:pt x="757" y="4149"/>
                  </a:lnTo>
                  <a:lnTo>
                    <a:pt x="825" y="4177"/>
                  </a:lnTo>
                  <a:lnTo>
                    <a:pt x="895" y="4203"/>
                  </a:lnTo>
                  <a:lnTo>
                    <a:pt x="963" y="4227"/>
                  </a:lnTo>
                  <a:lnTo>
                    <a:pt x="1033" y="4248"/>
                  </a:lnTo>
                  <a:lnTo>
                    <a:pt x="1101" y="4270"/>
                  </a:lnTo>
                  <a:lnTo>
                    <a:pt x="1171" y="4290"/>
                  </a:lnTo>
                  <a:lnTo>
                    <a:pt x="1239" y="4312"/>
                  </a:lnTo>
                  <a:lnTo>
                    <a:pt x="1309" y="4332"/>
                  </a:lnTo>
                  <a:lnTo>
                    <a:pt x="1377" y="4352"/>
                  </a:lnTo>
                  <a:lnTo>
                    <a:pt x="1447" y="4372"/>
                  </a:lnTo>
                  <a:lnTo>
                    <a:pt x="1515" y="4390"/>
                  </a:lnTo>
                  <a:lnTo>
                    <a:pt x="1583" y="4410"/>
                  </a:lnTo>
                  <a:lnTo>
                    <a:pt x="1653" y="4428"/>
                  </a:lnTo>
                  <a:lnTo>
                    <a:pt x="1721" y="4444"/>
                  </a:lnTo>
                  <a:lnTo>
                    <a:pt x="1791" y="4462"/>
                  </a:lnTo>
                  <a:lnTo>
                    <a:pt x="1859" y="4478"/>
                  </a:lnTo>
                  <a:lnTo>
                    <a:pt x="1928" y="4492"/>
                  </a:lnTo>
                  <a:lnTo>
                    <a:pt x="1996" y="4506"/>
                  </a:lnTo>
                  <a:lnTo>
                    <a:pt x="2066" y="4516"/>
                  </a:lnTo>
                  <a:lnTo>
                    <a:pt x="2134" y="4526"/>
                  </a:lnTo>
                  <a:lnTo>
                    <a:pt x="2204" y="4532"/>
                  </a:lnTo>
                  <a:lnTo>
                    <a:pt x="2272" y="4537"/>
                  </a:lnTo>
                  <a:lnTo>
                    <a:pt x="2342" y="4537"/>
                  </a:lnTo>
                  <a:moveTo>
                    <a:pt x="0" y="3853"/>
                  </a:moveTo>
                  <a:lnTo>
                    <a:pt x="68" y="3855"/>
                  </a:lnTo>
                  <a:lnTo>
                    <a:pt x="138" y="3857"/>
                  </a:lnTo>
                  <a:lnTo>
                    <a:pt x="206" y="3861"/>
                  </a:lnTo>
                  <a:lnTo>
                    <a:pt x="274" y="3867"/>
                  </a:lnTo>
                  <a:lnTo>
                    <a:pt x="344" y="3875"/>
                  </a:lnTo>
                  <a:lnTo>
                    <a:pt x="412" y="3885"/>
                  </a:lnTo>
                  <a:lnTo>
                    <a:pt x="482" y="3895"/>
                  </a:lnTo>
                  <a:lnTo>
                    <a:pt x="550" y="3907"/>
                  </a:lnTo>
                  <a:lnTo>
                    <a:pt x="619" y="3921"/>
                  </a:lnTo>
                  <a:lnTo>
                    <a:pt x="687" y="3935"/>
                  </a:lnTo>
                  <a:lnTo>
                    <a:pt x="757" y="3950"/>
                  </a:lnTo>
                  <a:lnTo>
                    <a:pt x="825" y="3966"/>
                  </a:lnTo>
                  <a:lnTo>
                    <a:pt x="895" y="3982"/>
                  </a:lnTo>
                  <a:lnTo>
                    <a:pt x="963" y="3998"/>
                  </a:lnTo>
                  <a:lnTo>
                    <a:pt x="1033" y="4016"/>
                  </a:lnTo>
                  <a:lnTo>
                    <a:pt x="1101" y="4032"/>
                  </a:lnTo>
                  <a:lnTo>
                    <a:pt x="1171" y="4050"/>
                  </a:lnTo>
                  <a:lnTo>
                    <a:pt x="1239" y="4068"/>
                  </a:lnTo>
                  <a:lnTo>
                    <a:pt x="1309" y="4084"/>
                  </a:lnTo>
                  <a:lnTo>
                    <a:pt x="1377" y="4100"/>
                  </a:lnTo>
                  <a:lnTo>
                    <a:pt x="1447" y="4116"/>
                  </a:lnTo>
                  <a:lnTo>
                    <a:pt x="1515" y="4130"/>
                  </a:lnTo>
                  <a:lnTo>
                    <a:pt x="1583" y="4144"/>
                  </a:lnTo>
                  <a:lnTo>
                    <a:pt x="1653" y="4156"/>
                  </a:lnTo>
                  <a:lnTo>
                    <a:pt x="1721" y="4168"/>
                  </a:lnTo>
                  <a:lnTo>
                    <a:pt x="1791" y="4180"/>
                  </a:lnTo>
                  <a:lnTo>
                    <a:pt x="1859" y="4190"/>
                  </a:lnTo>
                  <a:lnTo>
                    <a:pt x="1928" y="4198"/>
                  </a:lnTo>
                  <a:lnTo>
                    <a:pt x="1996" y="4204"/>
                  </a:lnTo>
                  <a:lnTo>
                    <a:pt x="2066" y="4212"/>
                  </a:lnTo>
                  <a:lnTo>
                    <a:pt x="2134" y="4216"/>
                  </a:lnTo>
                  <a:lnTo>
                    <a:pt x="2204" y="4220"/>
                  </a:lnTo>
                  <a:lnTo>
                    <a:pt x="2272" y="4222"/>
                  </a:lnTo>
                  <a:lnTo>
                    <a:pt x="2342" y="4222"/>
                  </a:lnTo>
                  <a:moveTo>
                    <a:pt x="0" y="3675"/>
                  </a:moveTo>
                  <a:lnTo>
                    <a:pt x="68" y="3673"/>
                  </a:lnTo>
                  <a:lnTo>
                    <a:pt x="138" y="3669"/>
                  </a:lnTo>
                  <a:lnTo>
                    <a:pt x="206" y="3661"/>
                  </a:lnTo>
                  <a:lnTo>
                    <a:pt x="274" y="3651"/>
                  </a:lnTo>
                  <a:lnTo>
                    <a:pt x="344" y="3637"/>
                  </a:lnTo>
                  <a:lnTo>
                    <a:pt x="412" y="3621"/>
                  </a:lnTo>
                  <a:lnTo>
                    <a:pt x="482" y="3601"/>
                  </a:lnTo>
                  <a:lnTo>
                    <a:pt x="550" y="3579"/>
                  </a:lnTo>
                  <a:lnTo>
                    <a:pt x="619" y="3553"/>
                  </a:lnTo>
                  <a:lnTo>
                    <a:pt x="687" y="3525"/>
                  </a:lnTo>
                  <a:lnTo>
                    <a:pt x="757" y="3495"/>
                  </a:lnTo>
                  <a:lnTo>
                    <a:pt x="825" y="3464"/>
                  </a:lnTo>
                  <a:lnTo>
                    <a:pt x="895" y="3428"/>
                  </a:lnTo>
                  <a:lnTo>
                    <a:pt x="963" y="3388"/>
                  </a:lnTo>
                  <a:lnTo>
                    <a:pt x="1033" y="3374"/>
                  </a:lnTo>
                  <a:lnTo>
                    <a:pt x="1101" y="3410"/>
                  </a:lnTo>
                  <a:lnTo>
                    <a:pt x="1171" y="3448"/>
                  </a:lnTo>
                  <a:lnTo>
                    <a:pt x="1239" y="3484"/>
                  </a:lnTo>
                  <a:lnTo>
                    <a:pt x="1309" y="3519"/>
                  </a:lnTo>
                  <a:lnTo>
                    <a:pt x="1377" y="3555"/>
                  </a:lnTo>
                  <a:lnTo>
                    <a:pt x="1447" y="3587"/>
                  </a:lnTo>
                  <a:lnTo>
                    <a:pt x="1515" y="3619"/>
                  </a:lnTo>
                  <a:lnTo>
                    <a:pt x="1583" y="3649"/>
                  </a:lnTo>
                  <a:lnTo>
                    <a:pt x="1653" y="3677"/>
                  </a:lnTo>
                  <a:lnTo>
                    <a:pt x="1721" y="3703"/>
                  </a:lnTo>
                  <a:lnTo>
                    <a:pt x="1791" y="3725"/>
                  </a:lnTo>
                  <a:lnTo>
                    <a:pt x="1859" y="3747"/>
                  </a:lnTo>
                  <a:lnTo>
                    <a:pt x="1928" y="3765"/>
                  </a:lnTo>
                  <a:lnTo>
                    <a:pt x="1996" y="3779"/>
                  </a:lnTo>
                  <a:lnTo>
                    <a:pt x="2066" y="3793"/>
                  </a:lnTo>
                  <a:lnTo>
                    <a:pt x="2134" y="3803"/>
                  </a:lnTo>
                  <a:lnTo>
                    <a:pt x="2204" y="3809"/>
                  </a:lnTo>
                  <a:lnTo>
                    <a:pt x="2272" y="3815"/>
                  </a:lnTo>
                  <a:lnTo>
                    <a:pt x="2342" y="3815"/>
                  </a:lnTo>
                  <a:moveTo>
                    <a:pt x="0" y="3327"/>
                  </a:moveTo>
                  <a:lnTo>
                    <a:pt x="68" y="3327"/>
                  </a:lnTo>
                  <a:lnTo>
                    <a:pt x="138" y="3325"/>
                  </a:lnTo>
                  <a:lnTo>
                    <a:pt x="206" y="3325"/>
                  </a:lnTo>
                  <a:lnTo>
                    <a:pt x="274" y="3323"/>
                  </a:lnTo>
                  <a:lnTo>
                    <a:pt x="344" y="3323"/>
                  </a:lnTo>
                  <a:lnTo>
                    <a:pt x="412" y="3321"/>
                  </a:lnTo>
                  <a:lnTo>
                    <a:pt x="482" y="3321"/>
                  </a:lnTo>
                  <a:lnTo>
                    <a:pt x="550" y="3321"/>
                  </a:lnTo>
                  <a:lnTo>
                    <a:pt x="619" y="3321"/>
                  </a:lnTo>
                  <a:lnTo>
                    <a:pt x="687" y="3323"/>
                  </a:lnTo>
                  <a:lnTo>
                    <a:pt x="757" y="3325"/>
                  </a:lnTo>
                  <a:lnTo>
                    <a:pt x="825" y="3327"/>
                  </a:lnTo>
                  <a:lnTo>
                    <a:pt x="895" y="3333"/>
                  </a:lnTo>
                  <a:lnTo>
                    <a:pt x="963" y="3345"/>
                  </a:lnTo>
                  <a:lnTo>
                    <a:pt x="1033" y="3347"/>
                  </a:lnTo>
                  <a:lnTo>
                    <a:pt x="1101" y="3331"/>
                  </a:lnTo>
                  <a:lnTo>
                    <a:pt x="1171" y="3335"/>
                  </a:lnTo>
                  <a:lnTo>
                    <a:pt x="1239" y="3337"/>
                  </a:lnTo>
                  <a:lnTo>
                    <a:pt x="1309" y="3341"/>
                  </a:lnTo>
                  <a:lnTo>
                    <a:pt x="1377" y="3343"/>
                  </a:lnTo>
                  <a:lnTo>
                    <a:pt x="1447" y="3345"/>
                  </a:lnTo>
                  <a:lnTo>
                    <a:pt x="1515" y="3349"/>
                  </a:lnTo>
                  <a:lnTo>
                    <a:pt x="1583" y="3349"/>
                  </a:lnTo>
                  <a:lnTo>
                    <a:pt x="1653" y="3351"/>
                  </a:lnTo>
                  <a:lnTo>
                    <a:pt x="1721" y="3353"/>
                  </a:lnTo>
                  <a:lnTo>
                    <a:pt x="1791" y="3355"/>
                  </a:lnTo>
                  <a:lnTo>
                    <a:pt x="1859" y="3355"/>
                  </a:lnTo>
                  <a:lnTo>
                    <a:pt x="1928" y="3357"/>
                  </a:lnTo>
                  <a:lnTo>
                    <a:pt x="1996" y="3357"/>
                  </a:lnTo>
                  <a:lnTo>
                    <a:pt x="2066" y="3357"/>
                  </a:lnTo>
                  <a:lnTo>
                    <a:pt x="2134" y="3358"/>
                  </a:lnTo>
                  <a:lnTo>
                    <a:pt x="2204" y="3358"/>
                  </a:lnTo>
                  <a:lnTo>
                    <a:pt x="2272" y="3358"/>
                  </a:lnTo>
                  <a:lnTo>
                    <a:pt x="2342" y="3358"/>
                  </a:lnTo>
                  <a:moveTo>
                    <a:pt x="0" y="2973"/>
                  </a:moveTo>
                  <a:lnTo>
                    <a:pt x="68" y="2975"/>
                  </a:lnTo>
                  <a:lnTo>
                    <a:pt x="138" y="2983"/>
                  </a:lnTo>
                  <a:lnTo>
                    <a:pt x="206" y="2993"/>
                  </a:lnTo>
                  <a:lnTo>
                    <a:pt x="274" y="3009"/>
                  </a:lnTo>
                  <a:lnTo>
                    <a:pt x="344" y="3029"/>
                  </a:lnTo>
                  <a:lnTo>
                    <a:pt x="412" y="3053"/>
                  </a:lnTo>
                  <a:lnTo>
                    <a:pt x="482" y="3079"/>
                  </a:lnTo>
                  <a:lnTo>
                    <a:pt x="550" y="3109"/>
                  </a:lnTo>
                  <a:lnTo>
                    <a:pt x="619" y="3140"/>
                  </a:lnTo>
                  <a:lnTo>
                    <a:pt x="687" y="3174"/>
                  </a:lnTo>
                  <a:lnTo>
                    <a:pt x="757" y="3210"/>
                  </a:lnTo>
                  <a:lnTo>
                    <a:pt x="825" y="3246"/>
                  </a:lnTo>
                  <a:lnTo>
                    <a:pt x="895" y="3282"/>
                  </a:lnTo>
                  <a:lnTo>
                    <a:pt x="963" y="3312"/>
                  </a:lnTo>
                  <a:lnTo>
                    <a:pt x="1033" y="3324"/>
                  </a:lnTo>
                  <a:lnTo>
                    <a:pt x="1101" y="3300"/>
                  </a:lnTo>
                  <a:lnTo>
                    <a:pt x="1171" y="3254"/>
                  </a:lnTo>
                  <a:lnTo>
                    <a:pt x="1239" y="3204"/>
                  </a:lnTo>
                  <a:lnTo>
                    <a:pt x="1309" y="3150"/>
                  </a:lnTo>
                  <a:lnTo>
                    <a:pt x="1377" y="3120"/>
                  </a:lnTo>
                  <a:lnTo>
                    <a:pt x="1447" y="3130"/>
                  </a:lnTo>
                  <a:lnTo>
                    <a:pt x="1515" y="3140"/>
                  </a:lnTo>
                  <a:lnTo>
                    <a:pt x="1583" y="3148"/>
                  </a:lnTo>
                  <a:lnTo>
                    <a:pt x="1653" y="3156"/>
                  </a:lnTo>
                  <a:lnTo>
                    <a:pt x="1721" y="3164"/>
                  </a:lnTo>
                  <a:lnTo>
                    <a:pt x="1791" y="3170"/>
                  </a:lnTo>
                  <a:lnTo>
                    <a:pt x="1859" y="3176"/>
                  </a:lnTo>
                  <a:lnTo>
                    <a:pt x="1928" y="3182"/>
                  </a:lnTo>
                  <a:lnTo>
                    <a:pt x="1996" y="3186"/>
                  </a:lnTo>
                  <a:lnTo>
                    <a:pt x="2066" y="3190"/>
                  </a:lnTo>
                  <a:lnTo>
                    <a:pt x="2134" y="3194"/>
                  </a:lnTo>
                  <a:lnTo>
                    <a:pt x="2204" y="3196"/>
                  </a:lnTo>
                  <a:lnTo>
                    <a:pt x="2272" y="3196"/>
                  </a:lnTo>
                  <a:lnTo>
                    <a:pt x="2342" y="3198"/>
                  </a:lnTo>
                  <a:moveTo>
                    <a:pt x="0" y="2973"/>
                  </a:moveTo>
                  <a:lnTo>
                    <a:pt x="68" y="2973"/>
                  </a:lnTo>
                  <a:lnTo>
                    <a:pt x="138" y="2975"/>
                  </a:lnTo>
                  <a:lnTo>
                    <a:pt x="206" y="2977"/>
                  </a:lnTo>
                  <a:lnTo>
                    <a:pt x="274" y="2981"/>
                  </a:lnTo>
                  <a:lnTo>
                    <a:pt x="344" y="2985"/>
                  </a:lnTo>
                  <a:lnTo>
                    <a:pt x="412" y="2991"/>
                  </a:lnTo>
                  <a:lnTo>
                    <a:pt x="482" y="2997"/>
                  </a:lnTo>
                  <a:lnTo>
                    <a:pt x="550" y="3005"/>
                  </a:lnTo>
                  <a:lnTo>
                    <a:pt x="619" y="3013"/>
                  </a:lnTo>
                  <a:lnTo>
                    <a:pt x="687" y="3021"/>
                  </a:lnTo>
                  <a:lnTo>
                    <a:pt x="757" y="3031"/>
                  </a:lnTo>
                  <a:lnTo>
                    <a:pt x="825" y="3039"/>
                  </a:lnTo>
                  <a:lnTo>
                    <a:pt x="895" y="3048"/>
                  </a:lnTo>
                  <a:lnTo>
                    <a:pt x="963" y="3060"/>
                  </a:lnTo>
                  <a:lnTo>
                    <a:pt x="1033" y="3070"/>
                  </a:lnTo>
                  <a:lnTo>
                    <a:pt x="1101" y="3080"/>
                  </a:lnTo>
                  <a:lnTo>
                    <a:pt x="1171" y="3090"/>
                  </a:lnTo>
                  <a:lnTo>
                    <a:pt x="1239" y="3100"/>
                  </a:lnTo>
                  <a:lnTo>
                    <a:pt x="1309" y="3110"/>
                  </a:lnTo>
                  <a:lnTo>
                    <a:pt x="1377" y="3096"/>
                  </a:lnTo>
                  <a:lnTo>
                    <a:pt x="1447" y="3036"/>
                  </a:lnTo>
                  <a:lnTo>
                    <a:pt x="1515" y="2974"/>
                  </a:lnTo>
                  <a:lnTo>
                    <a:pt x="1583" y="2910"/>
                  </a:lnTo>
                  <a:lnTo>
                    <a:pt x="1653" y="2844"/>
                  </a:lnTo>
                  <a:lnTo>
                    <a:pt x="1721" y="2774"/>
                  </a:lnTo>
                  <a:lnTo>
                    <a:pt x="1791" y="2702"/>
                  </a:lnTo>
                  <a:lnTo>
                    <a:pt x="1859" y="2628"/>
                  </a:lnTo>
                  <a:lnTo>
                    <a:pt x="1928" y="2552"/>
                  </a:lnTo>
                  <a:lnTo>
                    <a:pt x="1996" y="2477"/>
                  </a:lnTo>
                  <a:lnTo>
                    <a:pt x="2066" y="2403"/>
                  </a:lnTo>
                  <a:lnTo>
                    <a:pt x="2134" y="2331"/>
                  </a:lnTo>
                  <a:lnTo>
                    <a:pt x="2204" y="2269"/>
                  </a:lnTo>
                  <a:lnTo>
                    <a:pt x="2272" y="2225"/>
                  </a:lnTo>
                  <a:lnTo>
                    <a:pt x="2342" y="2209"/>
                  </a:lnTo>
                  <a:moveTo>
                    <a:pt x="0" y="1875"/>
                  </a:moveTo>
                  <a:lnTo>
                    <a:pt x="68" y="1871"/>
                  </a:lnTo>
                  <a:lnTo>
                    <a:pt x="138" y="1863"/>
                  </a:lnTo>
                  <a:lnTo>
                    <a:pt x="206" y="1847"/>
                  </a:lnTo>
                  <a:lnTo>
                    <a:pt x="274" y="1827"/>
                  </a:lnTo>
                  <a:lnTo>
                    <a:pt x="344" y="1799"/>
                  </a:lnTo>
                  <a:lnTo>
                    <a:pt x="412" y="1769"/>
                  </a:lnTo>
                  <a:lnTo>
                    <a:pt x="482" y="1733"/>
                  </a:lnTo>
                  <a:lnTo>
                    <a:pt x="550" y="1693"/>
                  </a:lnTo>
                  <a:lnTo>
                    <a:pt x="619" y="1649"/>
                  </a:lnTo>
                  <a:lnTo>
                    <a:pt x="687" y="1601"/>
                  </a:lnTo>
                  <a:lnTo>
                    <a:pt x="757" y="1552"/>
                  </a:lnTo>
                  <a:lnTo>
                    <a:pt x="825" y="1498"/>
                  </a:lnTo>
                  <a:lnTo>
                    <a:pt x="895" y="1444"/>
                  </a:lnTo>
                  <a:lnTo>
                    <a:pt x="963" y="1386"/>
                  </a:lnTo>
                  <a:lnTo>
                    <a:pt x="1033" y="1326"/>
                  </a:lnTo>
                  <a:lnTo>
                    <a:pt x="1101" y="1268"/>
                  </a:lnTo>
                  <a:lnTo>
                    <a:pt x="1171" y="1206"/>
                  </a:lnTo>
                  <a:lnTo>
                    <a:pt x="1239" y="1144"/>
                  </a:lnTo>
                  <a:lnTo>
                    <a:pt x="1309" y="1082"/>
                  </a:lnTo>
                  <a:lnTo>
                    <a:pt x="1377" y="1022"/>
                  </a:lnTo>
                  <a:lnTo>
                    <a:pt x="1447" y="962"/>
                  </a:lnTo>
                  <a:lnTo>
                    <a:pt x="1515" y="906"/>
                  </a:lnTo>
                  <a:lnTo>
                    <a:pt x="1583" y="862"/>
                  </a:lnTo>
                  <a:lnTo>
                    <a:pt x="1653" y="838"/>
                  </a:lnTo>
                  <a:lnTo>
                    <a:pt x="1721" y="864"/>
                  </a:lnTo>
                  <a:lnTo>
                    <a:pt x="1791" y="942"/>
                  </a:lnTo>
                  <a:lnTo>
                    <a:pt x="1859" y="1042"/>
                  </a:lnTo>
                  <a:lnTo>
                    <a:pt x="1928" y="1150"/>
                  </a:lnTo>
                  <a:lnTo>
                    <a:pt x="1996" y="1256"/>
                  </a:lnTo>
                  <a:lnTo>
                    <a:pt x="2066" y="1358"/>
                  </a:lnTo>
                  <a:lnTo>
                    <a:pt x="2134" y="1450"/>
                  </a:lnTo>
                  <a:lnTo>
                    <a:pt x="2204" y="1528"/>
                  </a:lnTo>
                  <a:lnTo>
                    <a:pt x="2272" y="1582"/>
                  </a:lnTo>
                  <a:lnTo>
                    <a:pt x="2342" y="1602"/>
                  </a:lnTo>
                  <a:moveTo>
                    <a:pt x="0" y="1393"/>
                  </a:moveTo>
                  <a:lnTo>
                    <a:pt x="68" y="1389"/>
                  </a:lnTo>
                  <a:lnTo>
                    <a:pt x="138" y="1381"/>
                  </a:lnTo>
                  <a:lnTo>
                    <a:pt x="206" y="1367"/>
                  </a:lnTo>
                  <a:lnTo>
                    <a:pt x="274" y="1347"/>
                  </a:lnTo>
                  <a:lnTo>
                    <a:pt x="344" y="1323"/>
                  </a:lnTo>
                  <a:lnTo>
                    <a:pt x="412" y="1293"/>
                  </a:lnTo>
                  <a:lnTo>
                    <a:pt x="482" y="1259"/>
                  </a:lnTo>
                  <a:lnTo>
                    <a:pt x="550" y="1221"/>
                  </a:lnTo>
                  <a:lnTo>
                    <a:pt x="619" y="1179"/>
                  </a:lnTo>
                  <a:lnTo>
                    <a:pt x="687" y="1135"/>
                  </a:lnTo>
                  <a:lnTo>
                    <a:pt x="757" y="1087"/>
                  </a:lnTo>
                  <a:lnTo>
                    <a:pt x="825" y="1037"/>
                  </a:lnTo>
                  <a:lnTo>
                    <a:pt x="895" y="985"/>
                  </a:lnTo>
                  <a:lnTo>
                    <a:pt x="963" y="930"/>
                  </a:lnTo>
                  <a:lnTo>
                    <a:pt x="1033" y="876"/>
                  </a:lnTo>
                  <a:lnTo>
                    <a:pt x="1101" y="818"/>
                  </a:lnTo>
                  <a:lnTo>
                    <a:pt x="1171" y="760"/>
                  </a:lnTo>
                  <a:lnTo>
                    <a:pt x="1239" y="704"/>
                  </a:lnTo>
                  <a:lnTo>
                    <a:pt x="1309" y="644"/>
                  </a:lnTo>
                  <a:lnTo>
                    <a:pt x="1377" y="588"/>
                  </a:lnTo>
                  <a:lnTo>
                    <a:pt x="1447" y="536"/>
                  </a:lnTo>
                  <a:lnTo>
                    <a:pt x="1515" y="492"/>
                  </a:lnTo>
                  <a:lnTo>
                    <a:pt x="1583" y="490"/>
                  </a:lnTo>
                  <a:lnTo>
                    <a:pt x="1653" y="536"/>
                  </a:lnTo>
                  <a:lnTo>
                    <a:pt x="1721" y="560"/>
                  </a:lnTo>
                  <a:lnTo>
                    <a:pt x="1791" y="540"/>
                  </a:lnTo>
                  <a:lnTo>
                    <a:pt x="1859" y="496"/>
                  </a:lnTo>
                  <a:lnTo>
                    <a:pt x="1928" y="444"/>
                  </a:lnTo>
                  <a:lnTo>
                    <a:pt x="1996" y="388"/>
                  </a:lnTo>
                  <a:lnTo>
                    <a:pt x="2066" y="334"/>
                  </a:lnTo>
                  <a:lnTo>
                    <a:pt x="2134" y="282"/>
                  </a:lnTo>
                  <a:lnTo>
                    <a:pt x="2204" y="238"/>
                  </a:lnTo>
                  <a:lnTo>
                    <a:pt x="2272" y="204"/>
                  </a:lnTo>
                  <a:lnTo>
                    <a:pt x="2342" y="190"/>
                  </a:lnTo>
                  <a:moveTo>
                    <a:pt x="0" y="1039"/>
                  </a:moveTo>
                  <a:lnTo>
                    <a:pt x="68" y="1037"/>
                  </a:lnTo>
                  <a:lnTo>
                    <a:pt x="138" y="1029"/>
                  </a:lnTo>
                  <a:lnTo>
                    <a:pt x="206" y="1015"/>
                  </a:lnTo>
                  <a:lnTo>
                    <a:pt x="274" y="997"/>
                  </a:lnTo>
                  <a:lnTo>
                    <a:pt x="344" y="975"/>
                  </a:lnTo>
                  <a:lnTo>
                    <a:pt x="412" y="947"/>
                  </a:lnTo>
                  <a:lnTo>
                    <a:pt x="482" y="915"/>
                  </a:lnTo>
                  <a:lnTo>
                    <a:pt x="550" y="879"/>
                  </a:lnTo>
                  <a:lnTo>
                    <a:pt x="619" y="839"/>
                  </a:lnTo>
                  <a:lnTo>
                    <a:pt x="687" y="797"/>
                  </a:lnTo>
                  <a:lnTo>
                    <a:pt x="757" y="753"/>
                  </a:lnTo>
                  <a:lnTo>
                    <a:pt x="825" y="705"/>
                  </a:lnTo>
                  <a:lnTo>
                    <a:pt x="895" y="656"/>
                  </a:lnTo>
                  <a:lnTo>
                    <a:pt x="963" y="606"/>
                  </a:lnTo>
                  <a:lnTo>
                    <a:pt x="1033" y="554"/>
                  </a:lnTo>
                  <a:lnTo>
                    <a:pt x="1101" y="500"/>
                  </a:lnTo>
                  <a:lnTo>
                    <a:pt x="1171" y="446"/>
                  </a:lnTo>
                  <a:lnTo>
                    <a:pt x="1239" y="394"/>
                  </a:lnTo>
                  <a:lnTo>
                    <a:pt x="1309" y="342"/>
                  </a:lnTo>
                  <a:lnTo>
                    <a:pt x="1377" y="298"/>
                  </a:lnTo>
                  <a:lnTo>
                    <a:pt x="1447" y="274"/>
                  </a:lnTo>
                  <a:lnTo>
                    <a:pt x="1515" y="302"/>
                  </a:lnTo>
                  <a:lnTo>
                    <a:pt x="1583" y="332"/>
                  </a:lnTo>
                  <a:lnTo>
                    <a:pt x="1653" y="308"/>
                  </a:lnTo>
                  <a:lnTo>
                    <a:pt x="1721" y="262"/>
                  </a:lnTo>
                  <a:lnTo>
                    <a:pt x="1791" y="212"/>
                  </a:lnTo>
                  <a:lnTo>
                    <a:pt x="1859" y="164"/>
                  </a:lnTo>
                  <a:lnTo>
                    <a:pt x="1928" y="116"/>
                  </a:lnTo>
                  <a:lnTo>
                    <a:pt x="1996" y="74"/>
                  </a:lnTo>
                  <a:lnTo>
                    <a:pt x="2066" y="38"/>
                  </a:lnTo>
                  <a:lnTo>
                    <a:pt x="2134" y="14"/>
                  </a:lnTo>
                  <a:lnTo>
                    <a:pt x="2204" y="0"/>
                  </a:lnTo>
                  <a:lnTo>
                    <a:pt x="2272" y="0"/>
                  </a:lnTo>
                  <a:lnTo>
                    <a:pt x="2342" y="4"/>
                  </a:lnTo>
                  <a:moveTo>
                    <a:pt x="0" y="721"/>
                  </a:moveTo>
                  <a:lnTo>
                    <a:pt x="68" y="719"/>
                  </a:lnTo>
                  <a:lnTo>
                    <a:pt x="138" y="711"/>
                  </a:lnTo>
                  <a:lnTo>
                    <a:pt x="206" y="699"/>
                  </a:lnTo>
                  <a:lnTo>
                    <a:pt x="274" y="681"/>
                  </a:lnTo>
                  <a:lnTo>
                    <a:pt x="344" y="661"/>
                  </a:lnTo>
                  <a:lnTo>
                    <a:pt x="412" y="635"/>
                  </a:lnTo>
                  <a:lnTo>
                    <a:pt x="482" y="605"/>
                  </a:lnTo>
                  <a:lnTo>
                    <a:pt x="550" y="571"/>
                  </a:lnTo>
                  <a:lnTo>
                    <a:pt x="619" y="535"/>
                  </a:lnTo>
                  <a:lnTo>
                    <a:pt x="687" y="497"/>
                  </a:lnTo>
                  <a:lnTo>
                    <a:pt x="757" y="455"/>
                  </a:lnTo>
                  <a:lnTo>
                    <a:pt x="825" y="412"/>
                  </a:lnTo>
                  <a:lnTo>
                    <a:pt x="895" y="368"/>
                  </a:lnTo>
                  <a:lnTo>
                    <a:pt x="963" y="322"/>
                  </a:lnTo>
                  <a:lnTo>
                    <a:pt x="1033" y="274"/>
                  </a:lnTo>
                  <a:lnTo>
                    <a:pt x="1101" y="228"/>
                  </a:lnTo>
                  <a:lnTo>
                    <a:pt x="1171" y="180"/>
                  </a:lnTo>
                  <a:lnTo>
                    <a:pt x="1239" y="136"/>
                  </a:lnTo>
                  <a:lnTo>
                    <a:pt x="1309" y="102"/>
                  </a:lnTo>
                </a:path>
              </a:pathLst>
            </a:custGeom>
            <a:noFill/>
            <a:ln w="3175">
              <a:solidFill>
                <a:schemeClr val="tx1"/>
              </a:solidFill>
              <a:miter lim="800000"/>
              <a:headEnd/>
              <a:tailEnd/>
            </a:ln>
          </p:spPr>
          <p:txBody>
            <a:bodyPr/>
            <a:lstStyle/>
            <a:p>
              <a:endParaRPr lang="en-US"/>
            </a:p>
          </p:txBody>
        </p:sp>
        <p:sp>
          <p:nvSpPr>
            <p:cNvPr id="39061" name="Freeform 46"/>
            <p:cNvSpPr>
              <a:spLocks noChangeAspect="1" noEditPoints="1"/>
            </p:cNvSpPr>
            <p:nvPr/>
          </p:nvSpPr>
          <p:spPr bwMode="auto">
            <a:xfrm>
              <a:off x="4252" y="1024"/>
              <a:ext cx="617" cy="1228"/>
            </a:xfrm>
            <a:custGeom>
              <a:avLst/>
              <a:gdLst>
                <a:gd name="T0" fmla="*/ 0 w 3699"/>
                <a:gd name="T1" fmla="*/ 0 h 8159"/>
                <a:gd name="T2" fmla="*/ 0 w 3699"/>
                <a:gd name="T3" fmla="*/ 0 h 8159"/>
                <a:gd name="T4" fmla="*/ 0 w 3699"/>
                <a:gd name="T5" fmla="*/ 0 h 8159"/>
                <a:gd name="T6" fmla="*/ 0 w 3699"/>
                <a:gd name="T7" fmla="*/ 0 h 8159"/>
                <a:gd name="T8" fmla="*/ 0 w 3699"/>
                <a:gd name="T9" fmla="*/ 0 h 8159"/>
                <a:gd name="T10" fmla="*/ 0 w 3699"/>
                <a:gd name="T11" fmla="*/ 0 h 8159"/>
                <a:gd name="T12" fmla="*/ 0 w 3699"/>
                <a:gd name="T13" fmla="*/ 0 h 8159"/>
                <a:gd name="T14" fmla="*/ 0 w 3699"/>
                <a:gd name="T15" fmla="*/ 0 h 8159"/>
                <a:gd name="T16" fmla="*/ 0 w 3699"/>
                <a:gd name="T17" fmla="*/ 0 h 8159"/>
                <a:gd name="T18" fmla="*/ 0 w 3699"/>
                <a:gd name="T19" fmla="*/ 0 h 8159"/>
                <a:gd name="T20" fmla="*/ 0 w 3699"/>
                <a:gd name="T21" fmla="*/ 0 h 8159"/>
                <a:gd name="T22" fmla="*/ 0 w 3699"/>
                <a:gd name="T23" fmla="*/ 0 h 8159"/>
                <a:gd name="T24" fmla="*/ 0 w 3699"/>
                <a:gd name="T25" fmla="*/ 0 h 8159"/>
                <a:gd name="T26" fmla="*/ 0 w 3699"/>
                <a:gd name="T27" fmla="*/ 0 h 8159"/>
                <a:gd name="T28" fmla="*/ 0 w 3699"/>
                <a:gd name="T29" fmla="*/ 0 h 8159"/>
                <a:gd name="T30" fmla="*/ 0 w 3699"/>
                <a:gd name="T31" fmla="*/ 0 h 8159"/>
                <a:gd name="T32" fmla="*/ 0 w 3699"/>
                <a:gd name="T33" fmla="*/ 0 h 8159"/>
                <a:gd name="T34" fmla="*/ 0 w 3699"/>
                <a:gd name="T35" fmla="*/ 0 h 8159"/>
                <a:gd name="T36" fmla="*/ 0 w 3699"/>
                <a:gd name="T37" fmla="*/ 0 h 8159"/>
                <a:gd name="T38" fmla="*/ 0 w 3699"/>
                <a:gd name="T39" fmla="*/ 0 h 8159"/>
                <a:gd name="T40" fmla="*/ 0 w 3699"/>
                <a:gd name="T41" fmla="*/ 0 h 8159"/>
                <a:gd name="T42" fmla="*/ 0 w 3699"/>
                <a:gd name="T43" fmla="*/ 0 h 8159"/>
                <a:gd name="T44" fmla="*/ 0 w 3699"/>
                <a:gd name="T45" fmla="*/ 0 h 8159"/>
                <a:gd name="T46" fmla="*/ 0 w 3699"/>
                <a:gd name="T47" fmla="*/ 0 h 8159"/>
                <a:gd name="T48" fmla="*/ 0 w 3699"/>
                <a:gd name="T49" fmla="*/ 0 h 8159"/>
                <a:gd name="T50" fmla="*/ 0 w 3699"/>
                <a:gd name="T51" fmla="*/ 0 h 8159"/>
                <a:gd name="T52" fmla="*/ 0 w 3699"/>
                <a:gd name="T53" fmla="*/ 0 h 8159"/>
                <a:gd name="T54" fmla="*/ 0 w 3699"/>
                <a:gd name="T55" fmla="*/ 0 h 8159"/>
                <a:gd name="T56" fmla="*/ 0 w 3699"/>
                <a:gd name="T57" fmla="*/ 0 h 8159"/>
                <a:gd name="T58" fmla="*/ 0 w 3699"/>
                <a:gd name="T59" fmla="*/ 0 h 8159"/>
                <a:gd name="T60" fmla="*/ 0 w 3699"/>
                <a:gd name="T61" fmla="*/ 0 h 8159"/>
                <a:gd name="T62" fmla="*/ 0 w 3699"/>
                <a:gd name="T63" fmla="*/ 0 h 8159"/>
                <a:gd name="T64" fmla="*/ 0 w 3699"/>
                <a:gd name="T65" fmla="*/ 0 h 8159"/>
                <a:gd name="T66" fmla="*/ 0 w 3699"/>
                <a:gd name="T67" fmla="*/ 0 h 8159"/>
                <a:gd name="T68" fmla="*/ 0 w 3699"/>
                <a:gd name="T69" fmla="*/ 0 h 8159"/>
                <a:gd name="T70" fmla="*/ 0 w 3699"/>
                <a:gd name="T71" fmla="*/ 0 h 8159"/>
                <a:gd name="T72" fmla="*/ 0 w 3699"/>
                <a:gd name="T73" fmla="*/ 0 h 8159"/>
                <a:gd name="T74" fmla="*/ 0 w 3699"/>
                <a:gd name="T75" fmla="*/ 0 h 8159"/>
                <a:gd name="T76" fmla="*/ 0 w 3699"/>
                <a:gd name="T77" fmla="*/ 0 h 8159"/>
                <a:gd name="T78" fmla="*/ 0 w 3699"/>
                <a:gd name="T79" fmla="*/ 0 h 8159"/>
                <a:gd name="T80" fmla="*/ 0 w 3699"/>
                <a:gd name="T81" fmla="*/ 0 h 8159"/>
                <a:gd name="T82" fmla="*/ 0 w 3699"/>
                <a:gd name="T83" fmla="*/ 0 h 8159"/>
                <a:gd name="T84" fmla="*/ 0 w 3699"/>
                <a:gd name="T85" fmla="*/ 0 h 8159"/>
                <a:gd name="T86" fmla="*/ 0 w 3699"/>
                <a:gd name="T87" fmla="*/ 0 h 8159"/>
                <a:gd name="T88" fmla="*/ 0 w 3699"/>
                <a:gd name="T89" fmla="*/ 0 h 8159"/>
                <a:gd name="T90" fmla="*/ 0 w 3699"/>
                <a:gd name="T91" fmla="*/ 0 h 8159"/>
                <a:gd name="T92" fmla="*/ 0 w 3699"/>
                <a:gd name="T93" fmla="*/ 0 h 8159"/>
                <a:gd name="T94" fmla="*/ 0 w 3699"/>
                <a:gd name="T95" fmla="*/ 0 h 8159"/>
                <a:gd name="T96" fmla="*/ 0 w 3699"/>
                <a:gd name="T97" fmla="*/ 0 h 8159"/>
                <a:gd name="T98" fmla="*/ 0 w 3699"/>
                <a:gd name="T99" fmla="*/ 0 h 8159"/>
                <a:gd name="T100" fmla="*/ 0 w 3699"/>
                <a:gd name="T101" fmla="*/ 0 h 8159"/>
                <a:gd name="T102" fmla="*/ 0 w 3699"/>
                <a:gd name="T103" fmla="*/ 0 h 8159"/>
                <a:gd name="T104" fmla="*/ 0 w 3699"/>
                <a:gd name="T105" fmla="*/ 0 h 8159"/>
                <a:gd name="T106" fmla="*/ 0 w 3699"/>
                <a:gd name="T107" fmla="*/ 0 h 8159"/>
                <a:gd name="T108" fmla="*/ 0 w 3699"/>
                <a:gd name="T109" fmla="*/ 0 h 8159"/>
                <a:gd name="T110" fmla="*/ 0 w 3699"/>
                <a:gd name="T111" fmla="*/ 0 h 8159"/>
                <a:gd name="T112" fmla="*/ 0 w 3699"/>
                <a:gd name="T113" fmla="*/ 0 h 81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99"/>
                <a:gd name="T172" fmla="*/ 0 h 8159"/>
                <a:gd name="T173" fmla="*/ 3699 w 3699"/>
                <a:gd name="T174" fmla="*/ 8159 h 81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99" h="8159">
                  <a:moveTo>
                    <a:pt x="1313" y="1195"/>
                  </a:moveTo>
                  <a:lnTo>
                    <a:pt x="1381" y="1183"/>
                  </a:lnTo>
                  <a:lnTo>
                    <a:pt x="1451" y="1203"/>
                  </a:lnTo>
                  <a:lnTo>
                    <a:pt x="1519" y="1201"/>
                  </a:lnTo>
                  <a:lnTo>
                    <a:pt x="1587" y="1167"/>
                  </a:lnTo>
                  <a:lnTo>
                    <a:pt x="1657" y="1123"/>
                  </a:lnTo>
                  <a:lnTo>
                    <a:pt x="1725" y="1077"/>
                  </a:lnTo>
                  <a:lnTo>
                    <a:pt x="1794" y="1033"/>
                  </a:lnTo>
                  <a:lnTo>
                    <a:pt x="1862" y="995"/>
                  </a:lnTo>
                  <a:lnTo>
                    <a:pt x="1932" y="963"/>
                  </a:lnTo>
                  <a:lnTo>
                    <a:pt x="2000" y="943"/>
                  </a:lnTo>
                  <a:lnTo>
                    <a:pt x="2070" y="933"/>
                  </a:lnTo>
                  <a:lnTo>
                    <a:pt x="2138" y="935"/>
                  </a:lnTo>
                  <a:lnTo>
                    <a:pt x="2208" y="941"/>
                  </a:lnTo>
                  <a:lnTo>
                    <a:pt x="2276" y="945"/>
                  </a:lnTo>
                  <a:lnTo>
                    <a:pt x="2346" y="947"/>
                  </a:lnTo>
                  <a:moveTo>
                    <a:pt x="4" y="1474"/>
                  </a:moveTo>
                  <a:lnTo>
                    <a:pt x="72" y="1472"/>
                  </a:lnTo>
                  <a:lnTo>
                    <a:pt x="142" y="1466"/>
                  </a:lnTo>
                  <a:lnTo>
                    <a:pt x="210" y="1454"/>
                  </a:lnTo>
                  <a:lnTo>
                    <a:pt x="278" y="1440"/>
                  </a:lnTo>
                  <a:lnTo>
                    <a:pt x="348" y="1420"/>
                  </a:lnTo>
                  <a:lnTo>
                    <a:pt x="416" y="1398"/>
                  </a:lnTo>
                  <a:lnTo>
                    <a:pt x="486" y="1372"/>
                  </a:lnTo>
                  <a:lnTo>
                    <a:pt x="554" y="1342"/>
                  </a:lnTo>
                  <a:lnTo>
                    <a:pt x="623" y="1310"/>
                  </a:lnTo>
                  <a:lnTo>
                    <a:pt x="691" y="1276"/>
                  </a:lnTo>
                  <a:lnTo>
                    <a:pt x="761" y="1241"/>
                  </a:lnTo>
                  <a:lnTo>
                    <a:pt x="829" y="1203"/>
                  </a:lnTo>
                  <a:lnTo>
                    <a:pt x="899" y="1163"/>
                  </a:lnTo>
                  <a:lnTo>
                    <a:pt x="967" y="1121"/>
                  </a:lnTo>
                  <a:lnTo>
                    <a:pt x="1037" y="1079"/>
                  </a:lnTo>
                  <a:lnTo>
                    <a:pt x="1105" y="1039"/>
                  </a:lnTo>
                  <a:lnTo>
                    <a:pt x="1175" y="999"/>
                  </a:lnTo>
                  <a:lnTo>
                    <a:pt x="1243" y="971"/>
                  </a:lnTo>
                  <a:lnTo>
                    <a:pt x="1313" y="963"/>
                  </a:lnTo>
                  <a:lnTo>
                    <a:pt x="1381" y="983"/>
                  </a:lnTo>
                  <a:lnTo>
                    <a:pt x="1451" y="985"/>
                  </a:lnTo>
                  <a:lnTo>
                    <a:pt x="1519" y="957"/>
                  </a:lnTo>
                  <a:lnTo>
                    <a:pt x="1587" y="919"/>
                  </a:lnTo>
                  <a:lnTo>
                    <a:pt x="1657" y="877"/>
                  </a:lnTo>
                  <a:lnTo>
                    <a:pt x="1725" y="835"/>
                  </a:lnTo>
                  <a:lnTo>
                    <a:pt x="1795" y="795"/>
                  </a:lnTo>
                  <a:lnTo>
                    <a:pt x="1863" y="761"/>
                  </a:lnTo>
                  <a:lnTo>
                    <a:pt x="1932" y="737"/>
                  </a:lnTo>
                  <a:lnTo>
                    <a:pt x="2000" y="719"/>
                  </a:lnTo>
                  <a:lnTo>
                    <a:pt x="2070" y="709"/>
                  </a:lnTo>
                  <a:lnTo>
                    <a:pt x="2138" y="699"/>
                  </a:lnTo>
                  <a:lnTo>
                    <a:pt x="2208" y="691"/>
                  </a:lnTo>
                  <a:lnTo>
                    <a:pt x="2276" y="685"/>
                  </a:lnTo>
                  <a:lnTo>
                    <a:pt x="2346" y="683"/>
                  </a:lnTo>
                  <a:moveTo>
                    <a:pt x="4" y="1290"/>
                  </a:moveTo>
                  <a:lnTo>
                    <a:pt x="72" y="1288"/>
                  </a:lnTo>
                  <a:lnTo>
                    <a:pt x="142" y="1282"/>
                  </a:lnTo>
                  <a:lnTo>
                    <a:pt x="210" y="1272"/>
                  </a:lnTo>
                  <a:lnTo>
                    <a:pt x="278" y="1256"/>
                  </a:lnTo>
                  <a:lnTo>
                    <a:pt x="348" y="1236"/>
                  </a:lnTo>
                  <a:lnTo>
                    <a:pt x="416" y="1212"/>
                  </a:lnTo>
                  <a:lnTo>
                    <a:pt x="486" y="1184"/>
                  </a:lnTo>
                  <a:lnTo>
                    <a:pt x="554" y="1154"/>
                  </a:lnTo>
                  <a:lnTo>
                    <a:pt x="623" y="1118"/>
                  </a:lnTo>
                  <a:lnTo>
                    <a:pt x="691" y="1081"/>
                  </a:lnTo>
                  <a:lnTo>
                    <a:pt x="761" y="1039"/>
                  </a:lnTo>
                  <a:lnTo>
                    <a:pt x="829" y="995"/>
                  </a:lnTo>
                  <a:lnTo>
                    <a:pt x="899" y="949"/>
                  </a:lnTo>
                  <a:lnTo>
                    <a:pt x="967" y="901"/>
                  </a:lnTo>
                  <a:lnTo>
                    <a:pt x="1037" y="853"/>
                  </a:lnTo>
                  <a:lnTo>
                    <a:pt x="1105" y="805"/>
                  </a:lnTo>
                  <a:lnTo>
                    <a:pt x="1175" y="763"/>
                  </a:lnTo>
                  <a:lnTo>
                    <a:pt x="1243" y="741"/>
                  </a:lnTo>
                  <a:lnTo>
                    <a:pt x="1313" y="761"/>
                  </a:lnTo>
                  <a:lnTo>
                    <a:pt x="1381" y="771"/>
                  </a:lnTo>
                  <a:lnTo>
                    <a:pt x="1451" y="749"/>
                  </a:lnTo>
                  <a:lnTo>
                    <a:pt x="1519" y="713"/>
                  </a:lnTo>
                  <a:lnTo>
                    <a:pt x="1587" y="675"/>
                  </a:lnTo>
                  <a:lnTo>
                    <a:pt x="1657" y="635"/>
                  </a:lnTo>
                  <a:lnTo>
                    <a:pt x="1725" y="597"/>
                  </a:lnTo>
                  <a:lnTo>
                    <a:pt x="1795" y="561"/>
                  </a:lnTo>
                  <a:lnTo>
                    <a:pt x="1863" y="529"/>
                  </a:lnTo>
                  <a:lnTo>
                    <a:pt x="1932" y="505"/>
                  </a:lnTo>
                  <a:lnTo>
                    <a:pt x="2000" y="491"/>
                  </a:lnTo>
                  <a:lnTo>
                    <a:pt x="2070" y="483"/>
                  </a:lnTo>
                  <a:lnTo>
                    <a:pt x="2138" y="477"/>
                  </a:lnTo>
                  <a:lnTo>
                    <a:pt x="2208" y="471"/>
                  </a:lnTo>
                  <a:lnTo>
                    <a:pt x="2276" y="467"/>
                  </a:lnTo>
                  <a:lnTo>
                    <a:pt x="2346" y="467"/>
                  </a:lnTo>
                  <a:moveTo>
                    <a:pt x="4" y="972"/>
                  </a:moveTo>
                  <a:lnTo>
                    <a:pt x="72" y="970"/>
                  </a:lnTo>
                  <a:lnTo>
                    <a:pt x="142" y="962"/>
                  </a:lnTo>
                  <a:lnTo>
                    <a:pt x="210" y="950"/>
                  </a:lnTo>
                  <a:lnTo>
                    <a:pt x="278" y="932"/>
                  </a:lnTo>
                  <a:lnTo>
                    <a:pt x="348" y="910"/>
                  </a:lnTo>
                  <a:lnTo>
                    <a:pt x="416" y="884"/>
                  </a:lnTo>
                  <a:lnTo>
                    <a:pt x="486" y="854"/>
                  </a:lnTo>
                  <a:lnTo>
                    <a:pt x="554" y="820"/>
                  </a:lnTo>
                  <a:lnTo>
                    <a:pt x="623" y="784"/>
                  </a:lnTo>
                  <a:lnTo>
                    <a:pt x="691" y="745"/>
                  </a:lnTo>
                  <a:lnTo>
                    <a:pt x="761" y="703"/>
                  </a:lnTo>
                  <a:lnTo>
                    <a:pt x="829" y="661"/>
                  </a:lnTo>
                  <a:lnTo>
                    <a:pt x="899" y="617"/>
                  </a:lnTo>
                  <a:lnTo>
                    <a:pt x="967" y="571"/>
                  </a:lnTo>
                  <a:lnTo>
                    <a:pt x="1037" y="525"/>
                  </a:lnTo>
                  <a:lnTo>
                    <a:pt x="1105" y="481"/>
                  </a:lnTo>
                  <a:lnTo>
                    <a:pt x="1175" y="501"/>
                  </a:lnTo>
                  <a:lnTo>
                    <a:pt x="1243" y="589"/>
                  </a:lnTo>
                  <a:lnTo>
                    <a:pt x="1313" y="601"/>
                  </a:lnTo>
                  <a:lnTo>
                    <a:pt x="1381" y="569"/>
                  </a:lnTo>
                  <a:lnTo>
                    <a:pt x="1451" y="527"/>
                  </a:lnTo>
                  <a:lnTo>
                    <a:pt x="1519" y="483"/>
                  </a:lnTo>
                  <a:lnTo>
                    <a:pt x="1587" y="445"/>
                  </a:lnTo>
                  <a:lnTo>
                    <a:pt x="1657" y="413"/>
                  </a:lnTo>
                  <a:lnTo>
                    <a:pt x="1725" y="391"/>
                  </a:lnTo>
                  <a:lnTo>
                    <a:pt x="1795" y="393"/>
                  </a:lnTo>
                  <a:lnTo>
                    <a:pt x="1863" y="413"/>
                  </a:lnTo>
                  <a:lnTo>
                    <a:pt x="1932" y="433"/>
                  </a:lnTo>
                  <a:lnTo>
                    <a:pt x="2000" y="435"/>
                  </a:lnTo>
                  <a:lnTo>
                    <a:pt x="2070" y="427"/>
                  </a:lnTo>
                  <a:lnTo>
                    <a:pt x="2138" y="419"/>
                  </a:lnTo>
                  <a:lnTo>
                    <a:pt x="2208" y="411"/>
                  </a:lnTo>
                  <a:lnTo>
                    <a:pt x="2276" y="407"/>
                  </a:lnTo>
                  <a:lnTo>
                    <a:pt x="2346" y="405"/>
                  </a:lnTo>
                  <a:moveTo>
                    <a:pt x="2" y="325"/>
                  </a:moveTo>
                  <a:lnTo>
                    <a:pt x="70" y="323"/>
                  </a:lnTo>
                  <a:lnTo>
                    <a:pt x="140" y="321"/>
                  </a:lnTo>
                  <a:lnTo>
                    <a:pt x="208" y="315"/>
                  </a:lnTo>
                  <a:lnTo>
                    <a:pt x="276" y="307"/>
                  </a:lnTo>
                  <a:lnTo>
                    <a:pt x="346" y="297"/>
                  </a:lnTo>
                  <a:lnTo>
                    <a:pt x="414" y="287"/>
                  </a:lnTo>
                  <a:lnTo>
                    <a:pt x="484" y="273"/>
                  </a:lnTo>
                  <a:lnTo>
                    <a:pt x="552" y="257"/>
                  </a:lnTo>
                  <a:lnTo>
                    <a:pt x="622" y="241"/>
                  </a:lnTo>
                  <a:lnTo>
                    <a:pt x="690" y="225"/>
                  </a:lnTo>
                  <a:lnTo>
                    <a:pt x="760" y="209"/>
                  </a:lnTo>
                  <a:lnTo>
                    <a:pt x="828" y="195"/>
                  </a:lnTo>
                  <a:lnTo>
                    <a:pt x="897" y="191"/>
                  </a:lnTo>
                  <a:lnTo>
                    <a:pt x="965" y="209"/>
                  </a:lnTo>
                  <a:lnTo>
                    <a:pt x="1035" y="275"/>
                  </a:lnTo>
                  <a:lnTo>
                    <a:pt x="1103" y="385"/>
                  </a:lnTo>
                  <a:lnTo>
                    <a:pt x="1173" y="435"/>
                  </a:lnTo>
                  <a:lnTo>
                    <a:pt x="1241" y="391"/>
                  </a:lnTo>
                  <a:lnTo>
                    <a:pt x="1311" y="349"/>
                  </a:lnTo>
                  <a:lnTo>
                    <a:pt x="1379" y="309"/>
                  </a:lnTo>
                  <a:lnTo>
                    <a:pt x="1449" y="271"/>
                  </a:lnTo>
                  <a:lnTo>
                    <a:pt x="1517" y="239"/>
                  </a:lnTo>
                  <a:lnTo>
                    <a:pt x="1585" y="211"/>
                  </a:lnTo>
                  <a:lnTo>
                    <a:pt x="1655" y="206"/>
                  </a:lnTo>
                  <a:lnTo>
                    <a:pt x="1723" y="243"/>
                  </a:lnTo>
                  <a:lnTo>
                    <a:pt x="1793" y="271"/>
                  </a:lnTo>
                  <a:lnTo>
                    <a:pt x="1861" y="275"/>
                  </a:lnTo>
                  <a:lnTo>
                    <a:pt x="1931" y="273"/>
                  </a:lnTo>
                  <a:lnTo>
                    <a:pt x="1999" y="273"/>
                  </a:lnTo>
                  <a:lnTo>
                    <a:pt x="2069" y="277"/>
                  </a:lnTo>
                  <a:lnTo>
                    <a:pt x="2137" y="279"/>
                  </a:lnTo>
                  <a:lnTo>
                    <a:pt x="2206" y="281"/>
                  </a:lnTo>
                  <a:lnTo>
                    <a:pt x="2274" y="281"/>
                  </a:lnTo>
                  <a:lnTo>
                    <a:pt x="2344" y="281"/>
                  </a:lnTo>
                  <a:moveTo>
                    <a:pt x="0" y="89"/>
                  </a:moveTo>
                  <a:lnTo>
                    <a:pt x="68" y="87"/>
                  </a:lnTo>
                  <a:lnTo>
                    <a:pt x="138" y="82"/>
                  </a:lnTo>
                  <a:lnTo>
                    <a:pt x="206" y="74"/>
                  </a:lnTo>
                  <a:lnTo>
                    <a:pt x="274" y="62"/>
                  </a:lnTo>
                  <a:lnTo>
                    <a:pt x="344" y="48"/>
                  </a:lnTo>
                  <a:lnTo>
                    <a:pt x="412" y="30"/>
                  </a:lnTo>
                  <a:lnTo>
                    <a:pt x="482" y="12"/>
                  </a:lnTo>
                  <a:lnTo>
                    <a:pt x="520" y="0"/>
                  </a:lnTo>
                  <a:moveTo>
                    <a:pt x="1000" y="0"/>
                  </a:moveTo>
                  <a:lnTo>
                    <a:pt x="1034" y="18"/>
                  </a:lnTo>
                  <a:lnTo>
                    <a:pt x="1102" y="22"/>
                  </a:lnTo>
                  <a:lnTo>
                    <a:pt x="1172" y="10"/>
                  </a:lnTo>
                  <a:lnTo>
                    <a:pt x="1212" y="0"/>
                  </a:lnTo>
                  <a:moveTo>
                    <a:pt x="1460" y="0"/>
                  </a:moveTo>
                  <a:lnTo>
                    <a:pt x="1516" y="50"/>
                  </a:lnTo>
                  <a:lnTo>
                    <a:pt x="1584" y="116"/>
                  </a:lnTo>
                  <a:lnTo>
                    <a:pt x="1653" y="162"/>
                  </a:lnTo>
                  <a:lnTo>
                    <a:pt x="1721" y="158"/>
                  </a:lnTo>
                  <a:lnTo>
                    <a:pt x="1791" y="148"/>
                  </a:lnTo>
                  <a:lnTo>
                    <a:pt x="1859" y="144"/>
                  </a:lnTo>
                  <a:lnTo>
                    <a:pt x="1929" y="144"/>
                  </a:lnTo>
                  <a:lnTo>
                    <a:pt x="1997" y="152"/>
                  </a:lnTo>
                  <a:lnTo>
                    <a:pt x="2067" y="166"/>
                  </a:lnTo>
                  <a:lnTo>
                    <a:pt x="2135" y="180"/>
                  </a:lnTo>
                  <a:lnTo>
                    <a:pt x="2205" y="192"/>
                  </a:lnTo>
                  <a:lnTo>
                    <a:pt x="2273" y="198"/>
                  </a:lnTo>
                  <a:lnTo>
                    <a:pt x="2343" y="200"/>
                  </a:lnTo>
                  <a:moveTo>
                    <a:pt x="1803" y="0"/>
                  </a:moveTo>
                  <a:lnTo>
                    <a:pt x="1859" y="30"/>
                  </a:lnTo>
                  <a:lnTo>
                    <a:pt x="1929" y="61"/>
                  </a:lnTo>
                  <a:lnTo>
                    <a:pt x="1997" y="83"/>
                  </a:lnTo>
                  <a:lnTo>
                    <a:pt x="2067" y="91"/>
                  </a:lnTo>
                  <a:lnTo>
                    <a:pt x="2135" y="93"/>
                  </a:lnTo>
                  <a:lnTo>
                    <a:pt x="2205" y="93"/>
                  </a:lnTo>
                  <a:lnTo>
                    <a:pt x="2273" y="93"/>
                  </a:lnTo>
                  <a:lnTo>
                    <a:pt x="2343" y="93"/>
                  </a:lnTo>
                  <a:moveTo>
                    <a:pt x="2343" y="8159"/>
                  </a:moveTo>
                  <a:lnTo>
                    <a:pt x="2412" y="8159"/>
                  </a:lnTo>
                  <a:lnTo>
                    <a:pt x="2484" y="8155"/>
                  </a:lnTo>
                  <a:lnTo>
                    <a:pt x="2556" y="8151"/>
                  </a:lnTo>
                  <a:lnTo>
                    <a:pt x="2626" y="8143"/>
                  </a:lnTo>
                  <a:lnTo>
                    <a:pt x="2698" y="8133"/>
                  </a:lnTo>
                  <a:lnTo>
                    <a:pt x="2768" y="8121"/>
                  </a:lnTo>
                  <a:lnTo>
                    <a:pt x="2840" y="8107"/>
                  </a:lnTo>
                  <a:lnTo>
                    <a:pt x="2912" y="8092"/>
                  </a:lnTo>
                  <a:lnTo>
                    <a:pt x="2982" y="8076"/>
                  </a:lnTo>
                  <a:lnTo>
                    <a:pt x="3054" y="8056"/>
                  </a:lnTo>
                  <a:lnTo>
                    <a:pt x="3126" y="8034"/>
                  </a:lnTo>
                  <a:lnTo>
                    <a:pt x="3196" y="8012"/>
                  </a:lnTo>
                  <a:lnTo>
                    <a:pt x="3268" y="7988"/>
                  </a:lnTo>
                  <a:lnTo>
                    <a:pt x="3338" y="7962"/>
                  </a:lnTo>
                  <a:lnTo>
                    <a:pt x="3410" y="7936"/>
                  </a:lnTo>
                  <a:lnTo>
                    <a:pt x="3482" y="7906"/>
                  </a:lnTo>
                  <a:lnTo>
                    <a:pt x="3552" y="7876"/>
                  </a:lnTo>
                  <a:lnTo>
                    <a:pt x="3623" y="7846"/>
                  </a:lnTo>
                  <a:lnTo>
                    <a:pt x="3693" y="7818"/>
                  </a:lnTo>
                  <a:moveTo>
                    <a:pt x="2348" y="7848"/>
                  </a:moveTo>
                  <a:lnTo>
                    <a:pt x="2418" y="7848"/>
                  </a:lnTo>
                  <a:lnTo>
                    <a:pt x="2490" y="7844"/>
                  </a:lnTo>
                  <a:lnTo>
                    <a:pt x="2562" y="7840"/>
                  </a:lnTo>
                  <a:lnTo>
                    <a:pt x="2632" y="7834"/>
                  </a:lnTo>
                  <a:lnTo>
                    <a:pt x="2704" y="7826"/>
                  </a:lnTo>
                  <a:lnTo>
                    <a:pt x="2774" y="7816"/>
                  </a:lnTo>
                  <a:lnTo>
                    <a:pt x="2846" y="7804"/>
                  </a:lnTo>
                  <a:lnTo>
                    <a:pt x="2918" y="7790"/>
                  </a:lnTo>
                  <a:lnTo>
                    <a:pt x="2987" y="7776"/>
                  </a:lnTo>
                  <a:lnTo>
                    <a:pt x="3059" y="7760"/>
                  </a:lnTo>
                  <a:lnTo>
                    <a:pt x="3131" y="7742"/>
                  </a:lnTo>
                  <a:lnTo>
                    <a:pt x="3201" y="7726"/>
                  </a:lnTo>
                  <a:lnTo>
                    <a:pt x="3273" y="7710"/>
                  </a:lnTo>
                  <a:lnTo>
                    <a:pt x="3343" y="7696"/>
                  </a:lnTo>
                  <a:lnTo>
                    <a:pt x="3415" y="7696"/>
                  </a:lnTo>
                  <a:lnTo>
                    <a:pt x="3487" y="7716"/>
                  </a:lnTo>
                  <a:lnTo>
                    <a:pt x="3557" y="7746"/>
                  </a:lnTo>
                  <a:lnTo>
                    <a:pt x="3629" y="7780"/>
                  </a:lnTo>
                  <a:lnTo>
                    <a:pt x="3699" y="7812"/>
                  </a:lnTo>
                  <a:moveTo>
                    <a:pt x="2348" y="7468"/>
                  </a:moveTo>
                  <a:lnTo>
                    <a:pt x="2418" y="7466"/>
                  </a:lnTo>
                  <a:lnTo>
                    <a:pt x="2490" y="7464"/>
                  </a:lnTo>
                  <a:lnTo>
                    <a:pt x="2562" y="7460"/>
                  </a:lnTo>
                  <a:lnTo>
                    <a:pt x="2632" y="7452"/>
                  </a:lnTo>
                  <a:lnTo>
                    <a:pt x="2704" y="7444"/>
                  </a:lnTo>
                  <a:lnTo>
                    <a:pt x="2774" y="7434"/>
                  </a:lnTo>
                  <a:lnTo>
                    <a:pt x="2846" y="7422"/>
                  </a:lnTo>
                  <a:lnTo>
                    <a:pt x="2918" y="7412"/>
                  </a:lnTo>
                  <a:lnTo>
                    <a:pt x="2987" y="7410"/>
                  </a:lnTo>
                  <a:lnTo>
                    <a:pt x="3059" y="7438"/>
                  </a:lnTo>
                  <a:lnTo>
                    <a:pt x="3131" y="7478"/>
                  </a:lnTo>
                  <a:lnTo>
                    <a:pt x="3201" y="7518"/>
                  </a:lnTo>
                  <a:lnTo>
                    <a:pt x="3273" y="7558"/>
                  </a:lnTo>
                  <a:lnTo>
                    <a:pt x="3343" y="7596"/>
                  </a:lnTo>
                  <a:lnTo>
                    <a:pt x="3415" y="7620"/>
                  </a:lnTo>
                  <a:lnTo>
                    <a:pt x="3487" y="7626"/>
                  </a:lnTo>
                  <a:lnTo>
                    <a:pt x="3557" y="7620"/>
                  </a:lnTo>
                  <a:lnTo>
                    <a:pt x="3629" y="7614"/>
                  </a:lnTo>
                  <a:lnTo>
                    <a:pt x="3699" y="7612"/>
                  </a:lnTo>
                  <a:moveTo>
                    <a:pt x="2348" y="7332"/>
                  </a:moveTo>
                  <a:lnTo>
                    <a:pt x="2418" y="7332"/>
                  </a:lnTo>
                  <a:lnTo>
                    <a:pt x="2490" y="7332"/>
                  </a:lnTo>
                  <a:lnTo>
                    <a:pt x="2562" y="7332"/>
                  </a:lnTo>
                  <a:lnTo>
                    <a:pt x="2632" y="7334"/>
                  </a:lnTo>
                  <a:lnTo>
                    <a:pt x="2704" y="7334"/>
                  </a:lnTo>
                  <a:lnTo>
                    <a:pt x="2774" y="7340"/>
                  </a:lnTo>
                  <a:lnTo>
                    <a:pt x="2846" y="7348"/>
                  </a:lnTo>
                  <a:lnTo>
                    <a:pt x="2918" y="7366"/>
                  </a:lnTo>
                  <a:lnTo>
                    <a:pt x="2987" y="7386"/>
                  </a:lnTo>
                  <a:lnTo>
                    <a:pt x="3059" y="7378"/>
                  </a:lnTo>
                  <a:lnTo>
                    <a:pt x="3131" y="7364"/>
                  </a:lnTo>
                  <a:lnTo>
                    <a:pt x="3201" y="7354"/>
                  </a:lnTo>
                  <a:lnTo>
                    <a:pt x="3273" y="7348"/>
                  </a:lnTo>
                  <a:lnTo>
                    <a:pt x="3343" y="7348"/>
                  </a:lnTo>
                  <a:lnTo>
                    <a:pt x="3415" y="7352"/>
                  </a:lnTo>
                  <a:lnTo>
                    <a:pt x="3487" y="7358"/>
                  </a:lnTo>
                  <a:lnTo>
                    <a:pt x="3557" y="7366"/>
                  </a:lnTo>
                  <a:lnTo>
                    <a:pt x="3629" y="7372"/>
                  </a:lnTo>
                  <a:lnTo>
                    <a:pt x="3699" y="7374"/>
                  </a:lnTo>
                  <a:moveTo>
                    <a:pt x="2347" y="7174"/>
                  </a:moveTo>
                  <a:lnTo>
                    <a:pt x="2417" y="7176"/>
                  </a:lnTo>
                  <a:lnTo>
                    <a:pt x="2489" y="7184"/>
                  </a:lnTo>
                  <a:lnTo>
                    <a:pt x="2561" y="7198"/>
                  </a:lnTo>
                  <a:lnTo>
                    <a:pt x="2631" y="7216"/>
                  </a:lnTo>
                  <a:lnTo>
                    <a:pt x="2703" y="7238"/>
                  </a:lnTo>
                  <a:lnTo>
                    <a:pt x="2773" y="7262"/>
                  </a:lnTo>
                  <a:lnTo>
                    <a:pt x="2844" y="7284"/>
                  </a:lnTo>
                  <a:lnTo>
                    <a:pt x="2916" y="7300"/>
                  </a:lnTo>
                  <a:lnTo>
                    <a:pt x="2986" y="7305"/>
                  </a:lnTo>
                  <a:lnTo>
                    <a:pt x="3058" y="7309"/>
                  </a:lnTo>
                  <a:lnTo>
                    <a:pt x="3130" y="7307"/>
                  </a:lnTo>
                  <a:lnTo>
                    <a:pt x="3200" y="7306"/>
                  </a:lnTo>
                  <a:lnTo>
                    <a:pt x="3272" y="7296"/>
                  </a:lnTo>
                  <a:lnTo>
                    <a:pt x="3342" y="7284"/>
                  </a:lnTo>
                  <a:lnTo>
                    <a:pt x="3414" y="7270"/>
                  </a:lnTo>
                  <a:lnTo>
                    <a:pt x="3486" y="7258"/>
                  </a:lnTo>
                  <a:lnTo>
                    <a:pt x="3556" y="7248"/>
                  </a:lnTo>
                  <a:lnTo>
                    <a:pt x="3628" y="7244"/>
                  </a:lnTo>
                  <a:lnTo>
                    <a:pt x="3698" y="7242"/>
                  </a:lnTo>
                  <a:moveTo>
                    <a:pt x="2346" y="7108"/>
                  </a:moveTo>
                  <a:lnTo>
                    <a:pt x="2416" y="7108"/>
                  </a:lnTo>
                  <a:lnTo>
                    <a:pt x="2488" y="7104"/>
                  </a:lnTo>
                  <a:lnTo>
                    <a:pt x="2560" y="7100"/>
                  </a:lnTo>
                  <a:lnTo>
                    <a:pt x="2630" y="7094"/>
                  </a:lnTo>
                  <a:lnTo>
                    <a:pt x="2702" y="7084"/>
                  </a:lnTo>
                  <a:lnTo>
                    <a:pt x="2771" y="7074"/>
                  </a:lnTo>
                  <a:lnTo>
                    <a:pt x="2843" y="7062"/>
                  </a:lnTo>
                  <a:lnTo>
                    <a:pt x="2915" y="7050"/>
                  </a:lnTo>
                  <a:lnTo>
                    <a:pt x="2985" y="7038"/>
                  </a:lnTo>
                  <a:lnTo>
                    <a:pt x="3057" y="7028"/>
                  </a:lnTo>
                  <a:lnTo>
                    <a:pt x="3129" y="7036"/>
                  </a:lnTo>
                  <a:lnTo>
                    <a:pt x="3199" y="7064"/>
                  </a:lnTo>
                  <a:lnTo>
                    <a:pt x="3271" y="7096"/>
                  </a:lnTo>
                  <a:lnTo>
                    <a:pt x="3341" y="7124"/>
                  </a:lnTo>
                  <a:lnTo>
                    <a:pt x="3413" y="7148"/>
                  </a:lnTo>
                  <a:lnTo>
                    <a:pt x="3485" y="7164"/>
                  </a:lnTo>
                  <a:lnTo>
                    <a:pt x="3555" y="7174"/>
                  </a:lnTo>
                  <a:lnTo>
                    <a:pt x="3627" y="7178"/>
                  </a:lnTo>
                  <a:lnTo>
                    <a:pt x="3697" y="7178"/>
                  </a:lnTo>
                  <a:moveTo>
                    <a:pt x="2345" y="6878"/>
                  </a:moveTo>
                  <a:lnTo>
                    <a:pt x="2415" y="6878"/>
                  </a:lnTo>
                  <a:lnTo>
                    <a:pt x="2487" y="6878"/>
                  </a:lnTo>
                  <a:lnTo>
                    <a:pt x="2559" y="6878"/>
                  </a:lnTo>
                  <a:lnTo>
                    <a:pt x="2628" y="6878"/>
                  </a:lnTo>
                  <a:lnTo>
                    <a:pt x="2700" y="6878"/>
                  </a:lnTo>
                  <a:lnTo>
                    <a:pt x="2770" y="6880"/>
                  </a:lnTo>
                  <a:lnTo>
                    <a:pt x="2842" y="6886"/>
                  </a:lnTo>
                  <a:lnTo>
                    <a:pt x="2914" y="6908"/>
                  </a:lnTo>
                  <a:lnTo>
                    <a:pt x="2984" y="6938"/>
                  </a:lnTo>
                  <a:lnTo>
                    <a:pt x="3056" y="6968"/>
                  </a:lnTo>
                  <a:lnTo>
                    <a:pt x="3128" y="6976"/>
                  </a:lnTo>
                  <a:lnTo>
                    <a:pt x="3198" y="6966"/>
                  </a:lnTo>
                  <a:lnTo>
                    <a:pt x="3270" y="6946"/>
                  </a:lnTo>
                  <a:lnTo>
                    <a:pt x="3340" y="6926"/>
                  </a:lnTo>
                  <a:lnTo>
                    <a:pt x="3412" y="6938"/>
                  </a:lnTo>
                  <a:lnTo>
                    <a:pt x="3484" y="6956"/>
                  </a:lnTo>
                  <a:lnTo>
                    <a:pt x="3554" y="6972"/>
                  </a:lnTo>
                  <a:lnTo>
                    <a:pt x="3626" y="6982"/>
                  </a:lnTo>
                  <a:lnTo>
                    <a:pt x="3696" y="6986"/>
                  </a:lnTo>
                  <a:moveTo>
                    <a:pt x="2344" y="6764"/>
                  </a:moveTo>
                  <a:lnTo>
                    <a:pt x="2414" y="6762"/>
                  </a:lnTo>
                  <a:lnTo>
                    <a:pt x="2485" y="6760"/>
                  </a:lnTo>
                  <a:lnTo>
                    <a:pt x="2557" y="6760"/>
                  </a:lnTo>
                  <a:lnTo>
                    <a:pt x="2627" y="6778"/>
                  </a:lnTo>
                  <a:lnTo>
                    <a:pt x="2699" y="6802"/>
                  </a:lnTo>
                  <a:lnTo>
                    <a:pt x="2769" y="6828"/>
                  </a:lnTo>
                  <a:lnTo>
                    <a:pt x="2841" y="6854"/>
                  </a:lnTo>
                  <a:lnTo>
                    <a:pt x="2913" y="6868"/>
                  </a:lnTo>
                  <a:lnTo>
                    <a:pt x="2983" y="6874"/>
                  </a:lnTo>
                  <a:lnTo>
                    <a:pt x="3055" y="6880"/>
                  </a:lnTo>
                  <a:lnTo>
                    <a:pt x="3127" y="6886"/>
                  </a:lnTo>
                  <a:lnTo>
                    <a:pt x="3197" y="6895"/>
                  </a:lnTo>
                  <a:lnTo>
                    <a:pt x="3269" y="6907"/>
                  </a:lnTo>
                  <a:lnTo>
                    <a:pt x="3339" y="6921"/>
                  </a:lnTo>
                  <a:lnTo>
                    <a:pt x="3411" y="6903"/>
                  </a:lnTo>
                  <a:lnTo>
                    <a:pt x="3483" y="6881"/>
                  </a:lnTo>
                  <a:lnTo>
                    <a:pt x="3553" y="6862"/>
                  </a:lnTo>
                  <a:lnTo>
                    <a:pt x="3625" y="6840"/>
                  </a:lnTo>
                  <a:lnTo>
                    <a:pt x="3694" y="6824"/>
                  </a:lnTo>
                  <a:moveTo>
                    <a:pt x="2343" y="6732"/>
                  </a:moveTo>
                  <a:lnTo>
                    <a:pt x="2412" y="6736"/>
                  </a:lnTo>
                  <a:lnTo>
                    <a:pt x="2484" y="6744"/>
                  </a:lnTo>
                  <a:lnTo>
                    <a:pt x="2556" y="6754"/>
                  </a:lnTo>
                  <a:lnTo>
                    <a:pt x="2626" y="6750"/>
                  </a:lnTo>
                  <a:lnTo>
                    <a:pt x="2698" y="6742"/>
                  </a:lnTo>
                  <a:lnTo>
                    <a:pt x="2768" y="6732"/>
                  </a:lnTo>
                  <a:lnTo>
                    <a:pt x="2840" y="6720"/>
                  </a:lnTo>
                  <a:lnTo>
                    <a:pt x="2912" y="6708"/>
                  </a:lnTo>
                  <a:lnTo>
                    <a:pt x="2982" y="6694"/>
                  </a:lnTo>
                  <a:lnTo>
                    <a:pt x="3054" y="6680"/>
                  </a:lnTo>
                  <a:lnTo>
                    <a:pt x="3126" y="6674"/>
                  </a:lnTo>
                  <a:lnTo>
                    <a:pt x="3196" y="6684"/>
                  </a:lnTo>
                  <a:lnTo>
                    <a:pt x="3268" y="6708"/>
                  </a:lnTo>
                  <a:lnTo>
                    <a:pt x="3338" y="6732"/>
                  </a:lnTo>
                  <a:lnTo>
                    <a:pt x="3410" y="6754"/>
                  </a:lnTo>
                  <a:lnTo>
                    <a:pt x="3482" y="6772"/>
                  </a:lnTo>
                  <a:lnTo>
                    <a:pt x="3552" y="6788"/>
                  </a:lnTo>
                  <a:lnTo>
                    <a:pt x="3623" y="6806"/>
                  </a:lnTo>
                  <a:lnTo>
                    <a:pt x="3693" y="6820"/>
                  </a:lnTo>
                  <a:moveTo>
                    <a:pt x="2341" y="6504"/>
                  </a:moveTo>
                  <a:lnTo>
                    <a:pt x="2411" y="6504"/>
                  </a:lnTo>
                  <a:lnTo>
                    <a:pt x="2483" y="6504"/>
                  </a:lnTo>
                  <a:lnTo>
                    <a:pt x="2555" y="6502"/>
                  </a:lnTo>
                  <a:lnTo>
                    <a:pt x="2625" y="6502"/>
                  </a:lnTo>
                  <a:lnTo>
                    <a:pt x="2697" y="6502"/>
                  </a:lnTo>
                  <a:lnTo>
                    <a:pt x="2767" y="6504"/>
                  </a:lnTo>
                  <a:lnTo>
                    <a:pt x="2839" y="6512"/>
                  </a:lnTo>
                  <a:lnTo>
                    <a:pt x="2911" y="6530"/>
                  </a:lnTo>
                  <a:lnTo>
                    <a:pt x="2981" y="6560"/>
                  </a:lnTo>
                  <a:lnTo>
                    <a:pt x="3053" y="6591"/>
                  </a:lnTo>
                  <a:lnTo>
                    <a:pt x="3125" y="6615"/>
                  </a:lnTo>
                  <a:lnTo>
                    <a:pt x="3195" y="6617"/>
                  </a:lnTo>
                  <a:lnTo>
                    <a:pt x="3267" y="6601"/>
                  </a:lnTo>
                  <a:lnTo>
                    <a:pt x="3337" y="6582"/>
                  </a:lnTo>
                  <a:lnTo>
                    <a:pt x="3409" y="6580"/>
                  </a:lnTo>
                  <a:lnTo>
                    <a:pt x="3480" y="6598"/>
                  </a:lnTo>
                  <a:lnTo>
                    <a:pt x="3550" y="6613"/>
                  </a:lnTo>
                  <a:lnTo>
                    <a:pt x="3622" y="6623"/>
                  </a:lnTo>
                  <a:lnTo>
                    <a:pt x="3692" y="6627"/>
                  </a:lnTo>
                  <a:moveTo>
                    <a:pt x="2340" y="6401"/>
                  </a:moveTo>
                  <a:lnTo>
                    <a:pt x="2410" y="6401"/>
                  </a:lnTo>
                  <a:lnTo>
                    <a:pt x="2482" y="6397"/>
                  </a:lnTo>
                  <a:lnTo>
                    <a:pt x="2554" y="6396"/>
                  </a:lnTo>
                  <a:lnTo>
                    <a:pt x="2624" y="6401"/>
                  </a:lnTo>
                  <a:lnTo>
                    <a:pt x="2696" y="6425"/>
                  </a:lnTo>
                  <a:lnTo>
                    <a:pt x="2766" y="6451"/>
                  </a:lnTo>
                  <a:lnTo>
                    <a:pt x="2838" y="6477"/>
                  </a:lnTo>
                </a:path>
              </a:pathLst>
            </a:custGeom>
            <a:noFill/>
            <a:ln w="3175">
              <a:solidFill>
                <a:schemeClr val="tx1"/>
              </a:solidFill>
              <a:miter lim="800000"/>
              <a:headEnd/>
              <a:tailEnd/>
            </a:ln>
          </p:spPr>
          <p:txBody>
            <a:bodyPr/>
            <a:lstStyle/>
            <a:p>
              <a:endParaRPr lang="en-US"/>
            </a:p>
          </p:txBody>
        </p:sp>
        <p:sp>
          <p:nvSpPr>
            <p:cNvPr id="39062" name="Freeform 47"/>
            <p:cNvSpPr>
              <a:spLocks noChangeAspect="1" noEditPoints="1"/>
            </p:cNvSpPr>
            <p:nvPr/>
          </p:nvSpPr>
          <p:spPr bwMode="auto">
            <a:xfrm>
              <a:off x="4640" y="1036"/>
              <a:ext cx="229" cy="975"/>
            </a:xfrm>
            <a:custGeom>
              <a:avLst/>
              <a:gdLst>
                <a:gd name="T0" fmla="*/ 0 w 1374"/>
                <a:gd name="T1" fmla="*/ 0 h 6485"/>
                <a:gd name="T2" fmla="*/ 0 w 1374"/>
                <a:gd name="T3" fmla="*/ 0 h 6485"/>
                <a:gd name="T4" fmla="*/ 0 w 1374"/>
                <a:gd name="T5" fmla="*/ 0 h 6485"/>
                <a:gd name="T6" fmla="*/ 0 w 1374"/>
                <a:gd name="T7" fmla="*/ 0 h 6485"/>
                <a:gd name="T8" fmla="*/ 0 w 1374"/>
                <a:gd name="T9" fmla="*/ 0 h 6485"/>
                <a:gd name="T10" fmla="*/ 0 w 1374"/>
                <a:gd name="T11" fmla="*/ 0 h 6485"/>
                <a:gd name="T12" fmla="*/ 0 w 1374"/>
                <a:gd name="T13" fmla="*/ 0 h 6485"/>
                <a:gd name="T14" fmla="*/ 0 w 1374"/>
                <a:gd name="T15" fmla="*/ 0 h 6485"/>
                <a:gd name="T16" fmla="*/ 0 w 1374"/>
                <a:gd name="T17" fmla="*/ 0 h 6485"/>
                <a:gd name="T18" fmla="*/ 0 w 1374"/>
                <a:gd name="T19" fmla="*/ 0 h 6485"/>
                <a:gd name="T20" fmla="*/ 0 w 1374"/>
                <a:gd name="T21" fmla="*/ 0 h 6485"/>
                <a:gd name="T22" fmla="*/ 0 w 1374"/>
                <a:gd name="T23" fmla="*/ 0 h 6485"/>
                <a:gd name="T24" fmla="*/ 0 w 1374"/>
                <a:gd name="T25" fmla="*/ 0 h 6485"/>
                <a:gd name="T26" fmla="*/ 0 w 1374"/>
                <a:gd name="T27" fmla="*/ 0 h 6485"/>
                <a:gd name="T28" fmla="*/ 0 w 1374"/>
                <a:gd name="T29" fmla="*/ 0 h 6485"/>
                <a:gd name="T30" fmla="*/ 0 w 1374"/>
                <a:gd name="T31" fmla="*/ 0 h 6485"/>
                <a:gd name="T32" fmla="*/ 0 w 1374"/>
                <a:gd name="T33" fmla="*/ 0 h 6485"/>
                <a:gd name="T34" fmla="*/ 0 w 1374"/>
                <a:gd name="T35" fmla="*/ 0 h 6485"/>
                <a:gd name="T36" fmla="*/ 0 w 1374"/>
                <a:gd name="T37" fmla="*/ 0 h 6485"/>
                <a:gd name="T38" fmla="*/ 0 w 1374"/>
                <a:gd name="T39" fmla="*/ 0 h 6485"/>
                <a:gd name="T40" fmla="*/ 0 w 1374"/>
                <a:gd name="T41" fmla="*/ 0 h 6485"/>
                <a:gd name="T42" fmla="*/ 0 w 1374"/>
                <a:gd name="T43" fmla="*/ 0 h 6485"/>
                <a:gd name="T44" fmla="*/ 0 w 1374"/>
                <a:gd name="T45" fmla="*/ 0 h 6485"/>
                <a:gd name="T46" fmla="*/ 0 w 1374"/>
                <a:gd name="T47" fmla="*/ 0 h 6485"/>
                <a:gd name="T48" fmla="*/ 0 w 1374"/>
                <a:gd name="T49" fmla="*/ 0 h 6485"/>
                <a:gd name="T50" fmla="*/ 0 w 1374"/>
                <a:gd name="T51" fmla="*/ 0 h 6485"/>
                <a:gd name="T52" fmla="*/ 0 w 1374"/>
                <a:gd name="T53" fmla="*/ 0 h 6485"/>
                <a:gd name="T54" fmla="*/ 0 w 1374"/>
                <a:gd name="T55" fmla="*/ 0 h 6485"/>
                <a:gd name="T56" fmla="*/ 0 w 1374"/>
                <a:gd name="T57" fmla="*/ 0 h 6485"/>
                <a:gd name="T58" fmla="*/ 0 w 1374"/>
                <a:gd name="T59" fmla="*/ 0 h 6485"/>
                <a:gd name="T60" fmla="*/ 0 w 1374"/>
                <a:gd name="T61" fmla="*/ 0 h 6485"/>
                <a:gd name="T62" fmla="*/ 0 w 1374"/>
                <a:gd name="T63" fmla="*/ 0 h 6485"/>
                <a:gd name="T64" fmla="*/ 0 w 1374"/>
                <a:gd name="T65" fmla="*/ 0 h 6485"/>
                <a:gd name="T66" fmla="*/ 0 w 1374"/>
                <a:gd name="T67" fmla="*/ 0 h 6485"/>
                <a:gd name="T68" fmla="*/ 0 w 1374"/>
                <a:gd name="T69" fmla="*/ 0 h 6485"/>
                <a:gd name="T70" fmla="*/ 0 w 1374"/>
                <a:gd name="T71" fmla="*/ 0 h 6485"/>
                <a:gd name="T72" fmla="*/ 0 w 1374"/>
                <a:gd name="T73" fmla="*/ 0 h 6485"/>
                <a:gd name="T74" fmla="*/ 0 w 1374"/>
                <a:gd name="T75" fmla="*/ 0 h 6485"/>
                <a:gd name="T76" fmla="*/ 0 w 1374"/>
                <a:gd name="T77" fmla="*/ 0 h 6485"/>
                <a:gd name="T78" fmla="*/ 0 w 1374"/>
                <a:gd name="T79" fmla="*/ 0 h 6485"/>
                <a:gd name="T80" fmla="*/ 0 w 1374"/>
                <a:gd name="T81" fmla="*/ 0 h 6485"/>
                <a:gd name="T82" fmla="*/ 0 w 1374"/>
                <a:gd name="T83" fmla="*/ 0 h 6485"/>
                <a:gd name="T84" fmla="*/ 0 w 1374"/>
                <a:gd name="T85" fmla="*/ 0 h 6485"/>
                <a:gd name="T86" fmla="*/ 0 w 1374"/>
                <a:gd name="T87" fmla="*/ 0 h 6485"/>
                <a:gd name="T88" fmla="*/ 0 w 1374"/>
                <a:gd name="T89" fmla="*/ 0 h 6485"/>
                <a:gd name="T90" fmla="*/ 0 w 1374"/>
                <a:gd name="T91" fmla="*/ 0 h 6485"/>
                <a:gd name="T92" fmla="*/ 0 w 1374"/>
                <a:gd name="T93" fmla="*/ 0 h 6485"/>
                <a:gd name="T94" fmla="*/ 0 w 1374"/>
                <a:gd name="T95" fmla="*/ 0 h 6485"/>
                <a:gd name="T96" fmla="*/ 0 w 1374"/>
                <a:gd name="T97" fmla="*/ 0 h 6485"/>
                <a:gd name="T98" fmla="*/ 0 w 1374"/>
                <a:gd name="T99" fmla="*/ 0 h 6485"/>
                <a:gd name="T100" fmla="*/ 0 w 1374"/>
                <a:gd name="T101" fmla="*/ 0 h 6485"/>
                <a:gd name="T102" fmla="*/ 0 w 1374"/>
                <a:gd name="T103" fmla="*/ 0 h 6485"/>
                <a:gd name="T104" fmla="*/ 0 w 1374"/>
                <a:gd name="T105" fmla="*/ 0 h 6485"/>
                <a:gd name="T106" fmla="*/ 0 w 1374"/>
                <a:gd name="T107" fmla="*/ 0 h 6485"/>
                <a:gd name="T108" fmla="*/ 0 w 1374"/>
                <a:gd name="T109" fmla="*/ 0 h 6485"/>
                <a:gd name="T110" fmla="*/ 0 w 1374"/>
                <a:gd name="T111" fmla="*/ 0 h 6485"/>
                <a:gd name="T112" fmla="*/ 0 w 1374"/>
                <a:gd name="T113" fmla="*/ 0 h 64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74"/>
                <a:gd name="T172" fmla="*/ 0 h 6485"/>
                <a:gd name="T173" fmla="*/ 1374 w 1374"/>
                <a:gd name="T174" fmla="*/ 6485 h 64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74" h="6485">
                  <a:moveTo>
                    <a:pt x="513" y="6403"/>
                  </a:moveTo>
                  <a:lnTo>
                    <a:pt x="585" y="6419"/>
                  </a:lnTo>
                  <a:lnTo>
                    <a:pt x="655" y="6427"/>
                  </a:lnTo>
                  <a:lnTo>
                    <a:pt x="727" y="6433"/>
                  </a:lnTo>
                  <a:lnTo>
                    <a:pt x="799" y="6443"/>
                  </a:lnTo>
                  <a:lnTo>
                    <a:pt x="869" y="6453"/>
                  </a:lnTo>
                  <a:lnTo>
                    <a:pt x="940" y="6467"/>
                  </a:lnTo>
                  <a:lnTo>
                    <a:pt x="1010" y="6483"/>
                  </a:lnTo>
                  <a:lnTo>
                    <a:pt x="1082" y="6485"/>
                  </a:lnTo>
                  <a:lnTo>
                    <a:pt x="1154" y="6461"/>
                  </a:lnTo>
                  <a:lnTo>
                    <a:pt x="1224" y="6439"/>
                  </a:lnTo>
                  <a:lnTo>
                    <a:pt x="1296" y="6417"/>
                  </a:lnTo>
                  <a:lnTo>
                    <a:pt x="1366" y="6403"/>
                  </a:lnTo>
                  <a:moveTo>
                    <a:pt x="14" y="6281"/>
                  </a:moveTo>
                  <a:lnTo>
                    <a:pt x="84" y="6283"/>
                  </a:lnTo>
                  <a:lnTo>
                    <a:pt x="156" y="6293"/>
                  </a:lnTo>
                  <a:lnTo>
                    <a:pt x="228" y="6307"/>
                  </a:lnTo>
                  <a:lnTo>
                    <a:pt x="298" y="6313"/>
                  </a:lnTo>
                  <a:lnTo>
                    <a:pt x="370" y="6307"/>
                  </a:lnTo>
                  <a:lnTo>
                    <a:pt x="440" y="6297"/>
                  </a:lnTo>
                  <a:lnTo>
                    <a:pt x="512" y="6287"/>
                  </a:lnTo>
                  <a:lnTo>
                    <a:pt x="584" y="6275"/>
                  </a:lnTo>
                  <a:lnTo>
                    <a:pt x="654" y="6263"/>
                  </a:lnTo>
                  <a:lnTo>
                    <a:pt x="726" y="6249"/>
                  </a:lnTo>
                  <a:lnTo>
                    <a:pt x="798" y="6243"/>
                  </a:lnTo>
                  <a:lnTo>
                    <a:pt x="867" y="6253"/>
                  </a:lnTo>
                  <a:lnTo>
                    <a:pt x="939" y="6275"/>
                  </a:lnTo>
                  <a:lnTo>
                    <a:pt x="1009" y="6297"/>
                  </a:lnTo>
                  <a:lnTo>
                    <a:pt x="1081" y="6317"/>
                  </a:lnTo>
                  <a:lnTo>
                    <a:pt x="1153" y="6335"/>
                  </a:lnTo>
                  <a:lnTo>
                    <a:pt x="1223" y="6353"/>
                  </a:lnTo>
                  <a:lnTo>
                    <a:pt x="1295" y="6371"/>
                  </a:lnTo>
                  <a:lnTo>
                    <a:pt x="1365" y="6385"/>
                  </a:lnTo>
                  <a:moveTo>
                    <a:pt x="13" y="6063"/>
                  </a:moveTo>
                  <a:lnTo>
                    <a:pt x="83" y="6063"/>
                  </a:lnTo>
                  <a:lnTo>
                    <a:pt x="155" y="6063"/>
                  </a:lnTo>
                  <a:lnTo>
                    <a:pt x="227" y="6063"/>
                  </a:lnTo>
                  <a:lnTo>
                    <a:pt x="297" y="6065"/>
                  </a:lnTo>
                  <a:lnTo>
                    <a:pt x="369" y="6065"/>
                  </a:lnTo>
                  <a:lnTo>
                    <a:pt x="439" y="6069"/>
                  </a:lnTo>
                  <a:lnTo>
                    <a:pt x="511" y="6077"/>
                  </a:lnTo>
                  <a:lnTo>
                    <a:pt x="583" y="6099"/>
                  </a:lnTo>
                  <a:lnTo>
                    <a:pt x="653" y="6129"/>
                  </a:lnTo>
                  <a:lnTo>
                    <a:pt x="724" y="6161"/>
                  </a:lnTo>
                  <a:lnTo>
                    <a:pt x="796" y="6183"/>
                  </a:lnTo>
                  <a:lnTo>
                    <a:pt x="866" y="6185"/>
                  </a:lnTo>
                  <a:lnTo>
                    <a:pt x="938" y="6171"/>
                  </a:lnTo>
                  <a:lnTo>
                    <a:pt x="1008" y="6155"/>
                  </a:lnTo>
                  <a:lnTo>
                    <a:pt x="1080" y="6159"/>
                  </a:lnTo>
                  <a:lnTo>
                    <a:pt x="1152" y="6177"/>
                  </a:lnTo>
                  <a:lnTo>
                    <a:pt x="1222" y="6193"/>
                  </a:lnTo>
                  <a:lnTo>
                    <a:pt x="1294" y="6203"/>
                  </a:lnTo>
                  <a:lnTo>
                    <a:pt x="1364" y="6207"/>
                  </a:lnTo>
                  <a:moveTo>
                    <a:pt x="12" y="5925"/>
                  </a:moveTo>
                  <a:lnTo>
                    <a:pt x="82" y="5929"/>
                  </a:lnTo>
                  <a:lnTo>
                    <a:pt x="154" y="5937"/>
                  </a:lnTo>
                  <a:lnTo>
                    <a:pt x="226" y="5951"/>
                  </a:lnTo>
                  <a:lnTo>
                    <a:pt x="296" y="5970"/>
                  </a:lnTo>
                  <a:lnTo>
                    <a:pt x="368" y="5994"/>
                  </a:lnTo>
                  <a:lnTo>
                    <a:pt x="438" y="6020"/>
                  </a:lnTo>
                  <a:lnTo>
                    <a:pt x="510" y="6046"/>
                  </a:lnTo>
                  <a:lnTo>
                    <a:pt x="582" y="6062"/>
                  </a:lnTo>
                  <a:lnTo>
                    <a:pt x="651" y="6070"/>
                  </a:lnTo>
                  <a:lnTo>
                    <a:pt x="723" y="6078"/>
                  </a:lnTo>
                  <a:lnTo>
                    <a:pt x="795" y="6088"/>
                  </a:lnTo>
                  <a:lnTo>
                    <a:pt x="865" y="6100"/>
                  </a:lnTo>
                  <a:lnTo>
                    <a:pt x="937" y="6116"/>
                  </a:lnTo>
                  <a:lnTo>
                    <a:pt x="1007" y="6132"/>
                  </a:lnTo>
                  <a:lnTo>
                    <a:pt x="1079" y="6128"/>
                  </a:lnTo>
                  <a:lnTo>
                    <a:pt x="1151" y="6106"/>
                  </a:lnTo>
                  <a:lnTo>
                    <a:pt x="1221" y="6084"/>
                  </a:lnTo>
                  <a:lnTo>
                    <a:pt x="1293" y="6064"/>
                  </a:lnTo>
                  <a:lnTo>
                    <a:pt x="1363" y="6052"/>
                  </a:lnTo>
                  <a:moveTo>
                    <a:pt x="11" y="5708"/>
                  </a:moveTo>
                  <a:lnTo>
                    <a:pt x="81" y="5708"/>
                  </a:lnTo>
                  <a:lnTo>
                    <a:pt x="153" y="5708"/>
                  </a:lnTo>
                  <a:lnTo>
                    <a:pt x="225" y="5708"/>
                  </a:lnTo>
                  <a:lnTo>
                    <a:pt x="295" y="5708"/>
                  </a:lnTo>
                  <a:lnTo>
                    <a:pt x="367" y="5710"/>
                  </a:lnTo>
                  <a:lnTo>
                    <a:pt x="437" y="5712"/>
                  </a:lnTo>
                  <a:lnTo>
                    <a:pt x="508" y="5726"/>
                  </a:lnTo>
                  <a:lnTo>
                    <a:pt x="580" y="5758"/>
                  </a:lnTo>
                  <a:lnTo>
                    <a:pt x="650" y="5792"/>
                  </a:lnTo>
                  <a:lnTo>
                    <a:pt x="722" y="5828"/>
                  </a:lnTo>
                  <a:lnTo>
                    <a:pt x="794" y="5860"/>
                  </a:lnTo>
                  <a:lnTo>
                    <a:pt x="864" y="5892"/>
                  </a:lnTo>
                  <a:lnTo>
                    <a:pt x="936" y="5920"/>
                  </a:lnTo>
                  <a:lnTo>
                    <a:pt x="1006" y="5944"/>
                  </a:lnTo>
                  <a:lnTo>
                    <a:pt x="1078" y="5962"/>
                  </a:lnTo>
                  <a:lnTo>
                    <a:pt x="1150" y="5980"/>
                  </a:lnTo>
                  <a:lnTo>
                    <a:pt x="1220" y="5998"/>
                  </a:lnTo>
                  <a:lnTo>
                    <a:pt x="1292" y="6016"/>
                  </a:lnTo>
                  <a:lnTo>
                    <a:pt x="1362" y="6026"/>
                  </a:lnTo>
                  <a:moveTo>
                    <a:pt x="10" y="5580"/>
                  </a:moveTo>
                  <a:lnTo>
                    <a:pt x="80" y="5584"/>
                  </a:lnTo>
                  <a:lnTo>
                    <a:pt x="152" y="5596"/>
                  </a:lnTo>
                  <a:lnTo>
                    <a:pt x="224" y="5612"/>
                  </a:lnTo>
                  <a:lnTo>
                    <a:pt x="294" y="5631"/>
                  </a:lnTo>
                  <a:lnTo>
                    <a:pt x="365" y="5657"/>
                  </a:lnTo>
                  <a:lnTo>
                    <a:pt x="435" y="5683"/>
                  </a:lnTo>
                  <a:lnTo>
                    <a:pt x="507" y="5703"/>
                  </a:lnTo>
                  <a:lnTo>
                    <a:pt x="579" y="5709"/>
                  </a:lnTo>
                  <a:lnTo>
                    <a:pt x="649" y="5715"/>
                  </a:lnTo>
                  <a:lnTo>
                    <a:pt x="721" y="5721"/>
                  </a:lnTo>
                  <a:lnTo>
                    <a:pt x="793" y="5729"/>
                  </a:lnTo>
                  <a:lnTo>
                    <a:pt x="863" y="5739"/>
                  </a:lnTo>
                  <a:lnTo>
                    <a:pt x="935" y="5753"/>
                  </a:lnTo>
                  <a:lnTo>
                    <a:pt x="1005" y="5771"/>
                  </a:lnTo>
                  <a:lnTo>
                    <a:pt x="1077" y="5791"/>
                  </a:lnTo>
                  <a:lnTo>
                    <a:pt x="1149" y="5809"/>
                  </a:lnTo>
                  <a:lnTo>
                    <a:pt x="1219" y="5825"/>
                  </a:lnTo>
                  <a:lnTo>
                    <a:pt x="1291" y="5835"/>
                  </a:lnTo>
                  <a:lnTo>
                    <a:pt x="1361" y="5837"/>
                  </a:lnTo>
                  <a:moveTo>
                    <a:pt x="9" y="5555"/>
                  </a:moveTo>
                  <a:lnTo>
                    <a:pt x="79" y="5555"/>
                  </a:lnTo>
                  <a:lnTo>
                    <a:pt x="151" y="5551"/>
                  </a:lnTo>
                  <a:lnTo>
                    <a:pt x="223" y="5549"/>
                  </a:lnTo>
                  <a:lnTo>
                    <a:pt x="292" y="5545"/>
                  </a:lnTo>
                  <a:lnTo>
                    <a:pt x="364" y="5541"/>
                  </a:lnTo>
                  <a:lnTo>
                    <a:pt x="434" y="5539"/>
                  </a:lnTo>
                  <a:lnTo>
                    <a:pt x="506" y="5535"/>
                  </a:lnTo>
                  <a:lnTo>
                    <a:pt x="578" y="5533"/>
                  </a:lnTo>
                  <a:lnTo>
                    <a:pt x="648" y="5533"/>
                  </a:lnTo>
                  <a:lnTo>
                    <a:pt x="720" y="5533"/>
                  </a:lnTo>
                  <a:lnTo>
                    <a:pt x="792" y="5541"/>
                  </a:lnTo>
                  <a:lnTo>
                    <a:pt x="862" y="5559"/>
                  </a:lnTo>
                  <a:lnTo>
                    <a:pt x="934" y="5581"/>
                  </a:lnTo>
                  <a:lnTo>
                    <a:pt x="1004" y="5599"/>
                  </a:lnTo>
                  <a:lnTo>
                    <a:pt x="1076" y="5611"/>
                  </a:lnTo>
                  <a:lnTo>
                    <a:pt x="1148" y="5621"/>
                  </a:lnTo>
                  <a:lnTo>
                    <a:pt x="1218" y="5625"/>
                  </a:lnTo>
                  <a:lnTo>
                    <a:pt x="1290" y="5629"/>
                  </a:lnTo>
                  <a:lnTo>
                    <a:pt x="1360" y="5629"/>
                  </a:lnTo>
                  <a:moveTo>
                    <a:pt x="8" y="5239"/>
                  </a:moveTo>
                  <a:lnTo>
                    <a:pt x="78" y="5241"/>
                  </a:lnTo>
                  <a:lnTo>
                    <a:pt x="149" y="5251"/>
                  </a:lnTo>
                  <a:lnTo>
                    <a:pt x="221" y="5264"/>
                  </a:lnTo>
                  <a:lnTo>
                    <a:pt x="291" y="5286"/>
                  </a:lnTo>
                  <a:lnTo>
                    <a:pt x="363" y="5310"/>
                  </a:lnTo>
                  <a:lnTo>
                    <a:pt x="433" y="5340"/>
                  </a:lnTo>
                  <a:lnTo>
                    <a:pt x="505" y="5372"/>
                  </a:lnTo>
                  <a:lnTo>
                    <a:pt x="577" y="5404"/>
                  </a:lnTo>
                  <a:lnTo>
                    <a:pt x="647" y="5438"/>
                  </a:lnTo>
                  <a:lnTo>
                    <a:pt x="719" y="5470"/>
                  </a:lnTo>
                  <a:lnTo>
                    <a:pt x="791" y="5492"/>
                  </a:lnTo>
                  <a:lnTo>
                    <a:pt x="861" y="5502"/>
                  </a:lnTo>
                  <a:lnTo>
                    <a:pt x="933" y="5504"/>
                  </a:lnTo>
                  <a:lnTo>
                    <a:pt x="1003" y="5502"/>
                  </a:lnTo>
                  <a:lnTo>
                    <a:pt x="1075" y="5502"/>
                  </a:lnTo>
                  <a:lnTo>
                    <a:pt x="1147" y="5502"/>
                  </a:lnTo>
                  <a:lnTo>
                    <a:pt x="1217" y="5500"/>
                  </a:lnTo>
                  <a:lnTo>
                    <a:pt x="1289" y="5500"/>
                  </a:lnTo>
                  <a:lnTo>
                    <a:pt x="1358" y="5500"/>
                  </a:lnTo>
                  <a:moveTo>
                    <a:pt x="7" y="4830"/>
                  </a:moveTo>
                  <a:lnTo>
                    <a:pt x="76" y="4830"/>
                  </a:lnTo>
                  <a:lnTo>
                    <a:pt x="148" y="4828"/>
                  </a:lnTo>
                  <a:lnTo>
                    <a:pt x="220" y="4826"/>
                  </a:lnTo>
                  <a:lnTo>
                    <a:pt x="290" y="4822"/>
                  </a:lnTo>
                  <a:lnTo>
                    <a:pt x="362" y="4816"/>
                  </a:lnTo>
                  <a:lnTo>
                    <a:pt x="432" y="4810"/>
                  </a:lnTo>
                  <a:lnTo>
                    <a:pt x="504" y="4804"/>
                  </a:lnTo>
                  <a:lnTo>
                    <a:pt x="576" y="4797"/>
                  </a:lnTo>
                  <a:lnTo>
                    <a:pt x="646" y="4789"/>
                  </a:lnTo>
                  <a:lnTo>
                    <a:pt x="718" y="4779"/>
                  </a:lnTo>
                  <a:lnTo>
                    <a:pt x="790" y="4769"/>
                  </a:lnTo>
                  <a:lnTo>
                    <a:pt x="860" y="4757"/>
                  </a:lnTo>
                  <a:lnTo>
                    <a:pt x="932" y="4745"/>
                  </a:lnTo>
                  <a:lnTo>
                    <a:pt x="1002" y="4733"/>
                  </a:lnTo>
                  <a:lnTo>
                    <a:pt x="1074" y="4719"/>
                  </a:lnTo>
                  <a:lnTo>
                    <a:pt x="1146" y="4707"/>
                  </a:lnTo>
                  <a:lnTo>
                    <a:pt x="1215" y="4693"/>
                  </a:lnTo>
                  <a:lnTo>
                    <a:pt x="1287" y="4685"/>
                  </a:lnTo>
                  <a:lnTo>
                    <a:pt x="1357" y="4681"/>
                  </a:lnTo>
                  <a:moveTo>
                    <a:pt x="5" y="4375"/>
                  </a:moveTo>
                  <a:lnTo>
                    <a:pt x="75" y="4375"/>
                  </a:lnTo>
                  <a:lnTo>
                    <a:pt x="147" y="4373"/>
                  </a:lnTo>
                  <a:lnTo>
                    <a:pt x="219" y="4373"/>
                  </a:lnTo>
                  <a:lnTo>
                    <a:pt x="289" y="4371"/>
                  </a:lnTo>
                  <a:lnTo>
                    <a:pt x="361" y="4369"/>
                  </a:lnTo>
                  <a:lnTo>
                    <a:pt x="431" y="4367"/>
                  </a:lnTo>
                  <a:lnTo>
                    <a:pt x="503" y="4365"/>
                  </a:lnTo>
                  <a:lnTo>
                    <a:pt x="575" y="4363"/>
                  </a:lnTo>
                  <a:lnTo>
                    <a:pt x="645" y="4363"/>
                  </a:lnTo>
                  <a:lnTo>
                    <a:pt x="717" y="4387"/>
                  </a:lnTo>
                  <a:lnTo>
                    <a:pt x="789" y="4417"/>
                  </a:lnTo>
                  <a:lnTo>
                    <a:pt x="859" y="4445"/>
                  </a:lnTo>
                  <a:lnTo>
                    <a:pt x="931" y="4475"/>
                  </a:lnTo>
                  <a:lnTo>
                    <a:pt x="1001" y="4503"/>
                  </a:lnTo>
                  <a:lnTo>
                    <a:pt x="1073" y="4529"/>
                  </a:lnTo>
                  <a:lnTo>
                    <a:pt x="1144" y="4553"/>
                  </a:lnTo>
                  <a:lnTo>
                    <a:pt x="1214" y="4573"/>
                  </a:lnTo>
                  <a:lnTo>
                    <a:pt x="1286" y="4587"/>
                  </a:lnTo>
                  <a:lnTo>
                    <a:pt x="1356" y="4593"/>
                  </a:lnTo>
                  <a:moveTo>
                    <a:pt x="4" y="4215"/>
                  </a:moveTo>
                  <a:lnTo>
                    <a:pt x="74" y="4217"/>
                  </a:lnTo>
                  <a:lnTo>
                    <a:pt x="146" y="4223"/>
                  </a:lnTo>
                  <a:lnTo>
                    <a:pt x="218" y="4233"/>
                  </a:lnTo>
                  <a:lnTo>
                    <a:pt x="288" y="4247"/>
                  </a:lnTo>
                  <a:lnTo>
                    <a:pt x="360" y="4263"/>
                  </a:lnTo>
                  <a:lnTo>
                    <a:pt x="430" y="4283"/>
                  </a:lnTo>
                  <a:lnTo>
                    <a:pt x="502" y="4307"/>
                  </a:lnTo>
                  <a:lnTo>
                    <a:pt x="574" y="4331"/>
                  </a:lnTo>
                  <a:lnTo>
                    <a:pt x="644" y="4356"/>
                  </a:lnTo>
                  <a:lnTo>
                    <a:pt x="716" y="4358"/>
                  </a:lnTo>
                  <a:lnTo>
                    <a:pt x="788" y="4356"/>
                  </a:lnTo>
                  <a:lnTo>
                    <a:pt x="858" y="4354"/>
                  </a:lnTo>
                  <a:lnTo>
                    <a:pt x="930" y="4353"/>
                  </a:lnTo>
                  <a:lnTo>
                    <a:pt x="999" y="4351"/>
                  </a:lnTo>
                  <a:lnTo>
                    <a:pt x="1071" y="4349"/>
                  </a:lnTo>
                  <a:lnTo>
                    <a:pt x="1143" y="4349"/>
                  </a:lnTo>
                  <a:lnTo>
                    <a:pt x="1213" y="4347"/>
                  </a:lnTo>
                  <a:lnTo>
                    <a:pt x="1285" y="4347"/>
                  </a:lnTo>
                  <a:lnTo>
                    <a:pt x="1355" y="4347"/>
                  </a:lnTo>
                  <a:moveTo>
                    <a:pt x="3" y="3225"/>
                  </a:moveTo>
                  <a:lnTo>
                    <a:pt x="73" y="3223"/>
                  </a:lnTo>
                  <a:lnTo>
                    <a:pt x="145" y="3219"/>
                  </a:lnTo>
                  <a:lnTo>
                    <a:pt x="217" y="3211"/>
                  </a:lnTo>
                  <a:lnTo>
                    <a:pt x="287" y="3199"/>
                  </a:lnTo>
                  <a:lnTo>
                    <a:pt x="359" y="3183"/>
                  </a:lnTo>
                  <a:lnTo>
                    <a:pt x="429" y="3165"/>
                  </a:lnTo>
                  <a:lnTo>
                    <a:pt x="501" y="3145"/>
                  </a:lnTo>
                  <a:lnTo>
                    <a:pt x="573" y="3121"/>
                  </a:lnTo>
                  <a:lnTo>
                    <a:pt x="643" y="3095"/>
                  </a:lnTo>
                  <a:lnTo>
                    <a:pt x="715" y="3065"/>
                  </a:lnTo>
                  <a:lnTo>
                    <a:pt x="787" y="3033"/>
                  </a:lnTo>
                  <a:lnTo>
                    <a:pt x="857" y="2999"/>
                  </a:lnTo>
                  <a:lnTo>
                    <a:pt x="928" y="2963"/>
                  </a:lnTo>
                  <a:lnTo>
                    <a:pt x="998" y="2927"/>
                  </a:lnTo>
                  <a:lnTo>
                    <a:pt x="1070" y="2891"/>
                  </a:lnTo>
                  <a:lnTo>
                    <a:pt x="1142" y="2857"/>
                  </a:lnTo>
                  <a:lnTo>
                    <a:pt x="1212" y="2828"/>
                  </a:lnTo>
                  <a:lnTo>
                    <a:pt x="1284" y="2806"/>
                  </a:lnTo>
                  <a:lnTo>
                    <a:pt x="1354" y="2796"/>
                  </a:lnTo>
                  <a:moveTo>
                    <a:pt x="2" y="2618"/>
                  </a:moveTo>
                  <a:lnTo>
                    <a:pt x="72" y="2616"/>
                  </a:lnTo>
                  <a:lnTo>
                    <a:pt x="144" y="2610"/>
                  </a:lnTo>
                  <a:lnTo>
                    <a:pt x="216" y="2600"/>
                  </a:lnTo>
                  <a:lnTo>
                    <a:pt x="286" y="2586"/>
                  </a:lnTo>
                  <a:lnTo>
                    <a:pt x="358" y="2570"/>
                  </a:lnTo>
                  <a:lnTo>
                    <a:pt x="428" y="2550"/>
                  </a:lnTo>
                  <a:lnTo>
                    <a:pt x="500" y="2526"/>
                  </a:lnTo>
                  <a:lnTo>
                    <a:pt x="572" y="2500"/>
                  </a:lnTo>
                  <a:lnTo>
                    <a:pt x="642" y="2468"/>
                  </a:lnTo>
                  <a:lnTo>
                    <a:pt x="714" y="2436"/>
                  </a:lnTo>
                  <a:lnTo>
                    <a:pt x="785" y="2402"/>
                  </a:lnTo>
                  <a:lnTo>
                    <a:pt x="855" y="2364"/>
                  </a:lnTo>
                  <a:lnTo>
                    <a:pt x="927" y="2324"/>
                  </a:lnTo>
                  <a:lnTo>
                    <a:pt x="997" y="2286"/>
                  </a:lnTo>
                  <a:lnTo>
                    <a:pt x="1069" y="2248"/>
                  </a:lnTo>
                  <a:lnTo>
                    <a:pt x="1141" y="2214"/>
                  </a:lnTo>
                  <a:lnTo>
                    <a:pt x="1211" y="2188"/>
                  </a:lnTo>
                  <a:lnTo>
                    <a:pt x="1283" y="2174"/>
                  </a:lnTo>
                  <a:lnTo>
                    <a:pt x="1353" y="2173"/>
                  </a:lnTo>
                  <a:moveTo>
                    <a:pt x="1" y="1207"/>
                  </a:moveTo>
                  <a:lnTo>
                    <a:pt x="71" y="1205"/>
                  </a:lnTo>
                  <a:lnTo>
                    <a:pt x="143" y="1197"/>
                  </a:lnTo>
                  <a:lnTo>
                    <a:pt x="215" y="1183"/>
                  </a:lnTo>
                  <a:lnTo>
                    <a:pt x="285" y="1165"/>
                  </a:lnTo>
                  <a:lnTo>
                    <a:pt x="357" y="1143"/>
                  </a:lnTo>
                  <a:lnTo>
                    <a:pt x="427" y="1117"/>
                  </a:lnTo>
                  <a:lnTo>
                    <a:pt x="499" y="1087"/>
                  </a:lnTo>
                  <a:lnTo>
                    <a:pt x="571" y="1053"/>
                  </a:lnTo>
                  <a:lnTo>
                    <a:pt x="640" y="1017"/>
                  </a:lnTo>
                  <a:lnTo>
                    <a:pt x="712" y="983"/>
                  </a:lnTo>
                  <a:lnTo>
                    <a:pt x="784" y="977"/>
                  </a:lnTo>
                  <a:lnTo>
                    <a:pt x="854" y="1087"/>
                  </a:lnTo>
                  <a:lnTo>
                    <a:pt x="926" y="1217"/>
                  </a:lnTo>
                  <a:lnTo>
                    <a:pt x="996" y="1343"/>
                  </a:lnTo>
                  <a:lnTo>
                    <a:pt x="1068" y="1459"/>
                  </a:lnTo>
                  <a:lnTo>
                    <a:pt x="1140" y="1561"/>
                  </a:lnTo>
                  <a:lnTo>
                    <a:pt x="1210" y="1641"/>
                  </a:lnTo>
                  <a:lnTo>
                    <a:pt x="1282" y="1691"/>
                  </a:lnTo>
                  <a:lnTo>
                    <a:pt x="1352" y="1709"/>
                  </a:lnTo>
                  <a:moveTo>
                    <a:pt x="0" y="1021"/>
                  </a:moveTo>
                  <a:lnTo>
                    <a:pt x="70" y="1017"/>
                  </a:lnTo>
                  <a:lnTo>
                    <a:pt x="142" y="1009"/>
                  </a:lnTo>
                  <a:lnTo>
                    <a:pt x="214" y="997"/>
                  </a:lnTo>
                  <a:lnTo>
                    <a:pt x="284" y="979"/>
                  </a:lnTo>
                  <a:lnTo>
                    <a:pt x="356" y="957"/>
                  </a:lnTo>
                  <a:lnTo>
                    <a:pt x="426" y="931"/>
                  </a:lnTo>
                  <a:lnTo>
                    <a:pt x="498" y="901"/>
                  </a:lnTo>
                  <a:lnTo>
                    <a:pt x="569" y="871"/>
                  </a:lnTo>
                  <a:lnTo>
                    <a:pt x="639" y="839"/>
                  </a:lnTo>
                  <a:lnTo>
                    <a:pt x="711" y="833"/>
                  </a:lnTo>
                  <a:lnTo>
                    <a:pt x="783" y="905"/>
                  </a:lnTo>
                  <a:lnTo>
                    <a:pt x="853" y="887"/>
                  </a:lnTo>
                  <a:lnTo>
                    <a:pt x="925" y="847"/>
                  </a:lnTo>
                  <a:lnTo>
                    <a:pt x="995" y="805"/>
                  </a:lnTo>
                  <a:lnTo>
                    <a:pt x="1067" y="763"/>
                  </a:lnTo>
                  <a:lnTo>
                    <a:pt x="1139" y="721"/>
                  </a:lnTo>
                  <a:lnTo>
                    <a:pt x="1209" y="679"/>
                  </a:lnTo>
                  <a:lnTo>
                    <a:pt x="1281" y="641"/>
                  </a:lnTo>
                  <a:lnTo>
                    <a:pt x="1351" y="619"/>
                  </a:lnTo>
                  <a:moveTo>
                    <a:pt x="23" y="872"/>
                  </a:moveTo>
                  <a:lnTo>
                    <a:pt x="93" y="868"/>
                  </a:lnTo>
                  <a:lnTo>
                    <a:pt x="165" y="860"/>
                  </a:lnTo>
                  <a:lnTo>
                    <a:pt x="237" y="848"/>
                  </a:lnTo>
                  <a:lnTo>
                    <a:pt x="307" y="830"/>
                  </a:lnTo>
                  <a:lnTo>
                    <a:pt x="379" y="808"/>
                  </a:lnTo>
                  <a:lnTo>
                    <a:pt x="449" y="782"/>
                  </a:lnTo>
                  <a:lnTo>
                    <a:pt x="521" y="752"/>
                  </a:lnTo>
                  <a:lnTo>
                    <a:pt x="593" y="720"/>
                  </a:lnTo>
                  <a:lnTo>
                    <a:pt x="662" y="684"/>
                  </a:lnTo>
                  <a:lnTo>
                    <a:pt x="734" y="758"/>
                  </a:lnTo>
                  <a:lnTo>
                    <a:pt x="806" y="752"/>
                  </a:lnTo>
                  <a:lnTo>
                    <a:pt x="876" y="721"/>
                  </a:lnTo>
                  <a:lnTo>
                    <a:pt x="948" y="685"/>
                  </a:lnTo>
                  <a:lnTo>
                    <a:pt x="1018" y="651"/>
                  </a:lnTo>
                  <a:lnTo>
                    <a:pt x="1090" y="619"/>
                  </a:lnTo>
                  <a:lnTo>
                    <a:pt x="1162" y="589"/>
                  </a:lnTo>
                  <a:lnTo>
                    <a:pt x="1232" y="565"/>
                  </a:lnTo>
                  <a:lnTo>
                    <a:pt x="1304" y="555"/>
                  </a:lnTo>
                  <a:lnTo>
                    <a:pt x="1374" y="559"/>
                  </a:lnTo>
                  <a:moveTo>
                    <a:pt x="22" y="609"/>
                  </a:moveTo>
                  <a:lnTo>
                    <a:pt x="92" y="605"/>
                  </a:lnTo>
                  <a:lnTo>
                    <a:pt x="164" y="597"/>
                  </a:lnTo>
                  <a:lnTo>
                    <a:pt x="236" y="583"/>
                  </a:lnTo>
                  <a:lnTo>
                    <a:pt x="306" y="565"/>
                  </a:lnTo>
                  <a:lnTo>
                    <a:pt x="378" y="541"/>
                  </a:lnTo>
                  <a:lnTo>
                    <a:pt x="448" y="513"/>
                  </a:lnTo>
                  <a:lnTo>
                    <a:pt x="519" y="481"/>
                  </a:lnTo>
                  <a:lnTo>
                    <a:pt x="591" y="543"/>
                  </a:lnTo>
                  <a:lnTo>
                    <a:pt x="661" y="659"/>
                  </a:lnTo>
                  <a:lnTo>
                    <a:pt x="733" y="645"/>
                  </a:lnTo>
                  <a:lnTo>
                    <a:pt x="805" y="605"/>
                  </a:lnTo>
                  <a:lnTo>
                    <a:pt x="875" y="563"/>
                  </a:lnTo>
                  <a:lnTo>
                    <a:pt x="947" y="517"/>
                  </a:lnTo>
                  <a:lnTo>
                    <a:pt x="1017" y="471"/>
                  </a:lnTo>
                  <a:lnTo>
                    <a:pt x="1089" y="423"/>
                  </a:lnTo>
                  <a:lnTo>
                    <a:pt x="1161" y="375"/>
                  </a:lnTo>
                  <a:lnTo>
                    <a:pt x="1231" y="357"/>
                  </a:lnTo>
                  <a:lnTo>
                    <a:pt x="1303" y="399"/>
                  </a:lnTo>
                  <a:lnTo>
                    <a:pt x="1373" y="415"/>
                  </a:lnTo>
                  <a:moveTo>
                    <a:pt x="21" y="393"/>
                  </a:moveTo>
                  <a:lnTo>
                    <a:pt x="91" y="391"/>
                  </a:lnTo>
                  <a:lnTo>
                    <a:pt x="163" y="389"/>
                  </a:lnTo>
                  <a:lnTo>
                    <a:pt x="235" y="383"/>
                  </a:lnTo>
                  <a:lnTo>
                    <a:pt x="305" y="377"/>
                  </a:lnTo>
                  <a:lnTo>
                    <a:pt x="377" y="375"/>
                  </a:lnTo>
                  <a:lnTo>
                    <a:pt x="446" y="389"/>
                  </a:lnTo>
                  <a:lnTo>
                    <a:pt x="518" y="445"/>
                  </a:lnTo>
                  <a:lnTo>
                    <a:pt x="590" y="445"/>
                  </a:lnTo>
                  <a:lnTo>
                    <a:pt x="660" y="407"/>
                  </a:lnTo>
                  <a:lnTo>
                    <a:pt x="732" y="365"/>
                  </a:lnTo>
                  <a:lnTo>
                    <a:pt x="804" y="323"/>
                  </a:lnTo>
                  <a:lnTo>
                    <a:pt x="874" y="281"/>
                  </a:lnTo>
                  <a:lnTo>
                    <a:pt x="946" y="242"/>
                  </a:lnTo>
                  <a:lnTo>
                    <a:pt x="1016" y="224"/>
                  </a:lnTo>
                  <a:lnTo>
                    <a:pt x="1088" y="252"/>
                  </a:lnTo>
                  <a:lnTo>
                    <a:pt x="1160" y="301"/>
                  </a:lnTo>
                  <a:lnTo>
                    <a:pt x="1230" y="327"/>
                  </a:lnTo>
                  <a:lnTo>
                    <a:pt x="1302" y="287"/>
                  </a:lnTo>
                  <a:lnTo>
                    <a:pt x="1372" y="268"/>
                  </a:lnTo>
                  <a:moveTo>
                    <a:pt x="20" y="332"/>
                  </a:moveTo>
                  <a:lnTo>
                    <a:pt x="90" y="330"/>
                  </a:lnTo>
                  <a:lnTo>
                    <a:pt x="162" y="322"/>
                  </a:lnTo>
                  <a:lnTo>
                    <a:pt x="234" y="308"/>
                  </a:lnTo>
                  <a:lnTo>
                    <a:pt x="303" y="288"/>
                  </a:lnTo>
                  <a:lnTo>
                    <a:pt x="375" y="264"/>
                  </a:lnTo>
                  <a:lnTo>
                    <a:pt x="445" y="284"/>
                  </a:lnTo>
                  <a:lnTo>
                    <a:pt x="517" y="294"/>
                  </a:lnTo>
                  <a:lnTo>
                    <a:pt x="589" y="286"/>
                  </a:lnTo>
                  <a:lnTo>
                    <a:pt x="659" y="272"/>
                  </a:lnTo>
                  <a:lnTo>
                    <a:pt x="731" y="256"/>
                  </a:lnTo>
                  <a:lnTo>
                    <a:pt x="803" y="238"/>
                  </a:lnTo>
                  <a:lnTo>
                    <a:pt x="873" y="220"/>
                  </a:lnTo>
                  <a:lnTo>
                    <a:pt x="945" y="206"/>
                  </a:lnTo>
                  <a:lnTo>
                    <a:pt x="1015" y="192"/>
                  </a:lnTo>
                  <a:lnTo>
                    <a:pt x="1087" y="166"/>
                  </a:lnTo>
                  <a:lnTo>
                    <a:pt x="1159" y="144"/>
                  </a:lnTo>
                  <a:lnTo>
                    <a:pt x="1229" y="128"/>
                  </a:lnTo>
                  <a:lnTo>
                    <a:pt x="1301" y="124"/>
                  </a:lnTo>
                  <a:lnTo>
                    <a:pt x="1371" y="130"/>
                  </a:lnTo>
                  <a:moveTo>
                    <a:pt x="19" y="208"/>
                  </a:moveTo>
                  <a:lnTo>
                    <a:pt x="89" y="208"/>
                  </a:lnTo>
                  <a:lnTo>
                    <a:pt x="160" y="212"/>
                  </a:lnTo>
                  <a:lnTo>
                    <a:pt x="232" y="220"/>
                  </a:lnTo>
                  <a:lnTo>
                    <a:pt x="302" y="234"/>
                  </a:lnTo>
                  <a:lnTo>
                    <a:pt x="374" y="258"/>
                  </a:lnTo>
                  <a:lnTo>
                    <a:pt x="444" y="236"/>
                  </a:lnTo>
                  <a:lnTo>
                    <a:pt x="516" y="204"/>
                  </a:lnTo>
                  <a:lnTo>
                    <a:pt x="588" y="168"/>
                  </a:lnTo>
                  <a:lnTo>
                    <a:pt x="658" y="130"/>
                  </a:lnTo>
                  <a:lnTo>
                    <a:pt x="730" y="90"/>
                  </a:lnTo>
                  <a:lnTo>
                    <a:pt x="802" y="56"/>
                  </a:lnTo>
                  <a:lnTo>
                    <a:pt x="872" y="72"/>
                  </a:lnTo>
                  <a:lnTo>
                    <a:pt x="944" y="92"/>
                  </a:lnTo>
                  <a:lnTo>
                    <a:pt x="1014" y="100"/>
                  </a:lnTo>
                  <a:lnTo>
                    <a:pt x="1086" y="80"/>
                  </a:lnTo>
                  <a:lnTo>
                    <a:pt x="1158" y="42"/>
                  </a:lnTo>
                  <a:lnTo>
                    <a:pt x="1228" y="0"/>
                  </a:lnTo>
                  <a:lnTo>
                    <a:pt x="1300" y="14"/>
                  </a:lnTo>
                  <a:lnTo>
                    <a:pt x="1369" y="26"/>
                  </a:lnTo>
                  <a:moveTo>
                    <a:pt x="18" y="126"/>
                  </a:moveTo>
                  <a:lnTo>
                    <a:pt x="87" y="124"/>
                  </a:lnTo>
                  <a:lnTo>
                    <a:pt x="159" y="122"/>
                  </a:lnTo>
                  <a:lnTo>
                    <a:pt x="231" y="116"/>
                  </a:lnTo>
                  <a:lnTo>
                    <a:pt x="301" y="106"/>
                  </a:lnTo>
                  <a:lnTo>
                    <a:pt x="373" y="96"/>
                  </a:lnTo>
                  <a:lnTo>
                    <a:pt x="443" y="86"/>
                  </a:lnTo>
                  <a:lnTo>
                    <a:pt x="515" y="74"/>
                  </a:lnTo>
                </a:path>
              </a:pathLst>
            </a:custGeom>
            <a:noFill/>
            <a:ln w="3175">
              <a:solidFill>
                <a:schemeClr val="tx1"/>
              </a:solidFill>
              <a:miter lim="800000"/>
              <a:headEnd/>
              <a:tailEnd/>
            </a:ln>
          </p:spPr>
          <p:txBody>
            <a:bodyPr/>
            <a:lstStyle/>
            <a:p>
              <a:endParaRPr lang="en-US"/>
            </a:p>
          </p:txBody>
        </p:sp>
        <p:sp>
          <p:nvSpPr>
            <p:cNvPr id="39063" name="Freeform 48"/>
            <p:cNvSpPr>
              <a:spLocks noChangeAspect="1" noEditPoints="1"/>
            </p:cNvSpPr>
            <p:nvPr/>
          </p:nvSpPr>
          <p:spPr bwMode="auto">
            <a:xfrm>
              <a:off x="4643" y="1024"/>
              <a:ext cx="679" cy="1196"/>
            </a:xfrm>
            <a:custGeom>
              <a:avLst/>
              <a:gdLst>
                <a:gd name="T0" fmla="*/ 0 w 4064"/>
                <a:gd name="T1" fmla="*/ 0 h 7950"/>
                <a:gd name="T2" fmla="*/ 0 w 4064"/>
                <a:gd name="T3" fmla="*/ 0 h 7950"/>
                <a:gd name="T4" fmla="*/ 0 w 4064"/>
                <a:gd name="T5" fmla="*/ 0 h 7950"/>
                <a:gd name="T6" fmla="*/ 0 w 4064"/>
                <a:gd name="T7" fmla="*/ 0 h 7950"/>
                <a:gd name="T8" fmla="*/ 0 w 4064"/>
                <a:gd name="T9" fmla="*/ 0 h 7950"/>
                <a:gd name="T10" fmla="*/ 0 w 4064"/>
                <a:gd name="T11" fmla="*/ 0 h 7950"/>
                <a:gd name="T12" fmla="*/ 0 w 4064"/>
                <a:gd name="T13" fmla="*/ 0 h 7950"/>
                <a:gd name="T14" fmla="*/ 0 w 4064"/>
                <a:gd name="T15" fmla="*/ 0 h 7950"/>
                <a:gd name="T16" fmla="*/ 0 w 4064"/>
                <a:gd name="T17" fmla="*/ 0 h 7950"/>
                <a:gd name="T18" fmla="*/ 0 w 4064"/>
                <a:gd name="T19" fmla="*/ 0 h 7950"/>
                <a:gd name="T20" fmla="*/ 0 w 4064"/>
                <a:gd name="T21" fmla="*/ 0 h 7950"/>
                <a:gd name="T22" fmla="*/ 0 w 4064"/>
                <a:gd name="T23" fmla="*/ 0 h 7950"/>
                <a:gd name="T24" fmla="*/ 0 w 4064"/>
                <a:gd name="T25" fmla="*/ 0 h 7950"/>
                <a:gd name="T26" fmla="*/ 0 w 4064"/>
                <a:gd name="T27" fmla="*/ 0 h 7950"/>
                <a:gd name="T28" fmla="*/ 0 w 4064"/>
                <a:gd name="T29" fmla="*/ 0 h 7950"/>
                <a:gd name="T30" fmla="*/ 0 w 4064"/>
                <a:gd name="T31" fmla="*/ 0 h 7950"/>
                <a:gd name="T32" fmla="*/ 0 w 4064"/>
                <a:gd name="T33" fmla="*/ 0 h 7950"/>
                <a:gd name="T34" fmla="*/ 0 w 4064"/>
                <a:gd name="T35" fmla="*/ 0 h 7950"/>
                <a:gd name="T36" fmla="*/ 0 w 4064"/>
                <a:gd name="T37" fmla="*/ 0 h 7950"/>
                <a:gd name="T38" fmla="*/ 0 w 4064"/>
                <a:gd name="T39" fmla="*/ 0 h 7950"/>
                <a:gd name="T40" fmla="*/ 0 w 4064"/>
                <a:gd name="T41" fmla="*/ 0 h 7950"/>
                <a:gd name="T42" fmla="*/ 0 w 4064"/>
                <a:gd name="T43" fmla="*/ 0 h 7950"/>
                <a:gd name="T44" fmla="*/ 0 w 4064"/>
                <a:gd name="T45" fmla="*/ 0 h 7950"/>
                <a:gd name="T46" fmla="*/ 0 w 4064"/>
                <a:gd name="T47" fmla="*/ 0 h 7950"/>
                <a:gd name="T48" fmla="*/ 0 w 4064"/>
                <a:gd name="T49" fmla="*/ 0 h 7950"/>
                <a:gd name="T50" fmla="*/ 0 w 4064"/>
                <a:gd name="T51" fmla="*/ 0 h 7950"/>
                <a:gd name="T52" fmla="*/ 0 w 4064"/>
                <a:gd name="T53" fmla="*/ 0 h 7950"/>
                <a:gd name="T54" fmla="*/ 0 w 4064"/>
                <a:gd name="T55" fmla="*/ 0 h 7950"/>
                <a:gd name="T56" fmla="*/ 0 w 4064"/>
                <a:gd name="T57" fmla="*/ 0 h 7950"/>
                <a:gd name="T58" fmla="*/ 0 w 4064"/>
                <a:gd name="T59" fmla="*/ 0 h 7950"/>
                <a:gd name="T60" fmla="*/ 0 w 4064"/>
                <a:gd name="T61" fmla="*/ 0 h 7950"/>
                <a:gd name="T62" fmla="*/ 0 w 4064"/>
                <a:gd name="T63" fmla="*/ 0 h 7950"/>
                <a:gd name="T64" fmla="*/ 0 w 4064"/>
                <a:gd name="T65" fmla="*/ 0 h 7950"/>
                <a:gd name="T66" fmla="*/ 0 w 4064"/>
                <a:gd name="T67" fmla="*/ 0 h 7950"/>
                <a:gd name="T68" fmla="*/ 0 w 4064"/>
                <a:gd name="T69" fmla="*/ 0 h 7950"/>
                <a:gd name="T70" fmla="*/ 0 w 4064"/>
                <a:gd name="T71" fmla="*/ 0 h 7950"/>
                <a:gd name="T72" fmla="*/ 0 w 4064"/>
                <a:gd name="T73" fmla="*/ 0 h 7950"/>
                <a:gd name="T74" fmla="*/ 0 w 4064"/>
                <a:gd name="T75" fmla="*/ 0 h 7950"/>
                <a:gd name="T76" fmla="*/ 0 w 4064"/>
                <a:gd name="T77" fmla="*/ 0 h 7950"/>
                <a:gd name="T78" fmla="*/ 0 w 4064"/>
                <a:gd name="T79" fmla="*/ 0 h 7950"/>
                <a:gd name="T80" fmla="*/ 0 w 4064"/>
                <a:gd name="T81" fmla="*/ 0 h 7950"/>
                <a:gd name="T82" fmla="*/ 0 w 4064"/>
                <a:gd name="T83" fmla="*/ 0 h 7950"/>
                <a:gd name="T84" fmla="*/ 0 w 4064"/>
                <a:gd name="T85" fmla="*/ 0 h 7950"/>
                <a:gd name="T86" fmla="*/ 0 w 4064"/>
                <a:gd name="T87" fmla="*/ 0 h 7950"/>
                <a:gd name="T88" fmla="*/ 0 w 4064"/>
                <a:gd name="T89" fmla="*/ 0 h 7950"/>
                <a:gd name="T90" fmla="*/ 0 w 4064"/>
                <a:gd name="T91" fmla="*/ 0 h 7950"/>
                <a:gd name="T92" fmla="*/ 0 w 4064"/>
                <a:gd name="T93" fmla="*/ 0 h 7950"/>
                <a:gd name="T94" fmla="*/ 0 w 4064"/>
                <a:gd name="T95" fmla="*/ 0 h 7950"/>
                <a:gd name="T96" fmla="*/ 0 w 4064"/>
                <a:gd name="T97" fmla="*/ 0 h 7950"/>
                <a:gd name="T98" fmla="*/ 0 w 4064"/>
                <a:gd name="T99" fmla="*/ 0 h 7950"/>
                <a:gd name="T100" fmla="*/ 0 w 4064"/>
                <a:gd name="T101" fmla="*/ 0 h 7950"/>
                <a:gd name="T102" fmla="*/ 0 w 4064"/>
                <a:gd name="T103" fmla="*/ 0 h 7950"/>
                <a:gd name="T104" fmla="*/ 0 w 4064"/>
                <a:gd name="T105" fmla="*/ 0 h 7950"/>
                <a:gd name="T106" fmla="*/ 0 w 4064"/>
                <a:gd name="T107" fmla="*/ 0 h 7950"/>
                <a:gd name="T108" fmla="*/ 0 w 4064"/>
                <a:gd name="T109" fmla="*/ 0 h 7950"/>
                <a:gd name="T110" fmla="*/ 0 w 4064"/>
                <a:gd name="T111" fmla="*/ 0 h 7950"/>
                <a:gd name="T112" fmla="*/ 0 w 4064"/>
                <a:gd name="T113" fmla="*/ 0 h 79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64"/>
                <a:gd name="T172" fmla="*/ 0 h 7950"/>
                <a:gd name="T173" fmla="*/ 4064 w 4064"/>
                <a:gd name="T174" fmla="*/ 7950 h 79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64" h="7950">
                  <a:moveTo>
                    <a:pt x="499" y="147"/>
                  </a:moveTo>
                  <a:lnTo>
                    <a:pt x="571" y="135"/>
                  </a:lnTo>
                  <a:lnTo>
                    <a:pt x="641" y="127"/>
                  </a:lnTo>
                  <a:lnTo>
                    <a:pt x="713" y="124"/>
                  </a:lnTo>
                  <a:lnTo>
                    <a:pt x="785" y="122"/>
                  </a:lnTo>
                  <a:lnTo>
                    <a:pt x="855" y="80"/>
                  </a:lnTo>
                  <a:lnTo>
                    <a:pt x="927" y="38"/>
                  </a:lnTo>
                  <a:lnTo>
                    <a:pt x="995" y="0"/>
                  </a:lnTo>
                  <a:moveTo>
                    <a:pt x="1151" y="0"/>
                  </a:moveTo>
                  <a:lnTo>
                    <a:pt x="1211" y="42"/>
                  </a:lnTo>
                  <a:lnTo>
                    <a:pt x="1282" y="26"/>
                  </a:lnTo>
                  <a:lnTo>
                    <a:pt x="1352" y="4"/>
                  </a:lnTo>
                  <a:moveTo>
                    <a:pt x="0" y="94"/>
                  </a:moveTo>
                  <a:lnTo>
                    <a:pt x="70" y="92"/>
                  </a:lnTo>
                  <a:lnTo>
                    <a:pt x="142" y="84"/>
                  </a:lnTo>
                  <a:lnTo>
                    <a:pt x="214" y="70"/>
                  </a:lnTo>
                  <a:lnTo>
                    <a:pt x="284" y="50"/>
                  </a:lnTo>
                  <a:lnTo>
                    <a:pt x="356" y="26"/>
                  </a:lnTo>
                  <a:lnTo>
                    <a:pt x="422" y="0"/>
                  </a:lnTo>
                  <a:moveTo>
                    <a:pt x="1359" y="7815"/>
                  </a:moveTo>
                  <a:lnTo>
                    <a:pt x="1429" y="7841"/>
                  </a:lnTo>
                  <a:lnTo>
                    <a:pt x="1499" y="7869"/>
                  </a:lnTo>
                  <a:lnTo>
                    <a:pt x="1569" y="7891"/>
                  </a:lnTo>
                  <a:lnTo>
                    <a:pt x="1637" y="7909"/>
                  </a:lnTo>
                  <a:lnTo>
                    <a:pt x="1707" y="7925"/>
                  </a:lnTo>
                  <a:lnTo>
                    <a:pt x="1777" y="7935"/>
                  </a:lnTo>
                  <a:lnTo>
                    <a:pt x="1844" y="7941"/>
                  </a:lnTo>
                  <a:lnTo>
                    <a:pt x="1914" y="7943"/>
                  </a:lnTo>
                  <a:lnTo>
                    <a:pt x="1984" y="7941"/>
                  </a:lnTo>
                  <a:lnTo>
                    <a:pt x="2054" y="7933"/>
                  </a:lnTo>
                  <a:lnTo>
                    <a:pt x="2122" y="7923"/>
                  </a:lnTo>
                  <a:lnTo>
                    <a:pt x="2192" y="7909"/>
                  </a:lnTo>
                  <a:lnTo>
                    <a:pt x="2262" y="7889"/>
                  </a:lnTo>
                  <a:lnTo>
                    <a:pt x="2330" y="7867"/>
                  </a:lnTo>
                  <a:lnTo>
                    <a:pt x="2400" y="7843"/>
                  </a:lnTo>
                  <a:lnTo>
                    <a:pt x="2470" y="7815"/>
                  </a:lnTo>
                  <a:lnTo>
                    <a:pt x="2538" y="7789"/>
                  </a:lnTo>
                  <a:lnTo>
                    <a:pt x="2608" y="7763"/>
                  </a:lnTo>
                  <a:lnTo>
                    <a:pt x="2678" y="7747"/>
                  </a:lnTo>
                  <a:lnTo>
                    <a:pt x="2748" y="7745"/>
                  </a:lnTo>
                  <a:lnTo>
                    <a:pt x="2816" y="7751"/>
                  </a:lnTo>
                  <a:lnTo>
                    <a:pt x="2886" y="7763"/>
                  </a:lnTo>
                  <a:lnTo>
                    <a:pt x="2955" y="7775"/>
                  </a:lnTo>
                  <a:lnTo>
                    <a:pt x="3023" y="7791"/>
                  </a:lnTo>
                  <a:lnTo>
                    <a:pt x="3093" y="7807"/>
                  </a:lnTo>
                  <a:lnTo>
                    <a:pt x="3163" y="7823"/>
                  </a:lnTo>
                  <a:lnTo>
                    <a:pt x="3233" y="7839"/>
                  </a:lnTo>
                  <a:lnTo>
                    <a:pt x="3301" y="7855"/>
                  </a:lnTo>
                  <a:lnTo>
                    <a:pt x="3371" y="7869"/>
                  </a:lnTo>
                  <a:lnTo>
                    <a:pt x="3441" y="7883"/>
                  </a:lnTo>
                  <a:lnTo>
                    <a:pt x="3509" y="7897"/>
                  </a:lnTo>
                  <a:lnTo>
                    <a:pt x="3579" y="7909"/>
                  </a:lnTo>
                  <a:lnTo>
                    <a:pt x="3649" y="7919"/>
                  </a:lnTo>
                  <a:lnTo>
                    <a:pt x="3717" y="7928"/>
                  </a:lnTo>
                  <a:lnTo>
                    <a:pt x="3787" y="7936"/>
                  </a:lnTo>
                  <a:lnTo>
                    <a:pt x="3857" y="7942"/>
                  </a:lnTo>
                  <a:lnTo>
                    <a:pt x="3927" y="7948"/>
                  </a:lnTo>
                  <a:lnTo>
                    <a:pt x="3994" y="7950"/>
                  </a:lnTo>
                  <a:lnTo>
                    <a:pt x="4064" y="7950"/>
                  </a:lnTo>
                  <a:moveTo>
                    <a:pt x="1359" y="7811"/>
                  </a:moveTo>
                  <a:lnTo>
                    <a:pt x="1429" y="7781"/>
                  </a:lnTo>
                  <a:lnTo>
                    <a:pt x="1499" y="7751"/>
                  </a:lnTo>
                  <a:lnTo>
                    <a:pt x="1569" y="7719"/>
                  </a:lnTo>
                  <a:lnTo>
                    <a:pt x="1637" y="7689"/>
                  </a:lnTo>
                  <a:lnTo>
                    <a:pt x="1707" y="7667"/>
                  </a:lnTo>
                  <a:lnTo>
                    <a:pt x="1777" y="7667"/>
                  </a:lnTo>
                  <a:lnTo>
                    <a:pt x="1844" y="7673"/>
                  </a:lnTo>
                  <a:lnTo>
                    <a:pt x="1914" y="7677"/>
                  </a:lnTo>
                  <a:lnTo>
                    <a:pt x="1984" y="7681"/>
                  </a:lnTo>
                  <a:lnTo>
                    <a:pt x="2054" y="7683"/>
                  </a:lnTo>
                  <a:lnTo>
                    <a:pt x="2122" y="7685"/>
                  </a:lnTo>
                  <a:lnTo>
                    <a:pt x="2192" y="7685"/>
                  </a:lnTo>
                  <a:lnTo>
                    <a:pt x="2262" y="7683"/>
                  </a:lnTo>
                  <a:lnTo>
                    <a:pt x="2330" y="7683"/>
                  </a:lnTo>
                  <a:lnTo>
                    <a:pt x="2400" y="7683"/>
                  </a:lnTo>
                  <a:lnTo>
                    <a:pt x="2470" y="7683"/>
                  </a:lnTo>
                  <a:lnTo>
                    <a:pt x="2538" y="7683"/>
                  </a:lnTo>
                  <a:lnTo>
                    <a:pt x="2608" y="7679"/>
                  </a:lnTo>
                  <a:lnTo>
                    <a:pt x="2678" y="7667"/>
                  </a:lnTo>
                  <a:lnTo>
                    <a:pt x="2748" y="7643"/>
                  </a:lnTo>
                  <a:lnTo>
                    <a:pt x="2816" y="7609"/>
                  </a:lnTo>
                  <a:lnTo>
                    <a:pt x="2886" y="7573"/>
                  </a:lnTo>
                  <a:lnTo>
                    <a:pt x="2955" y="7533"/>
                  </a:lnTo>
                  <a:lnTo>
                    <a:pt x="3023" y="7495"/>
                  </a:lnTo>
                  <a:lnTo>
                    <a:pt x="3093" y="7457"/>
                  </a:lnTo>
                  <a:lnTo>
                    <a:pt x="3163" y="7422"/>
                  </a:lnTo>
                  <a:lnTo>
                    <a:pt x="3233" y="7388"/>
                  </a:lnTo>
                  <a:lnTo>
                    <a:pt x="3301" y="7358"/>
                  </a:lnTo>
                  <a:lnTo>
                    <a:pt x="3371" y="7334"/>
                  </a:lnTo>
                  <a:lnTo>
                    <a:pt x="3441" y="7316"/>
                  </a:lnTo>
                  <a:lnTo>
                    <a:pt x="3509" y="7302"/>
                  </a:lnTo>
                  <a:lnTo>
                    <a:pt x="3579" y="7294"/>
                  </a:lnTo>
                  <a:lnTo>
                    <a:pt x="3649" y="7288"/>
                  </a:lnTo>
                  <a:lnTo>
                    <a:pt x="3717" y="7286"/>
                  </a:lnTo>
                  <a:lnTo>
                    <a:pt x="3787" y="7284"/>
                  </a:lnTo>
                  <a:lnTo>
                    <a:pt x="3857" y="7284"/>
                  </a:lnTo>
                  <a:lnTo>
                    <a:pt x="3927" y="7284"/>
                  </a:lnTo>
                  <a:lnTo>
                    <a:pt x="3994" y="7284"/>
                  </a:lnTo>
                  <a:lnTo>
                    <a:pt x="4064" y="7284"/>
                  </a:lnTo>
                  <a:moveTo>
                    <a:pt x="1359" y="7611"/>
                  </a:moveTo>
                  <a:lnTo>
                    <a:pt x="1429" y="7613"/>
                  </a:lnTo>
                  <a:lnTo>
                    <a:pt x="1499" y="7619"/>
                  </a:lnTo>
                  <a:lnTo>
                    <a:pt x="1569" y="7627"/>
                  </a:lnTo>
                  <a:lnTo>
                    <a:pt x="1637" y="7635"/>
                  </a:lnTo>
                  <a:lnTo>
                    <a:pt x="1707" y="7635"/>
                  </a:lnTo>
                  <a:lnTo>
                    <a:pt x="1777" y="7613"/>
                  </a:lnTo>
                  <a:lnTo>
                    <a:pt x="1844" y="7585"/>
                  </a:lnTo>
                  <a:lnTo>
                    <a:pt x="1914" y="7555"/>
                  </a:lnTo>
                  <a:lnTo>
                    <a:pt x="1984" y="7525"/>
                  </a:lnTo>
                  <a:lnTo>
                    <a:pt x="2054" y="7497"/>
                  </a:lnTo>
                  <a:lnTo>
                    <a:pt x="2122" y="7471"/>
                  </a:lnTo>
                  <a:lnTo>
                    <a:pt x="2192" y="7449"/>
                  </a:lnTo>
                  <a:lnTo>
                    <a:pt x="2262" y="7427"/>
                  </a:lnTo>
                  <a:lnTo>
                    <a:pt x="2330" y="7407"/>
                  </a:lnTo>
                  <a:lnTo>
                    <a:pt x="2400" y="7387"/>
                  </a:lnTo>
                  <a:lnTo>
                    <a:pt x="2470" y="7367"/>
                  </a:lnTo>
                  <a:lnTo>
                    <a:pt x="2538" y="7348"/>
                  </a:lnTo>
                  <a:lnTo>
                    <a:pt x="2608" y="7326"/>
                  </a:lnTo>
                  <a:lnTo>
                    <a:pt x="2678" y="7302"/>
                  </a:lnTo>
                  <a:lnTo>
                    <a:pt x="2748" y="7280"/>
                  </a:lnTo>
                  <a:lnTo>
                    <a:pt x="2816" y="7256"/>
                  </a:lnTo>
                  <a:lnTo>
                    <a:pt x="2886" y="7232"/>
                  </a:lnTo>
                  <a:lnTo>
                    <a:pt x="2955" y="7212"/>
                  </a:lnTo>
                  <a:lnTo>
                    <a:pt x="3023" y="7192"/>
                  </a:lnTo>
                  <a:lnTo>
                    <a:pt x="3093" y="7176"/>
                  </a:lnTo>
                  <a:lnTo>
                    <a:pt x="3163" y="7160"/>
                  </a:lnTo>
                  <a:lnTo>
                    <a:pt x="3233" y="7146"/>
                  </a:lnTo>
                  <a:lnTo>
                    <a:pt x="3301" y="7132"/>
                  </a:lnTo>
                  <a:lnTo>
                    <a:pt x="3371" y="7114"/>
                  </a:lnTo>
                  <a:lnTo>
                    <a:pt x="3441" y="7094"/>
                  </a:lnTo>
                  <a:lnTo>
                    <a:pt x="3509" y="7072"/>
                  </a:lnTo>
                  <a:lnTo>
                    <a:pt x="3579" y="7050"/>
                  </a:lnTo>
                  <a:lnTo>
                    <a:pt x="3649" y="7026"/>
                  </a:lnTo>
                  <a:lnTo>
                    <a:pt x="3717" y="7004"/>
                  </a:lnTo>
                  <a:lnTo>
                    <a:pt x="3787" y="6984"/>
                  </a:lnTo>
                  <a:lnTo>
                    <a:pt x="3857" y="6966"/>
                  </a:lnTo>
                  <a:lnTo>
                    <a:pt x="3927" y="6954"/>
                  </a:lnTo>
                  <a:lnTo>
                    <a:pt x="3994" y="6946"/>
                  </a:lnTo>
                  <a:lnTo>
                    <a:pt x="4064" y="6942"/>
                  </a:lnTo>
                  <a:moveTo>
                    <a:pt x="1359" y="7373"/>
                  </a:moveTo>
                  <a:lnTo>
                    <a:pt x="1429" y="7371"/>
                  </a:lnTo>
                  <a:lnTo>
                    <a:pt x="1499" y="7365"/>
                  </a:lnTo>
                  <a:lnTo>
                    <a:pt x="1569" y="7357"/>
                  </a:lnTo>
                  <a:lnTo>
                    <a:pt x="1637" y="7349"/>
                  </a:lnTo>
                  <a:lnTo>
                    <a:pt x="1707" y="7343"/>
                  </a:lnTo>
                  <a:lnTo>
                    <a:pt x="1777" y="7339"/>
                  </a:lnTo>
                  <a:lnTo>
                    <a:pt x="1844" y="7337"/>
                  </a:lnTo>
                  <a:lnTo>
                    <a:pt x="1914" y="7337"/>
                  </a:lnTo>
                  <a:lnTo>
                    <a:pt x="1984" y="7333"/>
                  </a:lnTo>
                  <a:lnTo>
                    <a:pt x="2054" y="7329"/>
                  </a:lnTo>
                  <a:lnTo>
                    <a:pt x="2122" y="7321"/>
                  </a:lnTo>
                  <a:lnTo>
                    <a:pt x="2192" y="7311"/>
                  </a:lnTo>
                  <a:lnTo>
                    <a:pt x="2262" y="7295"/>
                  </a:lnTo>
                  <a:lnTo>
                    <a:pt x="2330" y="7277"/>
                  </a:lnTo>
                  <a:lnTo>
                    <a:pt x="2400" y="7258"/>
                  </a:lnTo>
                  <a:lnTo>
                    <a:pt x="2470" y="7234"/>
                  </a:lnTo>
                  <a:lnTo>
                    <a:pt x="2538" y="7212"/>
                  </a:lnTo>
                  <a:lnTo>
                    <a:pt x="2608" y="7188"/>
                  </a:lnTo>
                  <a:lnTo>
                    <a:pt x="2678" y="7164"/>
                  </a:lnTo>
                  <a:lnTo>
                    <a:pt x="2748" y="7142"/>
                  </a:lnTo>
                  <a:lnTo>
                    <a:pt x="2816" y="7120"/>
                  </a:lnTo>
                  <a:lnTo>
                    <a:pt x="2886" y="7098"/>
                  </a:lnTo>
                  <a:lnTo>
                    <a:pt x="2955" y="7078"/>
                  </a:lnTo>
                  <a:lnTo>
                    <a:pt x="3023" y="7060"/>
                  </a:lnTo>
                  <a:lnTo>
                    <a:pt x="3093" y="7044"/>
                  </a:lnTo>
                  <a:lnTo>
                    <a:pt x="3163" y="7028"/>
                  </a:lnTo>
                  <a:lnTo>
                    <a:pt x="3233" y="7014"/>
                  </a:lnTo>
                  <a:lnTo>
                    <a:pt x="3301" y="7002"/>
                  </a:lnTo>
                  <a:lnTo>
                    <a:pt x="3371" y="6990"/>
                  </a:lnTo>
                  <a:lnTo>
                    <a:pt x="3441" y="6982"/>
                  </a:lnTo>
                  <a:lnTo>
                    <a:pt x="3509" y="6972"/>
                  </a:lnTo>
                  <a:lnTo>
                    <a:pt x="3579" y="6966"/>
                  </a:lnTo>
                  <a:lnTo>
                    <a:pt x="3649" y="6960"/>
                  </a:lnTo>
                  <a:lnTo>
                    <a:pt x="3717" y="6954"/>
                  </a:lnTo>
                  <a:lnTo>
                    <a:pt x="3787" y="6950"/>
                  </a:lnTo>
                  <a:lnTo>
                    <a:pt x="3857" y="6946"/>
                  </a:lnTo>
                  <a:lnTo>
                    <a:pt x="3927" y="6945"/>
                  </a:lnTo>
                  <a:lnTo>
                    <a:pt x="3994" y="6945"/>
                  </a:lnTo>
                  <a:lnTo>
                    <a:pt x="4064" y="6943"/>
                  </a:lnTo>
                  <a:moveTo>
                    <a:pt x="1359" y="7241"/>
                  </a:moveTo>
                  <a:lnTo>
                    <a:pt x="1429" y="7243"/>
                  </a:lnTo>
                  <a:lnTo>
                    <a:pt x="1499" y="7245"/>
                  </a:lnTo>
                  <a:lnTo>
                    <a:pt x="1569" y="7249"/>
                  </a:lnTo>
                  <a:lnTo>
                    <a:pt x="1637" y="7253"/>
                  </a:lnTo>
                  <a:lnTo>
                    <a:pt x="1707" y="7253"/>
                  </a:lnTo>
                  <a:lnTo>
                    <a:pt x="1777" y="7251"/>
                  </a:lnTo>
                  <a:lnTo>
                    <a:pt x="1844" y="7245"/>
                  </a:lnTo>
                  <a:lnTo>
                    <a:pt x="1914" y="7239"/>
                  </a:lnTo>
                  <a:lnTo>
                    <a:pt x="1984" y="7229"/>
                  </a:lnTo>
                  <a:lnTo>
                    <a:pt x="2054" y="7217"/>
                  </a:lnTo>
                  <a:lnTo>
                    <a:pt x="2122" y="7205"/>
                  </a:lnTo>
                  <a:lnTo>
                    <a:pt x="2192" y="7191"/>
                  </a:lnTo>
                  <a:lnTo>
                    <a:pt x="2262" y="7173"/>
                  </a:lnTo>
                  <a:lnTo>
                    <a:pt x="2330" y="7155"/>
                  </a:lnTo>
                  <a:lnTo>
                    <a:pt x="2400" y="7135"/>
                  </a:lnTo>
                  <a:lnTo>
                    <a:pt x="2470" y="7111"/>
                  </a:lnTo>
                  <a:lnTo>
                    <a:pt x="2538" y="7087"/>
                  </a:lnTo>
                  <a:lnTo>
                    <a:pt x="2608" y="7063"/>
                  </a:lnTo>
                  <a:lnTo>
                    <a:pt x="2678" y="7035"/>
                  </a:lnTo>
                  <a:lnTo>
                    <a:pt x="2748" y="7010"/>
                  </a:lnTo>
                  <a:lnTo>
                    <a:pt x="2816" y="6984"/>
                  </a:lnTo>
                  <a:lnTo>
                    <a:pt x="2886" y="6958"/>
                  </a:lnTo>
                  <a:lnTo>
                    <a:pt x="2955" y="6932"/>
                  </a:lnTo>
                  <a:lnTo>
                    <a:pt x="3023" y="6906"/>
                  </a:lnTo>
                  <a:lnTo>
                    <a:pt x="3093" y="6882"/>
                  </a:lnTo>
                  <a:lnTo>
                    <a:pt x="3163" y="6858"/>
                  </a:lnTo>
                  <a:lnTo>
                    <a:pt x="3233" y="6836"/>
                  </a:lnTo>
                  <a:lnTo>
                    <a:pt x="3301" y="6818"/>
                  </a:lnTo>
                  <a:lnTo>
                    <a:pt x="3371" y="6806"/>
                  </a:lnTo>
                  <a:lnTo>
                    <a:pt x="3441" y="6796"/>
                  </a:lnTo>
                  <a:lnTo>
                    <a:pt x="3509" y="6790"/>
                  </a:lnTo>
                  <a:lnTo>
                    <a:pt x="3579" y="6786"/>
                  </a:lnTo>
                  <a:lnTo>
                    <a:pt x="3649" y="6784"/>
                  </a:lnTo>
                  <a:lnTo>
                    <a:pt x="3717" y="6784"/>
                  </a:lnTo>
                  <a:lnTo>
                    <a:pt x="3787" y="6786"/>
                  </a:lnTo>
                  <a:lnTo>
                    <a:pt x="3857" y="6788"/>
                  </a:lnTo>
                  <a:lnTo>
                    <a:pt x="3927" y="6790"/>
                  </a:lnTo>
                  <a:lnTo>
                    <a:pt x="3994" y="6792"/>
                  </a:lnTo>
                  <a:lnTo>
                    <a:pt x="4064" y="6792"/>
                  </a:lnTo>
                  <a:moveTo>
                    <a:pt x="1359" y="7177"/>
                  </a:moveTo>
                  <a:lnTo>
                    <a:pt x="1429" y="7177"/>
                  </a:lnTo>
                  <a:lnTo>
                    <a:pt x="1499" y="7175"/>
                  </a:lnTo>
                  <a:lnTo>
                    <a:pt x="1569" y="7169"/>
                  </a:lnTo>
                  <a:lnTo>
                    <a:pt x="1637" y="7159"/>
                  </a:lnTo>
                  <a:lnTo>
                    <a:pt x="1707" y="7147"/>
                  </a:lnTo>
                  <a:lnTo>
                    <a:pt x="1777" y="7127"/>
                  </a:lnTo>
                  <a:lnTo>
                    <a:pt x="1844" y="7107"/>
                  </a:lnTo>
                  <a:lnTo>
                    <a:pt x="1914" y="7083"/>
                  </a:lnTo>
                  <a:lnTo>
                    <a:pt x="1984" y="7059"/>
                  </a:lnTo>
                  <a:lnTo>
                    <a:pt x="2054" y="7033"/>
                  </a:lnTo>
                  <a:lnTo>
                    <a:pt x="2122" y="7011"/>
                  </a:lnTo>
                  <a:lnTo>
                    <a:pt x="2192" y="6990"/>
                  </a:lnTo>
                  <a:lnTo>
                    <a:pt x="2262" y="6972"/>
                  </a:lnTo>
                  <a:lnTo>
                    <a:pt x="2330" y="6958"/>
                  </a:lnTo>
                  <a:lnTo>
                    <a:pt x="2400" y="6944"/>
                  </a:lnTo>
                  <a:lnTo>
                    <a:pt x="2470" y="6930"/>
                  </a:lnTo>
                  <a:lnTo>
                    <a:pt x="2538" y="6920"/>
                  </a:lnTo>
                  <a:lnTo>
                    <a:pt x="2608" y="6906"/>
                  </a:lnTo>
                  <a:lnTo>
                    <a:pt x="2678" y="6894"/>
                  </a:lnTo>
                  <a:lnTo>
                    <a:pt x="2748" y="6882"/>
                  </a:lnTo>
                  <a:lnTo>
                    <a:pt x="2816" y="6866"/>
                  </a:lnTo>
                  <a:lnTo>
                    <a:pt x="2886" y="6848"/>
                  </a:lnTo>
                  <a:lnTo>
                    <a:pt x="2955" y="6828"/>
                  </a:lnTo>
                  <a:lnTo>
                    <a:pt x="3023" y="6806"/>
                  </a:lnTo>
                  <a:lnTo>
                    <a:pt x="3093" y="6782"/>
                  </a:lnTo>
                  <a:lnTo>
                    <a:pt x="3163" y="6756"/>
                  </a:lnTo>
                  <a:lnTo>
                    <a:pt x="3233" y="6728"/>
                  </a:lnTo>
                  <a:lnTo>
                    <a:pt x="3301" y="6698"/>
                  </a:lnTo>
                  <a:lnTo>
                    <a:pt x="3371" y="6664"/>
                  </a:lnTo>
                  <a:lnTo>
                    <a:pt x="3441" y="6630"/>
                  </a:lnTo>
                  <a:lnTo>
                    <a:pt x="3509" y="6596"/>
                  </a:lnTo>
                  <a:lnTo>
                    <a:pt x="3579" y="6562"/>
                  </a:lnTo>
                  <a:lnTo>
                    <a:pt x="3649" y="6530"/>
                  </a:lnTo>
                  <a:lnTo>
                    <a:pt x="3717" y="6502"/>
                  </a:lnTo>
                  <a:lnTo>
                    <a:pt x="3787" y="6474"/>
                  </a:lnTo>
                  <a:lnTo>
                    <a:pt x="3857" y="6452"/>
                  </a:lnTo>
                  <a:lnTo>
                    <a:pt x="3927" y="6434"/>
                  </a:lnTo>
                  <a:lnTo>
                    <a:pt x="3994" y="6422"/>
                  </a:lnTo>
                  <a:lnTo>
                    <a:pt x="4064" y="6419"/>
                  </a:lnTo>
                  <a:moveTo>
                    <a:pt x="1359" y="6985"/>
                  </a:moveTo>
                  <a:lnTo>
                    <a:pt x="1429" y="6983"/>
                  </a:lnTo>
                  <a:lnTo>
                    <a:pt x="1499" y="6973"/>
                  </a:lnTo>
                  <a:lnTo>
                    <a:pt x="1569" y="6959"/>
                  </a:lnTo>
                  <a:lnTo>
                    <a:pt x="1637" y="6943"/>
                  </a:lnTo>
                  <a:lnTo>
                    <a:pt x="1707" y="6929"/>
                  </a:lnTo>
                  <a:lnTo>
                    <a:pt x="1777" y="6925"/>
                  </a:lnTo>
                  <a:lnTo>
                    <a:pt x="1844" y="6927"/>
                  </a:lnTo>
                  <a:lnTo>
                    <a:pt x="1914" y="6929"/>
                  </a:lnTo>
                  <a:lnTo>
                    <a:pt x="1984" y="6927"/>
                  </a:lnTo>
                  <a:lnTo>
                    <a:pt x="2054" y="6921"/>
                  </a:lnTo>
                  <a:lnTo>
                    <a:pt x="2122" y="6911"/>
                  </a:lnTo>
                  <a:lnTo>
                    <a:pt x="2192" y="6897"/>
                  </a:lnTo>
                  <a:lnTo>
                    <a:pt x="2262" y="6877"/>
                  </a:lnTo>
                  <a:lnTo>
                    <a:pt x="2330" y="6851"/>
                  </a:lnTo>
                  <a:lnTo>
                    <a:pt x="2400" y="6826"/>
                  </a:lnTo>
                  <a:lnTo>
                    <a:pt x="2470" y="6798"/>
                  </a:lnTo>
                  <a:lnTo>
                    <a:pt x="2538" y="6768"/>
                  </a:lnTo>
                  <a:lnTo>
                    <a:pt x="2608" y="6738"/>
                  </a:lnTo>
                  <a:lnTo>
                    <a:pt x="2678" y="6710"/>
                  </a:lnTo>
                  <a:lnTo>
                    <a:pt x="2748" y="6682"/>
                  </a:lnTo>
                  <a:lnTo>
                    <a:pt x="2816" y="6654"/>
                  </a:lnTo>
                  <a:lnTo>
                    <a:pt x="2886" y="6628"/>
                  </a:lnTo>
                  <a:lnTo>
                    <a:pt x="2955" y="6604"/>
                  </a:lnTo>
                  <a:lnTo>
                    <a:pt x="3023" y="6580"/>
                  </a:lnTo>
                  <a:lnTo>
                    <a:pt x="3093" y="6558"/>
                  </a:lnTo>
                  <a:lnTo>
                    <a:pt x="3163" y="6538"/>
                  </a:lnTo>
                  <a:lnTo>
                    <a:pt x="3233" y="6520"/>
                  </a:lnTo>
                  <a:lnTo>
                    <a:pt x="3301" y="6504"/>
                  </a:lnTo>
                  <a:lnTo>
                    <a:pt x="3371" y="6488"/>
                  </a:lnTo>
                  <a:lnTo>
                    <a:pt x="3441" y="6474"/>
                  </a:lnTo>
                  <a:lnTo>
                    <a:pt x="3509" y="6462"/>
                  </a:lnTo>
                  <a:lnTo>
                    <a:pt x="3579" y="6452"/>
                  </a:lnTo>
                  <a:lnTo>
                    <a:pt x="3649" y="6442"/>
                  </a:lnTo>
                  <a:lnTo>
                    <a:pt x="3717" y="6434"/>
                  </a:lnTo>
                  <a:lnTo>
                    <a:pt x="3787" y="6429"/>
                  </a:lnTo>
                  <a:lnTo>
                    <a:pt x="3857" y="6425"/>
                  </a:lnTo>
                  <a:lnTo>
                    <a:pt x="3927" y="6421"/>
                  </a:lnTo>
                  <a:lnTo>
                    <a:pt x="3994" y="6419"/>
                  </a:lnTo>
                  <a:lnTo>
                    <a:pt x="4064" y="6419"/>
                  </a:lnTo>
                  <a:moveTo>
                    <a:pt x="1359" y="6823"/>
                  </a:moveTo>
                  <a:lnTo>
                    <a:pt x="1429" y="6839"/>
                  </a:lnTo>
                  <a:lnTo>
                    <a:pt x="1499" y="6857"/>
                  </a:lnTo>
                  <a:lnTo>
                    <a:pt x="1569" y="6873"/>
                  </a:lnTo>
                  <a:lnTo>
                    <a:pt x="1637" y="6887"/>
                  </a:lnTo>
                  <a:lnTo>
                    <a:pt x="1707" y="6895"/>
                  </a:lnTo>
                  <a:lnTo>
                    <a:pt x="1777" y="6891"/>
                  </a:lnTo>
                  <a:lnTo>
                    <a:pt x="1844" y="6879"/>
                  </a:lnTo>
                  <a:lnTo>
                    <a:pt x="1914" y="6863"/>
                  </a:lnTo>
                  <a:lnTo>
                    <a:pt x="1984" y="6849"/>
                  </a:lnTo>
                  <a:lnTo>
                    <a:pt x="2054" y="6833"/>
                  </a:lnTo>
                  <a:lnTo>
                    <a:pt x="2122" y="6819"/>
                  </a:lnTo>
                  <a:lnTo>
                    <a:pt x="2192" y="6805"/>
                  </a:lnTo>
                  <a:lnTo>
                    <a:pt x="2262" y="6789"/>
                  </a:lnTo>
                  <a:lnTo>
                    <a:pt x="2330" y="6771"/>
                  </a:lnTo>
                  <a:lnTo>
                    <a:pt x="2400" y="6751"/>
                  </a:lnTo>
                  <a:lnTo>
                    <a:pt x="2470" y="6729"/>
                  </a:lnTo>
                  <a:lnTo>
                    <a:pt x="2538" y="6705"/>
                  </a:lnTo>
                  <a:lnTo>
                    <a:pt x="2608" y="6679"/>
                  </a:lnTo>
                  <a:lnTo>
                    <a:pt x="2678" y="6651"/>
                  </a:lnTo>
                  <a:lnTo>
                    <a:pt x="2748" y="6621"/>
                  </a:lnTo>
                  <a:lnTo>
                    <a:pt x="2816" y="6591"/>
                  </a:lnTo>
                  <a:lnTo>
                    <a:pt x="2886" y="6562"/>
                  </a:lnTo>
                  <a:lnTo>
                    <a:pt x="2955" y="6530"/>
                  </a:lnTo>
                  <a:lnTo>
                    <a:pt x="3023" y="6500"/>
                  </a:lnTo>
                  <a:lnTo>
                    <a:pt x="3093" y="6474"/>
                  </a:lnTo>
                  <a:lnTo>
                    <a:pt x="3163" y="6448"/>
                  </a:lnTo>
                  <a:lnTo>
                    <a:pt x="3233" y="6426"/>
                  </a:lnTo>
                  <a:lnTo>
                    <a:pt x="3301" y="6406"/>
                  </a:lnTo>
                  <a:lnTo>
                    <a:pt x="3371" y="6390"/>
                  </a:lnTo>
                  <a:lnTo>
                    <a:pt x="3441" y="6378"/>
                  </a:lnTo>
                  <a:lnTo>
                    <a:pt x="3509" y="6366"/>
                  </a:lnTo>
                  <a:lnTo>
                    <a:pt x="3579" y="6358"/>
                  </a:lnTo>
                  <a:lnTo>
                    <a:pt x="3649" y="6354"/>
                  </a:lnTo>
                  <a:lnTo>
                    <a:pt x="3717" y="6350"/>
                  </a:lnTo>
                  <a:lnTo>
                    <a:pt x="3787" y="6350"/>
                  </a:lnTo>
                  <a:lnTo>
                    <a:pt x="3857" y="6350"/>
                  </a:lnTo>
                  <a:lnTo>
                    <a:pt x="3927" y="6354"/>
                  </a:lnTo>
                  <a:lnTo>
                    <a:pt x="3994" y="6356"/>
                  </a:lnTo>
                  <a:lnTo>
                    <a:pt x="4064" y="6358"/>
                  </a:lnTo>
                  <a:moveTo>
                    <a:pt x="1359" y="6819"/>
                  </a:moveTo>
                  <a:lnTo>
                    <a:pt x="1429" y="6805"/>
                  </a:lnTo>
                  <a:lnTo>
                    <a:pt x="1499" y="6791"/>
                  </a:lnTo>
                  <a:lnTo>
                    <a:pt x="1569" y="6775"/>
                  </a:lnTo>
                  <a:lnTo>
                    <a:pt x="1637" y="6761"/>
                  </a:lnTo>
                  <a:lnTo>
                    <a:pt x="1707" y="6747"/>
                  </a:lnTo>
                  <a:lnTo>
                    <a:pt x="1777" y="6729"/>
                  </a:lnTo>
                  <a:lnTo>
                    <a:pt x="1844" y="6711"/>
                  </a:lnTo>
                  <a:lnTo>
                    <a:pt x="1914" y="6689"/>
                  </a:lnTo>
                  <a:lnTo>
                    <a:pt x="1984" y="6667"/>
                  </a:lnTo>
                  <a:lnTo>
                    <a:pt x="2054" y="6645"/>
                  </a:lnTo>
                  <a:lnTo>
                    <a:pt x="2122" y="6625"/>
                  </a:lnTo>
                  <a:lnTo>
                    <a:pt x="2192" y="6607"/>
                  </a:lnTo>
                  <a:lnTo>
                    <a:pt x="2262" y="6591"/>
                  </a:lnTo>
                  <a:lnTo>
                    <a:pt x="2330" y="6576"/>
                  </a:lnTo>
                  <a:lnTo>
                    <a:pt x="2400" y="6562"/>
                  </a:lnTo>
                  <a:lnTo>
                    <a:pt x="2470" y="6548"/>
                  </a:lnTo>
                  <a:lnTo>
                    <a:pt x="2538" y="6534"/>
                  </a:lnTo>
                  <a:lnTo>
                    <a:pt x="2608" y="6520"/>
                  </a:lnTo>
                  <a:lnTo>
                    <a:pt x="2678" y="6506"/>
                  </a:lnTo>
                  <a:lnTo>
                    <a:pt x="2748" y="6492"/>
                  </a:lnTo>
                  <a:lnTo>
                    <a:pt x="2816" y="6476"/>
                  </a:lnTo>
                  <a:lnTo>
                    <a:pt x="2886" y="6460"/>
                  </a:lnTo>
                  <a:lnTo>
                    <a:pt x="2955" y="6442"/>
                  </a:lnTo>
                  <a:lnTo>
                    <a:pt x="3023" y="6420"/>
                  </a:lnTo>
                  <a:lnTo>
                    <a:pt x="3093" y="6396"/>
                  </a:lnTo>
                  <a:lnTo>
                    <a:pt x="3163" y="6370"/>
                  </a:lnTo>
                  <a:lnTo>
                    <a:pt x="3233" y="6340"/>
                  </a:lnTo>
                  <a:lnTo>
                    <a:pt x="3301" y="6308"/>
                  </a:lnTo>
                  <a:lnTo>
                    <a:pt x="3371" y="6274"/>
                  </a:lnTo>
                  <a:lnTo>
                    <a:pt x="3441" y="6238"/>
                  </a:lnTo>
                  <a:lnTo>
                    <a:pt x="3509" y="6204"/>
                  </a:lnTo>
                  <a:lnTo>
                    <a:pt x="3579" y="6170"/>
                  </a:lnTo>
                  <a:lnTo>
                    <a:pt x="3649" y="6136"/>
                  </a:lnTo>
                  <a:lnTo>
                    <a:pt x="3717" y="6108"/>
                  </a:lnTo>
                  <a:lnTo>
                    <a:pt x="3787" y="6082"/>
                  </a:lnTo>
                  <a:lnTo>
                    <a:pt x="3857" y="6060"/>
                  </a:lnTo>
                  <a:lnTo>
                    <a:pt x="3927" y="6044"/>
                  </a:lnTo>
                  <a:lnTo>
                    <a:pt x="3994" y="6032"/>
                  </a:lnTo>
                  <a:lnTo>
                    <a:pt x="4064" y="6030"/>
                  </a:lnTo>
                  <a:moveTo>
                    <a:pt x="1359" y="6627"/>
                  </a:moveTo>
                  <a:lnTo>
                    <a:pt x="1429" y="6623"/>
                  </a:lnTo>
                  <a:lnTo>
                    <a:pt x="1499" y="6613"/>
                  </a:lnTo>
                  <a:lnTo>
                    <a:pt x="1569" y="6599"/>
                  </a:lnTo>
                  <a:lnTo>
                    <a:pt x="1637" y="6583"/>
                  </a:lnTo>
                  <a:lnTo>
                    <a:pt x="1707" y="6567"/>
                  </a:lnTo>
                  <a:lnTo>
                    <a:pt x="1777" y="6569"/>
                  </a:lnTo>
                  <a:lnTo>
                    <a:pt x="1844" y="6575"/>
                  </a:lnTo>
                  <a:lnTo>
                    <a:pt x="1914" y="6579"/>
                  </a:lnTo>
                  <a:lnTo>
                    <a:pt x="1984" y="6577"/>
                  </a:lnTo>
                  <a:lnTo>
                    <a:pt x="2054" y="6569"/>
                  </a:lnTo>
                  <a:lnTo>
                    <a:pt x="2122" y="6557"/>
                  </a:lnTo>
                  <a:lnTo>
                    <a:pt x="2192" y="6537"/>
                  </a:lnTo>
                  <a:lnTo>
                    <a:pt x="2262" y="6513"/>
                  </a:lnTo>
                  <a:lnTo>
                    <a:pt x="2330" y="6485"/>
                  </a:lnTo>
                  <a:lnTo>
                    <a:pt x="2400" y="6457"/>
                  </a:lnTo>
                  <a:lnTo>
                    <a:pt x="2470" y="6427"/>
                  </a:lnTo>
                  <a:lnTo>
                    <a:pt x="2538" y="6395"/>
                  </a:lnTo>
                  <a:lnTo>
                    <a:pt x="2608" y="6366"/>
                  </a:lnTo>
                  <a:lnTo>
                    <a:pt x="2678" y="6334"/>
                  </a:lnTo>
                  <a:lnTo>
                    <a:pt x="2748" y="6306"/>
                  </a:lnTo>
                  <a:lnTo>
                    <a:pt x="2816" y="6278"/>
                  </a:lnTo>
                </a:path>
              </a:pathLst>
            </a:custGeom>
            <a:noFill/>
            <a:ln w="3175">
              <a:solidFill>
                <a:schemeClr val="tx1"/>
              </a:solidFill>
              <a:miter lim="800000"/>
              <a:headEnd/>
              <a:tailEnd/>
            </a:ln>
          </p:spPr>
          <p:txBody>
            <a:bodyPr/>
            <a:lstStyle/>
            <a:p>
              <a:endParaRPr lang="en-US"/>
            </a:p>
          </p:txBody>
        </p:sp>
        <p:sp>
          <p:nvSpPr>
            <p:cNvPr id="39064" name="Freeform 49"/>
            <p:cNvSpPr>
              <a:spLocks noChangeAspect="1" noEditPoints="1"/>
            </p:cNvSpPr>
            <p:nvPr/>
          </p:nvSpPr>
          <p:spPr bwMode="auto">
            <a:xfrm>
              <a:off x="4869" y="1691"/>
              <a:ext cx="453" cy="319"/>
            </a:xfrm>
            <a:custGeom>
              <a:avLst/>
              <a:gdLst>
                <a:gd name="T0" fmla="*/ 0 w 2710"/>
                <a:gd name="T1" fmla="*/ 0 h 2124"/>
                <a:gd name="T2" fmla="*/ 0 w 2710"/>
                <a:gd name="T3" fmla="*/ 0 h 2124"/>
                <a:gd name="T4" fmla="*/ 0 w 2710"/>
                <a:gd name="T5" fmla="*/ 0 h 2124"/>
                <a:gd name="T6" fmla="*/ 0 w 2710"/>
                <a:gd name="T7" fmla="*/ 0 h 2124"/>
                <a:gd name="T8" fmla="*/ 0 w 2710"/>
                <a:gd name="T9" fmla="*/ 0 h 2124"/>
                <a:gd name="T10" fmla="*/ 0 w 2710"/>
                <a:gd name="T11" fmla="*/ 0 h 2124"/>
                <a:gd name="T12" fmla="*/ 0 w 2710"/>
                <a:gd name="T13" fmla="*/ 0 h 2124"/>
                <a:gd name="T14" fmla="*/ 0 w 2710"/>
                <a:gd name="T15" fmla="*/ 0 h 2124"/>
                <a:gd name="T16" fmla="*/ 0 w 2710"/>
                <a:gd name="T17" fmla="*/ 0 h 2124"/>
                <a:gd name="T18" fmla="*/ 0 w 2710"/>
                <a:gd name="T19" fmla="*/ 0 h 2124"/>
                <a:gd name="T20" fmla="*/ 0 w 2710"/>
                <a:gd name="T21" fmla="*/ 0 h 2124"/>
                <a:gd name="T22" fmla="*/ 0 w 2710"/>
                <a:gd name="T23" fmla="*/ 0 h 2124"/>
                <a:gd name="T24" fmla="*/ 0 w 2710"/>
                <a:gd name="T25" fmla="*/ 0 h 2124"/>
                <a:gd name="T26" fmla="*/ 0 w 2710"/>
                <a:gd name="T27" fmla="*/ 0 h 2124"/>
                <a:gd name="T28" fmla="*/ 0 w 2710"/>
                <a:gd name="T29" fmla="*/ 0 h 2124"/>
                <a:gd name="T30" fmla="*/ 0 w 2710"/>
                <a:gd name="T31" fmla="*/ 0 h 2124"/>
                <a:gd name="T32" fmla="*/ 0 w 2710"/>
                <a:gd name="T33" fmla="*/ 0 h 2124"/>
                <a:gd name="T34" fmla="*/ 0 w 2710"/>
                <a:gd name="T35" fmla="*/ 0 h 2124"/>
                <a:gd name="T36" fmla="*/ 0 w 2710"/>
                <a:gd name="T37" fmla="*/ 0 h 2124"/>
                <a:gd name="T38" fmla="*/ 0 w 2710"/>
                <a:gd name="T39" fmla="*/ 0 h 2124"/>
                <a:gd name="T40" fmla="*/ 0 w 2710"/>
                <a:gd name="T41" fmla="*/ 0 h 2124"/>
                <a:gd name="T42" fmla="*/ 0 w 2710"/>
                <a:gd name="T43" fmla="*/ 0 h 2124"/>
                <a:gd name="T44" fmla="*/ 0 w 2710"/>
                <a:gd name="T45" fmla="*/ 0 h 2124"/>
                <a:gd name="T46" fmla="*/ 0 w 2710"/>
                <a:gd name="T47" fmla="*/ 0 h 2124"/>
                <a:gd name="T48" fmla="*/ 0 w 2710"/>
                <a:gd name="T49" fmla="*/ 0 h 2124"/>
                <a:gd name="T50" fmla="*/ 0 w 2710"/>
                <a:gd name="T51" fmla="*/ 0 h 2124"/>
                <a:gd name="T52" fmla="*/ 0 w 2710"/>
                <a:gd name="T53" fmla="*/ 0 h 2124"/>
                <a:gd name="T54" fmla="*/ 0 w 2710"/>
                <a:gd name="T55" fmla="*/ 0 h 2124"/>
                <a:gd name="T56" fmla="*/ 0 w 2710"/>
                <a:gd name="T57" fmla="*/ 0 h 2124"/>
                <a:gd name="T58" fmla="*/ 0 w 2710"/>
                <a:gd name="T59" fmla="*/ 0 h 2124"/>
                <a:gd name="T60" fmla="*/ 0 w 2710"/>
                <a:gd name="T61" fmla="*/ 0 h 2124"/>
                <a:gd name="T62" fmla="*/ 0 w 2710"/>
                <a:gd name="T63" fmla="*/ 0 h 2124"/>
                <a:gd name="T64" fmla="*/ 0 w 2710"/>
                <a:gd name="T65" fmla="*/ 0 h 2124"/>
                <a:gd name="T66" fmla="*/ 0 w 2710"/>
                <a:gd name="T67" fmla="*/ 0 h 2124"/>
                <a:gd name="T68" fmla="*/ 0 w 2710"/>
                <a:gd name="T69" fmla="*/ 0 h 2124"/>
                <a:gd name="T70" fmla="*/ 0 w 2710"/>
                <a:gd name="T71" fmla="*/ 0 h 2124"/>
                <a:gd name="T72" fmla="*/ 0 w 2710"/>
                <a:gd name="T73" fmla="*/ 0 h 2124"/>
                <a:gd name="T74" fmla="*/ 0 w 2710"/>
                <a:gd name="T75" fmla="*/ 0 h 2124"/>
                <a:gd name="T76" fmla="*/ 0 w 2710"/>
                <a:gd name="T77" fmla="*/ 0 h 2124"/>
                <a:gd name="T78" fmla="*/ 0 w 2710"/>
                <a:gd name="T79" fmla="*/ 0 h 2124"/>
                <a:gd name="T80" fmla="*/ 0 w 2710"/>
                <a:gd name="T81" fmla="*/ 0 h 2124"/>
                <a:gd name="T82" fmla="*/ 0 w 2710"/>
                <a:gd name="T83" fmla="*/ 0 h 2124"/>
                <a:gd name="T84" fmla="*/ 0 w 2710"/>
                <a:gd name="T85" fmla="*/ 0 h 2124"/>
                <a:gd name="T86" fmla="*/ 0 w 2710"/>
                <a:gd name="T87" fmla="*/ 0 h 2124"/>
                <a:gd name="T88" fmla="*/ 0 w 2710"/>
                <a:gd name="T89" fmla="*/ 0 h 2124"/>
                <a:gd name="T90" fmla="*/ 0 w 2710"/>
                <a:gd name="T91" fmla="*/ 0 h 2124"/>
                <a:gd name="T92" fmla="*/ 0 w 2710"/>
                <a:gd name="T93" fmla="*/ 0 h 2124"/>
                <a:gd name="T94" fmla="*/ 0 w 2710"/>
                <a:gd name="T95" fmla="*/ 0 h 2124"/>
                <a:gd name="T96" fmla="*/ 0 w 2710"/>
                <a:gd name="T97" fmla="*/ 0 h 2124"/>
                <a:gd name="T98" fmla="*/ 0 w 2710"/>
                <a:gd name="T99" fmla="*/ 0 h 2124"/>
                <a:gd name="T100" fmla="*/ 0 w 2710"/>
                <a:gd name="T101" fmla="*/ 0 h 2124"/>
                <a:gd name="T102" fmla="*/ 0 w 2710"/>
                <a:gd name="T103" fmla="*/ 0 h 2124"/>
                <a:gd name="T104" fmla="*/ 0 w 2710"/>
                <a:gd name="T105" fmla="*/ 0 h 2124"/>
                <a:gd name="T106" fmla="*/ 0 w 2710"/>
                <a:gd name="T107" fmla="*/ 0 h 2124"/>
                <a:gd name="T108" fmla="*/ 0 w 2710"/>
                <a:gd name="T109" fmla="*/ 0 h 2124"/>
                <a:gd name="T110" fmla="*/ 0 w 2710"/>
                <a:gd name="T111" fmla="*/ 0 h 2124"/>
                <a:gd name="T112" fmla="*/ 0 w 2710"/>
                <a:gd name="T113" fmla="*/ 0 h 21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10"/>
                <a:gd name="T172" fmla="*/ 0 h 2124"/>
                <a:gd name="T173" fmla="*/ 2710 w 2710"/>
                <a:gd name="T174" fmla="*/ 2124 h 212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10" h="2124">
                  <a:moveTo>
                    <a:pt x="1462" y="1849"/>
                  </a:moveTo>
                  <a:lnTo>
                    <a:pt x="1531" y="1823"/>
                  </a:lnTo>
                  <a:lnTo>
                    <a:pt x="1601" y="1797"/>
                  </a:lnTo>
                  <a:lnTo>
                    <a:pt x="1669" y="1773"/>
                  </a:lnTo>
                  <a:lnTo>
                    <a:pt x="1739" y="1751"/>
                  </a:lnTo>
                  <a:lnTo>
                    <a:pt x="1809" y="1729"/>
                  </a:lnTo>
                  <a:lnTo>
                    <a:pt x="1879" y="1711"/>
                  </a:lnTo>
                  <a:lnTo>
                    <a:pt x="1947" y="1693"/>
                  </a:lnTo>
                  <a:lnTo>
                    <a:pt x="2017" y="1677"/>
                  </a:lnTo>
                  <a:lnTo>
                    <a:pt x="2087" y="1663"/>
                  </a:lnTo>
                  <a:lnTo>
                    <a:pt x="2155" y="1649"/>
                  </a:lnTo>
                  <a:lnTo>
                    <a:pt x="2225" y="1637"/>
                  </a:lnTo>
                  <a:lnTo>
                    <a:pt x="2295" y="1627"/>
                  </a:lnTo>
                  <a:lnTo>
                    <a:pt x="2363" y="1619"/>
                  </a:lnTo>
                  <a:lnTo>
                    <a:pt x="2433" y="1613"/>
                  </a:lnTo>
                  <a:lnTo>
                    <a:pt x="2503" y="1607"/>
                  </a:lnTo>
                  <a:lnTo>
                    <a:pt x="2572" y="1603"/>
                  </a:lnTo>
                  <a:lnTo>
                    <a:pt x="2640" y="1601"/>
                  </a:lnTo>
                  <a:lnTo>
                    <a:pt x="2710" y="1601"/>
                  </a:lnTo>
                  <a:moveTo>
                    <a:pt x="5" y="2048"/>
                  </a:moveTo>
                  <a:lnTo>
                    <a:pt x="75" y="2062"/>
                  </a:lnTo>
                  <a:lnTo>
                    <a:pt x="145" y="2080"/>
                  </a:lnTo>
                  <a:lnTo>
                    <a:pt x="215" y="2098"/>
                  </a:lnTo>
                  <a:lnTo>
                    <a:pt x="283" y="2114"/>
                  </a:lnTo>
                  <a:lnTo>
                    <a:pt x="353" y="2124"/>
                  </a:lnTo>
                  <a:lnTo>
                    <a:pt x="423" y="2114"/>
                  </a:lnTo>
                  <a:lnTo>
                    <a:pt x="490" y="2096"/>
                  </a:lnTo>
                  <a:lnTo>
                    <a:pt x="560" y="2080"/>
                  </a:lnTo>
                  <a:lnTo>
                    <a:pt x="630" y="2064"/>
                  </a:lnTo>
                  <a:lnTo>
                    <a:pt x="700" y="2050"/>
                  </a:lnTo>
                  <a:lnTo>
                    <a:pt x="768" y="2036"/>
                  </a:lnTo>
                  <a:lnTo>
                    <a:pt x="838" y="2020"/>
                  </a:lnTo>
                  <a:lnTo>
                    <a:pt x="908" y="2006"/>
                  </a:lnTo>
                  <a:lnTo>
                    <a:pt x="976" y="1988"/>
                  </a:lnTo>
                  <a:lnTo>
                    <a:pt x="1046" y="1970"/>
                  </a:lnTo>
                  <a:lnTo>
                    <a:pt x="1116" y="1950"/>
                  </a:lnTo>
                  <a:lnTo>
                    <a:pt x="1184" y="1926"/>
                  </a:lnTo>
                  <a:lnTo>
                    <a:pt x="1254" y="1900"/>
                  </a:lnTo>
                  <a:lnTo>
                    <a:pt x="1324" y="1872"/>
                  </a:lnTo>
                  <a:lnTo>
                    <a:pt x="1394" y="1840"/>
                  </a:lnTo>
                  <a:lnTo>
                    <a:pt x="1462" y="1806"/>
                  </a:lnTo>
                  <a:lnTo>
                    <a:pt x="1532" y="1772"/>
                  </a:lnTo>
                  <a:lnTo>
                    <a:pt x="1601" y="1736"/>
                  </a:lnTo>
                  <a:lnTo>
                    <a:pt x="1669" y="1702"/>
                  </a:lnTo>
                  <a:lnTo>
                    <a:pt x="1739" y="1668"/>
                  </a:lnTo>
                  <a:lnTo>
                    <a:pt x="1809" y="1637"/>
                  </a:lnTo>
                  <a:lnTo>
                    <a:pt x="1879" y="1607"/>
                  </a:lnTo>
                  <a:lnTo>
                    <a:pt x="1947" y="1579"/>
                  </a:lnTo>
                  <a:lnTo>
                    <a:pt x="2017" y="1555"/>
                  </a:lnTo>
                  <a:lnTo>
                    <a:pt x="2087" y="1535"/>
                  </a:lnTo>
                  <a:lnTo>
                    <a:pt x="2155" y="1517"/>
                  </a:lnTo>
                  <a:lnTo>
                    <a:pt x="2225" y="1503"/>
                  </a:lnTo>
                  <a:lnTo>
                    <a:pt x="2295" y="1491"/>
                  </a:lnTo>
                  <a:lnTo>
                    <a:pt x="2363" y="1483"/>
                  </a:lnTo>
                  <a:lnTo>
                    <a:pt x="2433" y="1477"/>
                  </a:lnTo>
                  <a:lnTo>
                    <a:pt x="2503" y="1473"/>
                  </a:lnTo>
                  <a:lnTo>
                    <a:pt x="2573" y="1471"/>
                  </a:lnTo>
                  <a:lnTo>
                    <a:pt x="2640" y="1471"/>
                  </a:lnTo>
                  <a:lnTo>
                    <a:pt x="2710" y="1471"/>
                  </a:lnTo>
                  <a:moveTo>
                    <a:pt x="5" y="2030"/>
                  </a:moveTo>
                  <a:lnTo>
                    <a:pt x="75" y="2018"/>
                  </a:lnTo>
                  <a:lnTo>
                    <a:pt x="145" y="2000"/>
                  </a:lnTo>
                  <a:lnTo>
                    <a:pt x="215" y="1984"/>
                  </a:lnTo>
                  <a:lnTo>
                    <a:pt x="283" y="1970"/>
                  </a:lnTo>
                  <a:lnTo>
                    <a:pt x="353" y="1954"/>
                  </a:lnTo>
                  <a:lnTo>
                    <a:pt x="423" y="1936"/>
                  </a:lnTo>
                  <a:lnTo>
                    <a:pt x="490" y="1918"/>
                  </a:lnTo>
                  <a:lnTo>
                    <a:pt x="560" y="1898"/>
                  </a:lnTo>
                  <a:lnTo>
                    <a:pt x="630" y="1878"/>
                  </a:lnTo>
                  <a:lnTo>
                    <a:pt x="700" y="1856"/>
                  </a:lnTo>
                  <a:lnTo>
                    <a:pt x="768" y="1838"/>
                  </a:lnTo>
                  <a:lnTo>
                    <a:pt x="838" y="1821"/>
                  </a:lnTo>
                  <a:lnTo>
                    <a:pt x="908" y="1807"/>
                  </a:lnTo>
                  <a:lnTo>
                    <a:pt x="976" y="1793"/>
                  </a:lnTo>
                  <a:lnTo>
                    <a:pt x="1046" y="1779"/>
                  </a:lnTo>
                  <a:lnTo>
                    <a:pt x="1116" y="1765"/>
                  </a:lnTo>
                  <a:lnTo>
                    <a:pt x="1184" y="1751"/>
                  </a:lnTo>
                  <a:lnTo>
                    <a:pt x="1254" y="1737"/>
                  </a:lnTo>
                  <a:lnTo>
                    <a:pt x="1324" y="1721"/>
                  </a:lnTo>
                  <a:lnTo>
                    <a:pt x="1394" y="1705"/>
                  </a:lnTo>
                  <a:lnTo>
                    <a:pt x="1462" y="1687"/>
                  </a:lnTo>
                  <a:lnTo>
                    <a:pt x="1532" y="1667"/>
                  </a:lnTo>
                  <a:lnTo>
                    <a:pt x="1601" y="1645"/>
                  </a:lnTo>
                  <a:lnTo>
                    <a:pt x="1669" y="1621"/>
                  </a:lnTo>
                  <a:lnTo>
                    <a:pt x="1739" y="1595"/>
                  </a:lnTo>
                  <a:lnTo>
                    <a:pt x="1809" y="1567"/>
                  </a:lnTo>
                  <a:lnTo>
                    <a:pt x="1879" y="1535"/>
                  </a:lnTo>
                  <a:lnTo>
                    <a:pt x="1947" y="1501"/>
                  </a:lnTo>
                  <a:lnTo>
                    <a:pt x="2017" y="1467"/>
                  </a:lnTo>
                  <a:lnTo>
                    <a:pt x="2087" y="1433"/>
                  </a:lnTo>
                  <a:lnTo>
                    <a:pt x="2155" y="1401"/>
                  </a:lnTo>
                  <a:lnTo>
                    <a:pt x="2225" y="1369"/>
                  </a:lnTo>
                  <a:lnTo>
                    <a:pt x="2295" y="1339"/>
                  </a:lnTo>
                  <a:lnTo>
                    <a:pt x="2363" y="1311"/>
                  </a:lnTo>
                  <a:lnTo>
                    <a:pt x="2433" y="1289"/>
                  </a:lnTo>
                  <a:lnTo>
                    <a:pt x="2503" y="1269"/>
                  </a:lnTo>
                  <a:lnTo>
                    <a:pt x="2573" y="1257"/>
                  </a:lnTo>
                  <a:lnTo>
                    <a:pt x="2640" y="1248"/>
                  </a:lnTo>
                  <a:lnTo>
                    <a:pt x="2710" y="1246"/>
                  </a:lnTo>
                  <a:moveTo>
                    <a:pt x="5" y="1852"/>
                  </a:moveTo>
                  <a:lnTo>
                    <a:pt x="75" y="1848"/>
                  </a:lnTo>
                  <a:lnTo>
                    <a:pt x="145" y="1838"/>
                  </a:lnTo>
                  <a:lnTo>
                    <a:pt x="215" y="1824"/>
                  </a:lnTo>
                  <a:lnTo>
                    <a:pt x="283" y="1808"/>
                  </a:lnTo>
                  <a:lnTo>
                    <a:pt x="353" y="1792"/>
                  </a:lnTo>
                  <a:lnTo>
                    <a:pt x="423" y="1790"/>
                  </a:lnTo>
                  <a:lnTo>
                    <a:pt x="490" y="1794"/>
                  </a:lnTo>
                  <a:lnTo>
                    <a:pt x="560" y="1798"/>
                  </a:lnTo>
                  <a:lnTo>
                    <a:pt x="630" y="1796"/>
                  </a:lnTo>
                  <a:lnTo>
                    <a:pt x="700" y="1788"/>
                  </a:lnTo>
                  <a:lnTo>
                    <a:pt x="768" y="1776"/>
                  </a:lnTo>
                  <a:lnTo>
                    <a:pt x="838" y="1754"/>
                  </a:lnTo>
                  <a:lnTo>
                    <a:pt x="908" y="1730"/>
                  </a:lnTo>
                  <a:lnTo>
                    <a:pt x="976" y="1702"/>
                  </a:lnTo>
                  <a:lnTo>
                    <a:pt x="1046" y="1673"/>
                  </a:lnTo>
                  <a:lnTo>
                    <a:pt x="1116" y="1643"/>
                  </a:lnTo>
                  <a:lnTo>
                    <a:pt x="1184" y="1611"/>
                  </a:lnTo>
                  <a:lnTo>
                    <a:pt x="1254" y="1581"/>
                  </a:lnTo>
                  <a:lnTo>
                    <a:pt x="1324" y="1551"/>
                  </a:lnTo>
                  <a:lnTo>
                    <a:pt x="1394" y="1523"/>
                  </a:lnTo>
                  <a:lnTo>
                    <a:pt x="1462" y="1495"/>
                  </a:lnTo>
                  <a:lnTo>
                    <a:pt x="1532" y="1469"/>
                  </a:lnTo>
                  <a:lnTo>
                    <a:pt x="1601" y="1443"/>
                  </a:lnTo>
                  <a:lnTo>
                    <a:pt x="1669" y="1419"/>
                  </a:lnTo>
                  <a:lnTo>
                    <a:pt x="1739" y="1397"/>
                  </a:lnTo>
                  <a:lnTo>
                    <a:pt x="1809" y="1375"/>
                  </a:lnTo>
                  <a:lnTo>
                    <a:pt x="1879" y="1355"/>
                  </a:lnTo>
                  <a:lnTo>
                    <a:pt x="1947" y="1339"/>
                  </a:lnTo>
                  <a:lnTo>
                    <a:pt x="2017" y="1321"/>
                  </a:lnTo>
                  <a:lnTo>
                    <a:pt x="2087" y="1307"/>
                  </a:lnTo>
                  <a:lnTo>
                    <a:pt x="2155" y="1293"/>
                  </a:lnTo>
                  <a:lnTo>
                    <a:pt x="2225" y="1283"/>
                  </a:lnTo>
                  <a:lnTo>
                    <a:pt x="2295" y="1273"/>
                  </a:lnTo>
                  <a:lnTo>
                    <a:pt x="2363" y="1266"/>
                  </a:lnTo>
                  <a:lnTo>
                    <a:pt x="2433" y="1258"/>
                  </a:lnTo>
                  <a:lnTo>
                    <a:pt x="2503" y="1252"/>
                  </a:lnTo>
                  <a:lnTo>
                    <a:pt x="2573" y="1248"/>
                  </a:lnTo>
                  <a:lnTo>
                    <a:pt x="2640" y="1246"/>
                  </a:lnTo>
                  <a:lnTo>
                    <a:pt x="2710" y="1246"/>
                  </a:lnTo>
                  <a:moveTo>
                    <a:pt x="5" y="1698"/>
                  </a:moveTo>
                  <a:lnTo>
                    <a:pt x="75" y="1710"/>
                  </a:lnTo>
                  <a:lnTo>
                    <a:pt x="145" y="1726"/>
                  </a:lnTo>
                  <a:lnTo>
                    <a:pt x="215" y="1744"/>
                  </a:lnTo>
                  <a:lnTo>
                    <a:pt x="283" y="1760"/>
                  </a:lnTo>
                  <a:lnTo>
                    <a:pt x="353" y="1770"/>
                  </a:lnTo>
                  <a:lnTo>
                    <a:pt x="423" y="1762"/>
                  </a:lnTo>
                  <a:lnTo>
                    <a:pt x="490" y="1744"/>
                  </a:lnTo>
                  <a:lnTo>
                    <a:pt x="560" y="1724"/>
                  </a:lnTo>
                  <a:lnTo>
                    <a:pt x="630" y="1706"/>
                  </a:lnTo>
                  <a:lnTo>
                    <a:pt x="700" y="1688"/>
                  </a:lnTo>
                  <a:lnTo>
                    <a:pt x="768" y="1670"/>
                  </a:lnTo>
                  <a:lnTo>
                    <a:pt x="838" y="1654"/>
                  </a:lnTo>
                  <a:lnTo>
                    <a:pt x="908" y="1634"/>
                  </a:lnTo>
                  <a:lnTo>
                    <a:pt x="976" y="1616"/>
                  </a:lnTo>
                  <a:lnTo>
                    <a:pt x="1046" y="1594"/>
                  </a:lnTo>
                  <a:lnTo>
                    <a:pt x="1116" y="1570"/>
                  </a:lnTo>
                  <a:lnTo>
                    <a:pt x="1184" y="1544"/>
                  </a:lnTo>
                  <a:lnTo>
                    <a:pt x="1254" y="1516"/>
                  </a:lnTo>
                  <a:lnTo>
                    <a:pt x="1324" y="1484"/>
                  </a:lnTo>
                  <a:lnTo>
                    <a:pt x="1394" y="1452"/>
                  </a:lnTo>
                  <a:lnTo>
                    <a:pt x="1462" y="1418"/>
                  </a:lnTo>
                  <a:lnTo>
                    <a:pt x="1532" y="1384"/>
                  </a:lnTo>
                  <a:lnTo>
                    <a:pt x="1601" y="1352"/>
                  </a:lnTo>
                  <a:lnTo>
                    <a:pt x="1669" y="1320"/>
                  </a:lnTo>
                  <a:lnTo>
                    <a:pt x="1739" y="1288"/>
                  </a:lnTo>
                  <a:lnTo>
                    <a:pt x="1809" y="1259"/>
                  </a:lnTo>
                  <a:lnTo>
                    <a:pt x="1879" y="1227"/>
                  </a:lnTo>
                  <a:lnTo>
                    <a:pt x="1947" y="1195"/>
                  </a:lnTo>
                  <a:lnTo>
                    <a:pt x="2017" y="1163"/>
                  </a:lnTo>
                  <a:lnTo>
                    <a:pt x="2087" y="1131"/>
                  </a:lnTo>
                  <a:lnTo>
                    <a:pt x="2155" y="1099"/>
                  </a:lnTo>
                  <a:lnTo>
                    <a:pt x="2225" y="1067"/>
                  </a:lnTo>
                  <a:lnTo>
                    <a:pt x="2295" y="1037"/>
                  </a:lnTo>
                  <a:lnTo>
                    <a:pt x="2363" y="1007"/>
                  </a:lnTo>
                  <a:lnTo>
                    <a:pt x="2433" y="983"/>
                  </a:lnTo>
                  <a:lnTo>
                    <a:pt x="2503" y="959"/>
                  </a:lnTo>
                  <a:lnTo>
                    <a:pt x="2573" y="941"/>
                  </a:lnTo>
                  <a:lnTo>
                    <a:pt x="2640" y="927"/>
                  </a:lnTo>
                  <a:lnTo>
                    <a:pt x="2710" y="921"/>
                  </a:lnTo>
                  <a:moveTo>
                    <a:pt x="5" y="1672"/>
                  </a:moveTo>
                  <a:lnTo>
                    <a:pt x="75" y="1662"/>
                  </a:lnTo>
                  <a:lnTo>
                    <a:pt x="145" y="1646"/>
                  </a:lnTo>
                  <a:lnTo>
                    <a:pt x="215" y="1632"/>
                  </a:lnTo>
                  <a:lnTo>
                    <a:pt x="283" y="1616"/>
                  </a:lnTo>
                  <a:lnTo>
                    <a:pt x="353" y="1602"/>
                  </a:lnTo>
                  <a:lnTo>
                    <a:pt x="423" y="1586"/>
                  </a:lnTo>
                  <a:lnTo>
                    <a:pt x="490" y="1568"/>
                  </a:lnTo>
                  <a:lnTo>
                    <a:pt x="560" y="1550"/>
                  </a:lnTo>
                  <a:lnTo>
                    <a:pt x="630" y="1528"/>
                  </a:lnTo>
                  <a:lnTo>
                    <a:pt x="700" y="1506"/>
                  </a:lnTo>
                  <a:lnTo>
                    <a:pt x="768" y="1482"/>
                  </a:lnTo>
                  <a:lnTo>
                    <a:pt x="838" y="1457"/>
                  </a:lnTo>
                  <a:lnTo>
                    <a:pt x="908" y="1433"/>
                  </a:lnTo>
                  <a:lnTo>
                    <a:pt x="976" y="1411"/>
                  </a:lnTo>
                  <a:lnTo>
                    <a:pt x="1046" y="1389"/>
                  </a:lnTo>
                  <a:lnTo>
                    <a:pt x="1116" y="1371"/>
                  </a:lnTo>
                  <a:lnTo>
                    <a:pt x="1184" y="1351"/>
                  </a:lnTo>
                  <a:lnTo>
                    <a:pt x="1254" y="1333"/>
                  </a:lnTo>
                  <a:lnTo>
                    <a:pt x="1324" y="1313"/>
                  </a:lnTo>
                  <a:lnTo>
                    <a:pt x="1394" y="1291"/>
                  </a:lnTo>
                  <a:lnTo>
                    <a:pt x="1462" y="1265"/>
                  </a:lnTo>
                  <a:lnTo>
                    <a:pt x="1532" y="1237"/>
                  </a:lnTo>
                  <a:lnTo>
                    <a:pt x="1601" y="1203"/>
                  </a:lnTo>
                  <a:lnTo>
                    <a:pt x="1669" y="1167"/>
                  </a:lnTo>
                  <a:lnTo>
                    <a:pt x="1739" y="1129"/>
                  </a:lnTo>
                  <a:lnTo>
                    <a:pt x="1809" y="1089"/>
                  </a:lnTo>
                  <a:lnTo>
                    <a:pt x="1879" y="1051"/>
                  </a:lnTo>
                  <a:lnTo>
                    <a:pt x="1947" y="1013"/>
                  </a:lnTo>
                  <a:lnTo>
                    <a:pt x="2017" y="983"/>
                  </a:lnTo>
                  <a:lnTo>
                    <a:pt x="2087" y="963"/>
                  </a:lnTo>
                  <a:lnTo>
                    <a:pt x="2155" y="949"/>
                  </a:lnTo>
                  <a:lnTo>
                    <a:pt x="2225" y="937"/>
                  </a:lnTo>
                  <a:lnTo>
                    <a:pt x="2295" y="928"/>
                  </a:lnTo>
                  <a:lnTo>
                    <a:pt x="2363" y="920"/>
                  </a:lnTo>
                  <a:lnTo>
                    <a:pt x="2433" y="912"/>
                  </a:lnTo>
                  <a:lnTo>
                    <a:pt x="2503" y="906"/>
                  </a:lnTo>
                  <a:lnTo>
                    <a:pt x="2573" y="904"/>
                  </a:lnTo>
                  <a:lnTo>
                    <a:pt x="2640" y="900"/>
                  </a:lnTo>
                  <a:lnTo>
                    <a:pt x="2710" y="900"/>
                  </a:lnTo>
                  <a:moveTo>
                    <a:pt x="5" y="1484"/>
                  </a:moveTo>
                  <a:lnTo>
                    <a:pt x="75" y="1482"/>
                  </a:lnTo>
                  <a:lnTo>
                    <a:pt x="145" y="1474"/>
                  </a:lnTo>
                  <a:lnTo>
                    <a:pt x="215" y="1460"/>
                  </a:lnTo>
                  <a:lnTo>
                    <a:pt x="283" y="1444"/>
                  </a:lnTo>
                  <a:lnTo>
                    <a:pt x="353" y="1426"/>
                  </a:lnTo>
                  <a:lnTo>
                    <a:pt x="423" y="1408"/>
                  </a:lnTo>
                  <a:lnTo>
                    <a:pt x="490" y="1392"/>
                  </a:lnTo>
                  <a:lnTo>
                    <a:pt x="560" y="1378"/>
                  </a:lnTo>
                  <a:lnTo>
                    <a:pt x="630" y="1364"/>
                  </a:lnTo>
                  <a:lnTo>
                    <a:pt x="700" y="1354"/>
                  </a:lnTo>
                  <a:lnTo>
                    <a:pt x="768" y="1344"/>
                  </a:lnTo>
                  <a:lnTo>
                    <a:pt x="838" y="1332"/>
                  </a:lnTo>
                  <a:lnTo>
                    <a:pt x="908" y="1321"/>
                  </a:lnTo>
                  <a:lnTo>
                    <a:pt x="976" y="1305"/>
                  </a:lnTo>
                  <a:lnTo>
                    <a:pt x="1046" y="1289"/>
                  </a:lnTo>
                  <a:lnTo>
                    <a:pt x="1116" y="1267"/>
                  </a:lnTo>
                  <a:lnTo>
                    <a:pt x="1184" y="1245"/>
                  </a:lnTo>
                  <a:lnTo>
                    <a:pt x="1254" y="1221"/>
                  </a:lnTo>
                  <a:lnTo>
                    <a:pt x="1324" y="1195"/>
                  </a:lnTo>
                  <a:lnTo>
                    <a:pt x="1394" y="1169"/>
                  </a:lnTo>
                  <a:lnTo>
                    <a:pt x="1462" y="1145"/>
                  </a:lnTo>
                  <a:lnTo>
                    <a:pt x="1532" y="1119"/>
                  </a:lnTo>
                  <a:lnTo>
                    <a:pt x="1601" y="1097"/>
                  </a:lnTo>
                  <a:lnTo>
                    <a:pt x="1669" y="1073"/>
                  </a:lnTo>
                  <a:lnTo>
                    <a:pt x="1739" y="1051"/>
                  </a:lnTo>
                  <a:lnTo>
                    <a:pt x="1809" y="1031"/>
                  </a:lnTo>
                  <a:lnTo>
                    <a:pt x="1879" y="1013"/>
                  </a:lnTo>
                  <a:lnTo>
                    <a:pt x="1947" y="995"/>
                  </a:lnTo>
                  <a:lnTo>
                    <a:pt x="2017" y="977"/>
                  </a:lnTo>
                  <a:lnTo>
                    <a:pt x="2087" y="955"/>
                  </a:lnTo>
                  <a:lnTo>
                    <a:pt x="2155" y="933"/>
                  </a:lnTo>
                  <a:lnTo>
                    <a:pt x="2225" y="917"/>
                  </a:lnTo>
                  <a:lnTo>
                    <a:pt x="2295" y="905"/>
                  </a:lnTo>
                  <a:lnTo>
                    <a:pt x="2363" y="897"/>
                  </a:lnTo>
                  <a:lnTo>
                    <a:pt x="2433" y="893"/>
                  </a:lnTo>
                  <a:lnTo>
                    <a:pt x="2503" y="892"/>
                  </a:lnTo>
                  <a:lnTo>
                    <a:pt x="2573" y="893"/>
                  </a:lnTo>
                  <a:lnTo>
                    <a:pt x="2640" y="895"/>
                  </a:lnTo>
                  <a:lnTo>
                    <a:pt x="2710" y="899"/>
                  </a:lnTo>
                  <a:moveTo>
                    <a:pt x="5" y="1276"/>
                  </a:moveTo>
                  <a:lnTo>
                    <a:pt x="75" y="1276"/>
                  </a:lnTo>
                  <a:lnTo>
                    <a:pt x="145" y="1274"/>
                  </a:lnTo>
                  <a:lnTo>
                    <a:pt x="215" y="1268"/>
                  </a:lnTo>
                  <a:lnTo>
                    <a:pt x="283" y="1262"/>
                  </a:lnTo>
                  <a:lnTo>
                    <a:pt x="353" y="1254"/>
                  </a:lnTo>
                  <a:lnTo>
                    <a:pt x="423" y="1240"/>
                  </a:lnTo>
                  <a:lnTo>
                    <a:pt x="490" y="1224"/>
                  </a:lnTo>
                  <a:lnTo>
                    <a:pt x="560" y="1204"/>
                  </a:lnTo>
                  <a:lnTo>
                    <a:pt x="630" y="1178"/>
                  </a:lnTo>
                  <a:lnTo>
                    <a:pt x="700" y="1152"/>
                  </a:lnTo>
                  <a:lnTo>
                    <a:pt x="768" y="1125"/>
                  </a:lnTo>
                  <a:lnTo>
                    <a:pt x="838" y="1109"/>
                  </a:lnTo>
                  <a:lnTo>
                    <a:pt x="908" y="1099"/>
                  </a:lnTo>
                  <a:lnTo>
                    <a:pt x="976" y="1085"/>
                  </a:lnTo>
                  <a:lnTo>
                    <a:pt x="1046" y="1071"/>
                  </a:lnTo>
                  <a:lnTo>
                    <a:pt x="1116" y="1057"/>
                  </a:lnTo>
                  <a:lnTo>
                    <a:pt x="1184" y="1041"/>
                  </a:lnTo>
                  <a:lnTo>
                    <a:pt x="1254" y="1023"/>
                  </a:lnTo>
                  <a:lnTo>
                    <a:pt x="1324" y="1007"/>
                  </a:lnTo>
                  <a:lnTo>
                    <a:pt x="1394" y="989"/>
                  </a:lnTo>
                  <a:lnTo>
                    <a:pt x="1462" y="969"/>
                  </a:lnTo>
                  <a:lnTo>
                    <a:pt x="1532" y="949"/>
                  </a:lnTo>
                  <a:lnTo>
                    <a:pt x="1601" y="929"/>
                  </a:lnTo>
                  <a:lnTo>
                    <a:pt x="1669" y="909"/>
                  </a:lnTo>
                  <a:lnTo>
                    <a:pt x="1739" y="887"/>
                  </a:lnTo>
                  <a:lnTo>
                    <a:pt x="1809" y="865"/>
                  </a:lnTo>
                  <a:lnTo>
                    <a:pt x="1879" y="839"/>
                  </a:lnTo>
                  <a:lnTo>
                    <a:pt x="1947" y="811"/>
                  </a:lnTo>
                  <a:lnTo>
                    <a:pt x="2017" y="779"/>
                  </a:lnTo>
                  <a:lnTo>
                    <a:pt x="2087" y="745"/>
                  </a:lnTo>
                  <a:lnTo>
                    <a:pt x="2155" y="710"/>
                  </a:lnTo>
                  <a:lnTo>
                    <a:pt x="2225" y="674"/>
                  </a:lnTo>
                  <a:lnTo>
                    <a:pt x="2295" y="638"/>
                  </a:lnTo>
                  <a:lnTo>
                    <a:pt x="2363" y="604"/>
                  </a:lnTo>
                  <a:lnTo>
                    <a:pt x="2433" y="576"/>
                  </a:lnTo>
                  <a:lnTo>
                    <a:pt x="2503" y="552"/>
                  </a:lnTo>
                  <a:lnTo>
                    <a:pt x="2573" y="534"/>
                  </a:lnTo>
                  <a:lnTo>
                    <a:pt x="2640" y="522"/>
                  </a:lnTo>
                  <a:lnTo>
                    <a:pt x="2710" y="518"/>
                  </a:lnTo>
                  <a:moveTo>
                    <a:pt x="5" y="1148"/>
                  </a:moveTo>
                  <a:lnTo>
                    <a:pt x="75" y="1148"/>
                  </a:lnTo>
                  <a:lnTo>
                    <a:pt x="145" y="1148"/>
                  </a:lnTo>
                  <a:lnTo>
                    <a:pt x="215" y="1148"/>
                  </a:lnTo>
                  <a:lnTo>
                    <a:pt x="283" y="1148"/>
                  </a:lnTo>
                  <a:lnTo>
                    <a:pt x="353" y="1146"/>
                  </a:lnTo>
                  <a:lnTo>
                    <a:pt x="423" y="1144"/>
                  </a:lnTo>
                  <a:lnTo>
                    <a:pt x="490" y="1142"/>
                  </a:lnTo>
                  <a:lnTo>
                    <a:pt x="560" y="1138"/>
                  </a:lnTo>
                  <a:lnTo>
                    <a:pt x="630" y="1132"/>
                  </a:lnTo>
                  <a:lnTo>
                    <a:pt x="700" y="1124"/>
                  </a:lnTo>
                  <a:lnTo>
                    <a:pt x="768" y="1112"/>
                  </a:lnTo>
                  <a:lnTo>
                    <a:pt x="838" y="1086"/>
                  </a:lnTo>
                  <a:lnTo>
                    <a:pt x="908" y="1054"/>
                  </a:lnTo>
                  <a:lnTo>
                    <a:pt x="976" y="1020"/>
                  </a:lnTo>
                  <a:lnTo>
                    <a:pt x="1046" y="988"/>
                  </a:lnTo>
                  <a:lnTo>
                    <a:pt x="1116" y="954"/>
                  </a:lnTo>
                  <a:lnTo>
                    <a:pt x="1184" y="920"/>
                  </a:lnTo>
                  <a:lnTo>
                    <a:pt x="1254" y="888"/>
                  </a:lnTo>
                  <a:lnTo>
                    <a:pt x="1324" y="857"/>
                  </a:lnTo>
                  <a:lnTo>
                    <a:pt x="1394" y="827"/>
                  </a:lnTo>
                  <a:lnTo>
                    <a:pt x="1462" y="797"/>
                  </a:lnTo>
                  <a:lnTo>
                    <a:pt x="1532" y="769"/>
                  </a:lnTo>
                  <a:lnTo>
                    <a:pt x="1601" y="741"/>
                  </a:lnTo>
                  <a:lnTo>
                    <a:pt x="1669" y="715"/>
                  </a:lnTo>
                  <a:lnTo>
                    <a:pt x="1739" y="691"/>
                  </a:lnTo>
                  <a:lnTo>
                    <a:pt x="1809" y="667"/>
                  </a:lnTo>
                  <a:lnTo>
                    <a:pt x="1879" y="647"/>
                  </a:lnTo>
                  <a:lnTo>
                    <a:pt x="1947" y="625"/>
                  </a:lnTo>
                  <a:lnTo>
                    <a:pt x="2017" y="607"/>
                  </a:lnTo>
                  <a:lnTo>
                    <a:pt x="2087" y="591"/>
                  </a:lnTo>
                  <a:lnTo>
                    <a:pt x="2155" y="575"/>
                  </a:lnTo>
                  <a:lnTo>
                    <a:pt x="2225" y="561"/>
                  </a:lnTo>
                  <a:lnTo>
                    <a:pt x="2295" y="551"/>
                  </a:lnTo>
                  <a:lnTo>
                    <a:pt x="2363" y="541"/>
                  </a:lnTo>
                  <a:lnTo>
                    <a:pt x="2433" y="533"/>
                  </a:lnTo>
                  <a:lnTo>
                    <a:pt x="2503" y="527"/>
                  </a:lnTo>
                  <a:lnTo>
                    <a:pt x="2573" y="521"/>
                  </a:lnTo>
                  <a:lnTo>
                    <a:pt x="2640" y="520"/>
                  </a:lnTo>
                  <a:lnTo>
                    <a:pt x="2710" y="518"/>
                  </a:lnTo>
                  <a:moveTo>
                    <a:pt x="2" y="330"/>
                  </a:moveTo>
                  <a:lnTo>
                    <a:pt x="72" y="332"/>
                  </a:lnTo>
                  <a:lnTo>
                    <a:pt x="142" y="340"/>
                  </a:lnTo>
                  <a:lnTo>
                    <a:pt x="212" y="347"/>
                  </a:lnTo>
                  <a:lnTo>
                    <a:pt x="280" y="355"/>
                  </a:lnTo>
                  <a:lnTo>
                    <a:pt x="350" y="361"/>
                  </a:lnTo>
                  <a:lnTo>
                    <a:pt x="420" y="363"/>
                  </a:lnTo>
                  <a:lnTo>
                    <a:pt x="488" y="365"/>
                  </a:lnTo>
                  <a:lnTo>
                    <a:pt x="558" y="363"/>
                  </a:lnTo>
                  <a:lnTo>
                    <a:pt x="628" y="359"/>
                  </a:lnTo>
                  <a:lnTo>
                    <a:pt x="698" y="353"/>
                  </a:lnTo>
                  <a:lnTo>
                    <a:pt x="766" y="343"/>
                  </a:lnTo>
                  <a:lnTo>
                    <a:pt x="836" y="332"/>
                  </a:lnTo>
                  <a:lnTo>
                    <a:pt x="906" y="318"/>
                  </a:lnTo>
                  <a:lnTo>
                    <a:pt x="974" y="302"/>
                  </a:lnTo>
                  <a:lnTo>
                    <a:pt x="1043" y="282"/>
                  </a:lnTo>
                  <a:lnTo>
                    <a:pt x="1113" y="260"/>
                  </a:lnTo>
                  <a:lnTo>
                    <a:pt x="1181" y="236"/>
                  </a:lnTo>
                  <a:lnTo>
                    <a:pt x="1251" y="212"/>
                  </a:lnTo>
                  <a:lnTo>
                    <a:pt x="1321" y="184"/>
                  </a:lnTo>
                  <a:lnTo>
                    <a:pt x="1391" y="154"/>
                  </a:lnTo>
                  <a:lnTo>
                    <a:pt x="1459" y="122"/>
                  </a:lnTo>
                  <a:lnTo>
                    <a:pt x="1529" y="90"/>
                  </a:lnTo>
                  <a:lnTo>
                    <a:pt x="1599" y="58"/>
                  </a:lnTo>
                  <a:lnTo>
                    <a:pt x="1667" y="26"/>
                  </a:lnTo>
                  <a:lnTo>
                    <a:pt x="1737" y="48"/>
                  </a:lnTo>
                  <a:lnTo>
                    <a:pt x="1807" y="88"/>
                  </a:lnTo>
                  <a:lnTo>
                    <a:pt x="1877" y="124"/>
                  </a:lnTo>
                  <a:lnTo>
                    <a:pt x="1945" y="158"/>
                  </a:lnTo>
                  <a:lnTo>
                    <a:pt x="2015" y="188"/>
                  </a:lnTo>
                  <a:lnTo>
                    <a:pt x="2084" y="218"/>
                  </a:lnTo>
                  <a:lnTo>
                    <a:pt x="2152" y="242"/>
                  </a:lnTo>
                  <a:lnTo>
                    <a:pt x="2222" y="266"/>
                  </a:lnTo>
                  <a:lnTo>
                    <a:pt x="2292" y="284"/>
                  </a:lnTo>
                  <a:lnTo>
                    <a:pt x="2360" y="302"/>
                  </a:lnTo>
                  <a:lnTo>
                    <a:pt x="2430" y="316"/>
                  </a:lnTo>
                  <a:lnTo>
                    <a:pt x="2500" y="326"/>
                  </a:lnTo>
                  <a:lnTo>
                    <a:pt x="2570" y="333"/>
                  </a:lnTo>
                  <a:lnTo>
                    <a:pt x="2638" y="337"/>
                  </a:lnTo>
                  <a:lnTo>
                    <a:pt x="2708" y="339"/>
                  </a:lnTo>
                  <a:moveTo>
                    <a:pt x="0" y="241"/>
                  </a:moveTo>
                  <a:lnTo>
                    <a:pt x="70" y="236"/>
                  </a:lnTo>
                  <a:lnTo>
                    <a:pt x="140" y="224"/>
                  </a:lnTo>
                  <a:lnTo>
                    <a:pt x="210" y="208"/>
                  </a:lnTo>
                  <a:lnTo>
                    <a:pt x="278" y="188"/>
                  </a:lnTo>
                  <a:lnTo>
                    <a:pt x="348" y="168"/>
                  </a:lnTo>
                  <a:lnTo>
                    <a:pt x="418" y="146"/>
                  </a:lnTo>
                  <a:lnTo>
                    <a:pt x="485" y="124"/>
                  </a:lnTo>
                  <a:lnTo>
                    <a:pt x="555" y="100"/>
                  </a:lnTo>
                  <a:lnTo>
                    <a:pt x="625" y="78"/>
                  </a:lnTo>
                  <a:lnTo>
                    <a:pt x="695" y="54"/>
                  </a:lnTo>
                  <a:lnTo>
                    <a:pt x="763" y="32"/>
                  </a:lnTo>
                  <a:lnTo>
                    <a:pt x="833" y="12"/>
                  </a:lnTo>
                  <a:lnTo>
                    <a:pt x="903" y="8"/>
                  </a:lnTo>
                  <a:lnTo>
                    <a:pt x="971" y="8"/>
                  </a:lnTo>
                  <a:lnTo>
                    <a:pt x="1041" y="8"/>
                  </a:lnTo>
                  <a:lnTo>
                    <a:pt x="1111" y="8"/>
                  </a:lnTo>
                  <a:lnTo>
                    <a:pt x="1179" y="6"/>
                  </a:lnTo>
                  <a:lnTo>
                    <a:pt x="1249" y="6"/>
                  </a:lnTo>
                  <a:lnTo>
                    <a:pt x="1319" y="4"/>
                  </a:lnTo>
                  <a:lnTo>
                    <a:pt x="1389" y="2"/>
                  </a:lnTo>
                  <a:lnTo>
                    <a:pt x="1457" y="0"/>
                  </a:lnTo>
                </a:path>
              </a:pathLst>
            </a:custGeom>
            <a:noFill/>
            <a:ln w="3175">
              <a:solidFill>
                <a:schemeClr val="tx1"/>
              </a:solidFill>
              <a:miter lim="800000"/>
              <a:headEnd/>
              <a:tailEnd/>
            </a:ln>
          </p:spPr>
          <p:txBody>
            <a:bodyPr/>
            <a:lstStyle/>
            <a:p>
              <a:endParaRPr lang="en-US"/>
            </a:p>
          </p:txBody>
        </p:sp>
        <p:sp>
          <p:nvSpPr>
            <p:cNvPr id="39065" name="Freeform 50"/>
            <p:cNvSpPr>
              <a:spLocks noChangeAspect="1" noEditPoints="1"/>
            </p:cNvSpPr>
            <p:nvPr/>
          </p:nvSpPr>
          <p:spPr bwMode="auto">
            <a:xfrm>
              <a:off x="4869" y="1032"/>
              <a:ext cx="453" cy="659"/>
            </a:xfrm>
            <a:custGeom>
              <a:avLst/>
              <a:gdLst>
                <a:gd name="T0" fmla="*/ 0 w 2713"/>
                <a:gd name="T1" fmla="*/ 0 h 4388"/>
                <a:gd name="T2" fmla="*/ 0 w 2713"/>
                <a:gd name="T3" fmla="*/ 0 h 4388"/>
                <a:gd name="T4" fmla="*/ 0 w 2713"/>
                <a:gd name="T5" fmla="*/ 0 h 4388"/>
                <a:gd name="T6" fmla="*/ 0 w 2713"/>
                <a:gd name="T7" fmla="*/ 0 h 4388"/>
                <a:gd name="T8" fmla="*/ 0 w 2713"/>
                <a:gd name="T9" fmla="*/ 0 h 4388"/>
                <a:gd name="T10" fmla="*/ 0 w 2713"/>
                <a:gd name="T11" fmla="*/ 0 h 4388"/>
                <a:gd name="T12" fmla="*/ 0 w 2713"/>
                <a:gd name="T13" fmla="*/ 0 h 4388"/>
                <a:gd name="T14" fmla="*/ 0 w 2713"/>
                <a:gd name="T15" fmla="*/ 0 h 4388"/>
                <a:gd name="T16" fmla="*/ 0 w 2713"/>
                <a:gd name="T17" fmla="*/ 0 h 4388"/>
                <a:gd name="T18" fmla="*/ 0 w 2713"/>
                <a:gd name="T19" fmla="*/ 0 h 4388"/>
                <a:gd name="T20" fmla="*/ 0 w 2713"/>
                <a:gd name="T21" fmla="*/ 0 h 4388"/>
                <a:gd name="T22" fmla="*/ 0 w 2713"/>
                <a:gd name="T23" fmla="*/ 0 h 4388"/>
                <a:gd name="T24" fmla="*/ 0 w 2713"/>
                <a:gd name="T25" fmla="*/ 0 h 4388"/>
                <a:gd name="T26" fmla="*/ 0 w 2713"/>
                <a:gd name="T27" fmla="*/ 0 h 4388"/>
                <a:gd name="T28" fmla="*/ 0 w 2713"/>
                <a:gd name="T29" fmla="*/ 0 h 4388"/>
                <a:gd name="T30" fmla="*/ 0 w 2713"/>
                <a:gd name="T31" fmla="*/ 0 h 4388"/>
                <a:gd name="T32" fmla="*/ 0 w 2713"/>
                <a:gd name="T33" fmla="*/ 0 h 4388"/>
                <a:gd name="T34" fmla="*/ 0 w 2713"/>
                <a:gd name="T35" fmla="*/ 0 h 4388"/>
                <a:gd name="T36" fmla="*/ 0 w 2713"/>
                <a:gd name="T37" fmla="*/ 0 h 4388"/>
                <a:gd name="T38" fmla="*/ 0 w 2713"/>
                <a:gd name="T39" fmla="*/ 0 h 4388"/>
                <a:gd name="T40" fmla="*/ 0 w 2713"/>
                <a:gd name="T41" fmla="*/ 0 h 4388"/>
                <a:gd name="T42" fmla="*/ 0 w 2713"/>
                <a:gd name="T43" fmla="*/ 0 h 4388"/>
                <a:gd name="T44" fmla="*/ 0 w 2713"/>
                <a:gd name="T45" fmla="*/ 0 h 4388"/>
                <a:gd name="T46" fmla="*/ 0 w 2713"/>
                <a:gd name="T47" fmla="*/ 0 h 4388"/>
                <a:gd name="T48" fmla="*/ 0 w 2713"/>
                <a:gd name="T49" fmla="*/ 0 h 4388"/>
                <a:gd name="T50" fmla="*/ 0 w 2713"/>
                <a:gd name="T51" fmla="*/ 0 h 4388"/>
                <a:gd name="T52" fmla="*/ 0 w 2713"/>
                <a:gd name="T53" fmla="*/ 0 h 4388"/>
                <a:gd name="T54" fmla="*/ 0 w 2713"/>
                <a:gd name="T55" fmla="*/ 0 h 4388"/>
                <a:gd name="T56" fmla="*/ 0 w 2713"/>
                <a:gd name="T57" fmla="*/ 0 h 4388"/>
                <a:gd name="T58" fmla="*/ 0 w 2713"/>
                <a:gd name="T59" fmla="*/ 0 h 4388"/>
                <a:gd name="T60" fmla="*/ 0 w 2713"/>
                <a:gd name="T61" fmla="*/ 0 h 4388"/>
                <a:gd name="T62" fmla="*/ 0 w 2713"/>
                <a:gd name="T63" fmla="*/ 0 h 4388"/>
                <a:gd name="T64" fmla="*/ 0 w 2713"/>
                <a:gd name="T65" fmla="*/ 0 h 4388"/>
                <a:gd name="T66" fmla="*/ 0 w 2713"/>
                <a:gd name="T67" fmla="*/ 0 h 4388"/>
                <a:gd name="T68" fmla="*/ 0 w 2713"/>
                <a:gd name="T69" fmla="*/ 0 h 4388"/>
                <a:gd name="T70" fmla="*/ 0 w 2713"/>
                <a:gd name="T71" fmla="*/ 0 h 4388"/>
                <a:gd name="T72" fmla="*/ 0 w 2713"/>
                <a:gd name="T73" fmla="*/ 0 h 4388"/>
                <a:gd name="T74" fmla="*/ 0 w 2713"/>
                <a:gd name="T75" fmla="*/ 0 h 4388"/>
                <a:gd name="T76" fmla="*/ 0 w 2713"/>
                <a:gd name="T77" fmla="*/ 0 h 4388"/>
                <a:gd name="T78" fmla="*/ 0 w 2713"/>
                <a:gd name="T79" fmla="*/ 0 h 4388"/>
                <a:gd name="T80" fmla="*/ 0 w 2713"/>
                <a:gd name="T81" fmla="*/ 0 h 4388"/>
                <a:gd name="T82" fmla="*/ 0 w 2713"/>
                <a:gd name="T83" fmla="*/ 0 h 4388"/>
                <a:gd name="T84" fmla="*/ 0 w 2713"/>
                <a:gd name="T85" fmla="*/ 0 h 4388"/>
                <a:gd name="T86" fmla="*/ 0 w 2713"/>
                <a:gd name="T87" fmla="*/ 0 h 4388"/>
                <a:gd name="T88" fmla="*/ 0 w 2713"/>
                <a:gd name="T89" fmla="*/ 0 h 4388"/>
                <a:gd name="T90" fmla="*/ 0 w 2713"/>
                <a:gd name="T91" fmla="*/ 0 h 4388"/>
                <a:gd name="T92" fmla="*/ 0 w 2713"/>
                <a:gd name="T93" fmla="*/ 0 h 4388"/>
                <a:gd name="T94" fmla="*/ 0 w 2713"/>
                <a:gd name="T95" fmla="*/ 0 h 4388"/>
                <a:gd name="T96" fmla="*/ 0 w 2713"/>
                <a:gd name="T97" fmla="*/ 0 h 4388"/>
                <a:gd name="T98" fmla="*/ 0 w 2713"/>
                <a:gd name="T99" fmla="*/ 0 h 4388"/>
                <a:gd name="T100" fmla="*/ 0 w 2713"/>
                <a:gd name="T101" fmla="*/ 0 h 4388"/>
                <a:gd name="T102" fmla="*/ 0 w 2713"/>
                <a:gd name="T103" fmla="*/ 0 h 4388"/>
                <a:gd name="T104" fmla="*/ 0 w 2713"/>
                <a:gd name="T105" fmla="*/ 0 h 4388"/>
                <a:gd name="T106" fmla="*/ 0 w 2713"/>
                <a:gd name="T107" fmla="*/ 0 h 4388"/>
                <a:gd name="T108" fmla="*/ 0 w 2713"/>
                <a:gd name="T109" fmla="*/ 0 h 4388"/>
                <a:gd name="T110" fmla="*/ 0 w 2713"/>
                <a:gd name="T111" fmla="*/ 0 h 4388"/>
                <a:gd name="T112" fmla="*/ 0 w 2713"/>
                <a:gd name="T113" fmla="*/ 0 h 43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13"/>
                <a:gd name="T172" fmla="*/ 0 h 4388"/>
                <a:gd name="T173" fmla="*/ 2713 w 2713"/>
                <a:gd name="T174" fmla="*/ 4388 h 43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13" h="4388">
                  <a:moveTo>
                    <a:pt x="1460" y="4382"/>
                  </a:moveTo>
                  <a:lnTo>
                    <a:pt x="1529" y="4380"/>
                  </a:lnTo>
                  <a:lnTo>
                    <a:pt x="1599" y="4376"/>
                  </a:lnTo>
                  <a:lnTo>
                    <a:pt x="1667" y="4388"/>
                  </a:lnTo>
                  <a:lnTo>
                    <a:pt x="1737" y="4386"/>
                  </a:lnTo>
                  <a:lnTo>
                    <a:pt x="1807" y="4378"/>
                  </a:lnTo>
                  <a:lnTo>
                    <a:pt x="1877" y="4374"/>
                  </a:lnTo>
                  <a:lnTo>
                    <a:pt x="1945" y="4373"/>
                  </a:lnTo>
                  <a:lnTo>
                    <a:pt x="2015" y="4371"/>
                  </a:lnTo>
                  <a:lnTo>
                    <a:pt x="2085" y="4369"/>
                  </a:lnTo>
                  <a:lnTo>
                    <a:pt x="2153" y="4369"/>
                  </a:lnTo>
                  <a:lnTo>
                    <a:pt x="2223" y="4369"/>
                  </a:lnTo>
                  <a:lnTo>
                    <a:pt x="2293" y="4369"/>
                  </a:lnTo>
                  <a:lnTo>
                    <a:pt x="2361" y="4371"/>
                  </a:lnTo>
                  <a:lnTo>
                    <a:pt x="2431" y="4371"/>
                  </a:lnTo>
                  <a:lnTo>
                    <a:pt x="2501" y="4373"/>
                  </a:lnTo>
                  <a:lnTo>
                    <a:pt x="2570" y="4373"/>
                  </a:lnTo>
                  <a:lnTo>
                    <a:pt x="2638" y="4374"/>
                  </a:lnTo>
                  <a:lnTo>
                    <a:pt x="2708" y="4374"/>
                  </a:lnTo>
                  <a:moveTo>
                    <a:pt x="0" y="4378"/>
                  </a:moveTo>
                  <a:lnTo>
                    <a:pt x="70" y="4378"/>
                  </a:lnTo>
                  <a:lnTo>
                    <a:pt x="140" y="4378"/>
                  </a:lnTo>
                  <a:lnTo>
                    <a:pt x="210" y="4380"/>
                  </a:lnTo>
                  <a:lnTo>
                    <a:pt x="278" y="4380"/>
                  </a:lnTo>
                  <a:lnTo>
                    <a:pt x="348" y="4380"/>
                  </a:lnTo>
                  <a:lnTo>
                    <a:pt x="418" y="4382"/>
                  </a:lnTo>
                  <a:lnTo>
                    <a:pt x="486" y="4384"/>
                  </a:lnTo>
                  <a:lnTo>
                    <a:pt x="556" y="4384"/>
                  </a:lnTo>
                  <a:lnTo>
                    <a:pt x="626" y="4386"/>
                  </a:lnTo>
                  <a:lnTo>
                    <a:pt x="696" y="4386"/>
                  </a:lnTo>
                  <a:lnTo>
                    <a:pt x="764" y="4386"/>
                  </a:lnTo>
                  <a:lnTo>
                    <a:pt x="834" y="4382"/>
                  </a:lnTo>
                  <a:lnTo>
                    <a:pt x="903" y="4362"/>
                  </a:lnTo>
                  <a:lnTo>
                    <a:pt x="971" y="4340"/>
                  </a:lnTo>
                  <a:lnTo>
                    <a:pt x="1041" y="4318"/>
                  </a:lnTo>
                  <a:lnTo>
                    <a:pt x="1111" y="4297"/>
                  </a:lnTo>
                  <a:lnTo>
                    <a:pt x="1179" y="4275"/>
                  </a:lnTo>
                  <a:lnTo>
                    <a:pt x="1249" y="4253"/>
                  </a:lnTo>
                  <a:lnTo>
                    <a:pt x="1319" y="4233"/>
                  </a:lnTo>
                  <a:lnTo>
                    <a:pt x="1389" y="4213"/>
                  </a:lnTo>
                  <a:lnTo>
                    <a:pt x="1457" y="4245"/>
                  </a:lnTo>
                  <a:lnTo>
                    <a:pt x="1527" y="4295"/>
                  </a:lnTo>
                  <a:lnTo>
                    <a:pt x="1597" y="4343"/>
                  </a:lnTo>
                  <a:lnTo>
                    <a:pt x="1665" y="4371"/>
                  </a:lnTo>
                  <a:lnTo>
                    <a:pt x="1735" y="4355"/>
                  </a:lnTo>
                  <a:lnTo>
                    <a:pt x="1805" y="4325"/>
                  </a:lnTo>
                  <a:lnTo>
                    <a:pt x="1875" y="4291"/>
                  </a:lnTo>
                  <a:lnTo>
                    <a:pt x="1943" y="4255"/>
                  </a:lnTo>
                  <a:lnTo>
                    <a:pt x="2012" y="4221"/>
                  </a:lnTo>
                  <a:lnTo>
                    <a:pt x="2082" y="4189"/>
                  </a:lnTo>
                  <a:lnTo>
                    <a:pt x="2150" y="4157"/>
                  </a:lnTo>
                  <a:lnTo>
                    <a:pt x="2220" y="4127"/>
                  </a:lnTo>
                  <a:lnTo>
                    <a:pt x="2290" y="4101"/>
                  </a:lnTo>
                  <a:lnTo>
                    <a:pt x="2358" y="4077"/>
                  </a:lnTo>
                  <a:lnTo>
                    <a:pt x="2428" y="4057"/>
                  </a:lnTo>
                  <a:lnTo>
                    <a:pt x="2498" y="4041"/>
                  </a:lnTo>
                  <a:lnTo>
                    <a:pt x="2568" y="4031"/>
                  </a:lnTo>
                  <a:lnTo>
                    <a:pt x="2636" y="4023"/>
                  </a:lnTo>
                  <a:lnTo>
                    <a:pt x="2706" y="4021"/>
                  </a:lnTo>
                  <a:moveTo>
                    <a:pt x="8" y="2824"/>
                  </a:moveTo>
                  <a:lnTo>
                    <a:pt x="78" y="2834"/>
                  </a:lnTo>
                  <a:lnTo>
                    <a:pt x="148" y="2866"/>
                  </a:lnTo>
                  <a:lnTo>
                    <a:pt x="218" y="2916"/>
                  </a:lnTo>
                  <a:lnTo>
                    <a:pt x="286" y="2982"/>
                  </a:lnTo>
                  <a:lnTo>
                    <a:pt x="356" y="3058"/>
                  </a:lnTo>
                  <a:lnTo>
                    <a:pt x="426" y="3140"/>
                  </a:lnTo>
                  <a:lnTo>
                    <a:pt x="493" y="3226"/>
                  </a:lnTo>
                  <a:lnTo>
                    <a:pt x="563" y="3312"/>
                  </a:lnTo>
                  <a:lnTo>
                    <a:pt x="633" y="3397"/>
                  </a:lnTo>
                  <a:lnTo>
                    <a:pt x="703" y="3481"/>
                  </a:lnTo>
                  <a:lnTo>
                    <a:pt x="771" y="3565"/>
                  </a:lnTo>
                  <a:lnTo>
                    <a:pt x="841" y="3645"/>
                  </a:lnTo>
                  <a:lnTo>
                    <a:pt x="911" y="3723"/>
                  </a:lnTo>
                  <a:lnTo>
                    <a:pt x="979" y="3799"/>
                  </a:lnTo>
                  <a:lnTo>
                    <a:pt x="1049" y="3871"/>
                  </a:lnTo>
                  <a:lnTo>
                    <a:pt x="1119" y="3941"/>
                  </a:lnTo>
                  <a:lnTo>
                    <a:pt x="1187" y="4007"/>
                  </a:lnTo>
                  <a:lnTo>
                    <a:pt x="1257" y="4069"/>
                  </a:lnTo>
                  <a:lnTo>
                    <a:pt x="1327" y="4129"/>
                  </a:lnTo>
                  <a:lnTo>
                    <a:pt x="1397" y="4187"/>
                  </a:lnTo>
                  <a:lnTo>
                    <a:pt x="1465" y="4189"/>
                  </a:lnTo>
                  <a:lnTo>
                    <a:pt x="1535" y="4171"/>
                  </a:lnTo>
                  <a:lnTo>
                    <a:pt x="1604" y="4155"/>
                  </a:lnTo>
                  <a:lnTo>
                    <a:pt x="1672" y="4139"/>
                  </a:lnTo>
                  <a:lnTo>
                    <a:pt x="1742" y="4123"/>
                  </a:lnTo>
                  <a:lnTo>
                    <a:pt x="1812" y="4109"/>
                  </a:lnTo>
                  <a:lnTo>
                    <a:pt x="1882" y="4095"/>
                  </a:lnTo>
                  <a:lnTo>
                    <a:pt x="1950" y="4083"/>
                  </a:lnTo>
                  <a:lnTo>
                    <a:pt x="2020" y="4071"/>
                  </a:lnTo>
                  <a:lnTo>
                    <a:pt x="2090" y="4061"/>
                  </a:lnTo>
                  <a:lnTo>
                    <a:pt x="2158" y="4051"/>
                  </a:lnTo>
                  <a:lnTo>
                    <a:pt x="2228" y="4043"/>
                  </a:lnTo>
                  <a:lnTo>
                    <a:pt x="2298" y="4037"/>
                  </a:lnTo>
                  <a:lnTo>
                    <a:pt x="2366" y="4029"/>
                  </a:lnTo>
                  <a:lnTo>
                    <a:pt x="2436" y="4025"/>
                  </a:lnTo>
                  <a:lnTo>
                    <a:pt x="2506" y="4022"/>
                  </a:lnTo>
                  <a:lnTo>
                    <a:pt x="2576" y="4020"/>
                  </a:lnTo>
                  <a:lnTo>
                    <a:pt x="2643" y="4018"/>
                  </a:lnTo>
                  <a:lnTo>
                    <a:pt x="2713" y="4018"/>
                  </a:lnTo>
                  <a:moveTo>
                    <a:pt x="8" y="2200"/>
                  </a:moveTo>
                  <a:lnTo>
                    <a:pt x="78" y="2198"/>
                  </a:lnTo>
                  <a:lnTo>
                    <a:pt x="148" y="2188"/>
                  </a:lnTo>
                  <a:lnTo>
                    <a:pt x="218" y="2164"/>
                  </a:lnTo>
                  <a:lnTo>
                    <a:pt x="286" y="2126"/>
                  </a:lnTo>
                  <a:lnTo>
                    <a:pt x="356" y="2076"/>
                  </a:lnTo>
                  <a:lnTo>
                    <a:pt x="426" y="2014"/>
                  </a:lnTo>
                  <a:lnTo>
                    <a:pt x="493" y="1946"/>
                  </a:lnTo>
                  <a:lnTo>
                    <a:pt x="563" y="1870"/>
                  </a:lnTo>
                  <a:lnTo>
                    <a:pt x="633" y="1792"/>
                  </a:lnTo>
                  <a:lnTo>
                    <a:pt x="703" y="1708"/>
                  </a:lnTo>
                  <a:lnTo>
                    <a:pt x="771" y="1624"/>
                  </a:lnTo>
                  <a:lnTo>
                    <a:pt x="841" y="1550"/>
                  </a:lnTo>
                  <a:lnTo>
                    <a:pt x="911" y="1606"/>
                  </a:lnTo>
                  <a:lnTo>
                    <a:pt x="979" y="1676"/>
                  </a:lnTo>
                  <a:lnTo>
                    <a:pt x="1049" y="1746"/>
                  </a:lnTo>
                  <a:lnTo>
                    <a:pt x="1119" y="1818"/>
                  </a:lnTo>
                  <a:lnTo>
                    <a:pt x="1187" y="1888"/>
                  </a:lnTo>
                  <a:lnTo>
                    <a:pt x="1257" y="1958"/>
                  </a:lnTo>
                  <a:lnTo>
                    <a:pt x="1327" y="2028"/>
                  </a:lnTo>
                  <a:lnTo>
                    <a:pt x="1397" y="2098"/>
                  </a:lnTo>
                  <a:lnTo>
                    <a:pt x="1465" y="2164"/>
                  </a:lnTo>
                  <a:lnTo>
                    <a:pt x="1535" y="2230"/>
                  </a:lnTo>
                  <a:lnTo>
                    <a:pt x="1604" y="2296"/>
                  </a:lnTo>
                  <a:lnTo>
                    <a:pt x="1672" y="2358"/>
                  </a:lnTo>
                  <a:lnTo>
                    <a:pt x="1742" y="2420"/>
                  </a:lnTo>
                  <a:lnTo>
                    <a:pt x="1812" y="2479"/>
                  </a:lnTo>
                  <a:lnTo>
                    <a:pt x="1882" y="2535"/>
                  </a:lnTo>
                  <a:lnTo>
                    <a:pt x="1950" y="2589"/>
                  </a:lnTo>
                  <a:lnTo>
                    <a:pt x="2020" y="2641"/>
                  </a:lnTo>
                  <a:lnTo>
                    <a:pt x="2090" y="2689"/>
                  </a:lnTo>
                  <a:lnTo>
                    <a:pt x="2158" y="2733"/>
                  </a:lnTo>
                  <a:lnTo>
                    <a:pt x="2228" y="2775"/>
                  </a:lnTo>
                  <a:lnTo>
                    <a:pt x="2298" y="2811"/>
                  </a:lnTo>
                  <a:lnTo>
                    <a:pt x="2366" y="2843"/>
                  </a:lnTo>
                  <a:lnTo>
                    <a:pt x="2436" y="2869"/>
                  </a:lnTo>
                  <a:lnTo>
                    <a:pt x="2506" y="2891"/>
                  </a:lnTo>
                  <a:lnTo>
                    <a:pt x="2576" y="2907"/>
                  </a:lnTo>
                  <a:lnTo>
                    <a:pt x="2643" y="2915"/>
                  </a:lnTo>
                  <a:lnTo>
                    <a:pt x="2713" y="2919"/>
                  </a:lnTo>
                  <a:moveTo>
                    <a:pt x="8" y="1736"/>
                  </a:moveTo>
                  <a:lnTo>
                    <a:pt x="78" y="1722"/>
                  </a:lnTo>
                  <a:lnTo>
                    <a:pt x="148" y="1686"/>
                  </a:lnTo>
                  <a:lnTo>
                    <a:pt x="218" y="1638"/>
                  </a:lnTo>
                  <a:lnTo>
                    <a:pt x="286" y="1580"/>
                  </a:lnTo>
                  <a:lnTo>
                    <a:pt x="356" y="1516"/>
                  </a:lnTo>
                  <a:lnTo>
                    <a:pt x="426" y="1452"/>
                  </a:lnTo>
                  <a:lnTo>
                    <a:pt x="493" y="1396"/>
                  </a:lnTo>
                  <a:lnTo>
                    <a:pt x="563" y="1360"/>
                  </a:lnTo>
                  <a:lnTo>
                    <a:pt x="633" y="1368"/>
                  </a:lnTo>
                  <a:lnTo>
                    <a:pt x="703" y="1410"/>
                  </a:lnTo>
                  <a:lnTo>
                    <a:pt x="771" y="1468"/>
                  </a:lnTo>
                  <a:lnTo>
                    <a:pt x="841" y="1520"/>
                  </a:lnTo>
                  <a:lnTo>
                    <a:pt x="911" y="1448"/>
                  </a:lnTo>
                  <a:lnTo>
                    <a:pt x="979" y="1372"/>
                  </a:lnTo>
                  <a:lnTo>
                    <a:pt x="1049" y="1346"/>
                  </a:lnTo>
                  <a:lnTo>
                    <a:pt x="1119" y="1396"/>
                  </a:lnTo>
                  <a:lnTo>
                    <a:pt x="1187" y="1460"/>
                  </a:lnTo>
                  <a:lnTo>
                    <a:pt x="1257" y="1526"/>
                  </a:lnTo>
                  <a:lnTo>
                    <a:pt x="1327" y="1592"/>
                  </a:lnTo>
                  <a:lnTo>
                    <a:pt x="1397" y="1658"/>
                  </a:lnTo>
                  <a:lnTo>
                    <a:pt x="1465" y="1722"/>
                  </a:lnTo>
                  <a:lnTo>
                    <a:pt x="1535" y="1784"/>
                  </a:lnTo>
                  <a:lnTo>
                    <a:pt x="1604" y="1846"/>
                  </a:lnTo>
                  <a:lnTo>
                    <a:pt x="1672" y="1906"/>
                  </a:lnTo>
                  <a:lnTo>
                    <a:pt x="1742" y="1964"/>
                  </a:lnTo>
                  <a:lnTo>
                    <a:pt x="1812" y="2022"/>
                  </a:lnTo>
                  <a:lnTo>
                    <a:pt x="1882" y="2076"/>
                  </a:lnTo>
                  <a:lnTo>
                    <a:pt x="1950" y="2126"/>
                  </a:lnTo>
                  <a:lnTo>
                    <a:pt x="2020" y="2176"/>
                  </a:lnTo>
                  <a:lnTo>
                    <a:pt x="2090" y="2220"/>
                  </a:lnTo>
                  <a:lnTo>
                    <a:pt x="2158" y="2264"/>
                  </a:lnTo>
                  <a:lnTo>
                    <a:pt x="2228" y="2302"/>
                  </a:lnTo>
                  <a:lnTo>
                    <a:pt x="2298" y="2335"/>
                  </a:lnTo>
                  <a:lnTo>
                    <a:pt x="2366" y="2365"/>
                  </a:lnTo>
                  <a:lnTo>
                    <a:pt x="2436" y="2391"/>
                  </a:lnTo>
                  <a:lnTo>
                    <a:pt x="2506" y="2411"/>
                  </a:lnTo>
                  <a:lnTo>
                    <a:pt x="2576" y="2425"/>
                  </a:lnTo>
                  <a:lnTo>
                    <a:pt x="2643" y="2433"/>
                  </a:lnTo>
                  <a:lnTo>
                    <a:pt x="2713" y="2437"/>
                  </a:lnTo>
                  <a:moveTo>
                    <a:pt x="8" y="646"/>
                  </a:moveTo>
                  <a:lnTo>
                    <a:pt x="78" y="676"/>
                  </a:lnTo>
                  <a:lnTo>
                    <a:pt x="148" y="734"/>
                  </a:lnTo>
                  <a:lnTo>
                    <a:pt x="218" y="802"/>
                  </a:lnTo>
                  <a:lnTo>
                    <a:pt x="286" y="870"/>
                  </a:lnTo>
                  <a:lnTo>
                    <a:pt x="356" y="938"/>
                  </a:lnTo>
                  <a:lnTo>
                    <a:pt x="426" y="1002"/>
                  </a:lnTo>
                  <a:lnTo>
                    <a:pt x="493" y="1056"/>
                  </a:lnTo>
                  <a:lnTo>
                    <a:pt x="563" y="1084"/>
                  </a:lnTo>
                  <a:lnTo>
                    <a:pt x="633" y="1072"/>
                  </a:lnTo>
                  <a:lnTo>
                    <a:pt x="703" y="1042"/>
                  </a:lnTo>
                  <a:lnTo>
                    <a:pt x="771" y="1056"/>
                  </a:lnTo>
                  <a:lnTo>
                    <a:pt x="841" y="1110"/>
                  </a:lnTo>
                  <a:lnTo>
                    <a:pt x="911" y="1172"/>
                  </a:lnTo>
                  <a:lnTo>
                    <a:pt x="979" y="1232"/>
                  </a:lnTo>
                  <a:lnTo>
                    <a:pt x="1049" y="1250"/>
                  </a:lnTo>
                  <a:lnTo>
                    <a:pt x="1119" y="1216"/>
                  </a:lnTo>
                  <a:lnTo>
                    <a:pt x="1187" y="1210"/>
                  </a:lnTo>
                  <a:lnTo>
                    <a:pt x="1257" y="1244"/>
                  </a:lnTo>
                  <a:lnTo>
                    <a:pt x="1327" y="1296"/>
                  </a:lnTo>
                  <a:lnTo>
                    <a:pt x="1397" y="1352"/>
                  </a:lnTo>
                  <a:lnTo>
                    <a:pt x="1465" y="1412"/>
                  </a:lnTo>
                  <a:lnTo>
                    <a:pt x="1535" y="1469"/>
                  </a:lnTo>
                  <a:lnTo>
                    <a:pt x="1604" y="1527"/>
                  </a:lnTo>
                  <a:lnTo>
                    <a:pt x="1672" y="1583"/>
                  </a:lnTo>
                  <a:lnTo>
                    <a:pt x="1742" y="1639"/>
                  </a:lnTo>
                  <a:lnTo>
                    <a:pt x="1812" y="1691"/>
                  </a:lnTo>
                  <a:lnTo>
                    <a:pt x="1882" y="1743"/>
                  </a:lnTo>
                  <a:lnTo>
                    <a:pt x="1950" y="1791"/>
                  </a:lnTo>
                  <a:lnTo>
                    <a:pt x="2020" y="1837"/>
                  </a:lnTo>
                  <a:lnTo>
                    <a:pt x="2090" y="1881"/>
                  </a:lnTo>
                  <a:lnTo>
                    <a:pt x="2158" y="1921"/>
                  </a:lnTo>
                  <a:lnTo>
                    <a:pt x="2228" y="1957"/>
                  </a:lnTo>
                  <a:lnTo>
                    <a:pt x="2298" y="1989"/>
                  </a:lnTo>
                  <a:lnTo>
                    <a:pt x="2366" y="2017"/>
                  </a:lnTo>
                  <a:lnTo>
                    <a:pt x="2436" y="2041"/>
                  </a:lnTo>
                  <a:lnTo>
                    <a:pt x="2506" y="2059"/>
                  </a:lnTo>
                  <a:lnTo>
                    <a:pt x="2576" y="2073"/>
                  </a:lnTo>
                  <a:lnTo>
                    <a:pt x="2643" y="2081"/>
                  </a:lnTo>
                  <a:lnTo>
                    <a:pt x="2713" y="2083"/>
                  </a:lnTo>
                  <a:moveTo>
                    <a:pt x="8" y="584"/>
                  </a:moveTo>
                  <a:lnTo>
                    <a:pt x="78" y="566"/>
                  </a:lnTo>
                  <a:lnTo>
                    <a:pt x="148" y="532"/>
                  </a:lnTo>
                  <a:lnTo>
                    <a:pt x="218" y="500"/>
                  </a:lnTo>
                  <a:lnTo>
                    <a:pt x="286" y="516"/>
                  </a:lnTo>
                  <a:lnTo>
                    <a:pt x="356" y="582"/>
                  </a:lnTo>
                  <a:lnTo>
                    <a:pt x="426" y="652"/>
                  </a:lnTo>
                  <a:lnTo>
                    <a:pt x="493" y="722"/>
                  </a:lnTo>
                  <a:lnTo>
                    <a:pt x="563" y="790"/>
                  </a:lnTo>
                  <a:lnTo>
                    <a:pt x="633" y="854"/>
                  </a:lnTo>
                  <a:lnTo>
                    <a:pt x="703" y="896"/>
                  </a:lnTo>
                  <a:lnTo>
                    <a:pt x="771" y="874"/>
                  </a:lnTo>
                  <a:lnTo>
                    <a:pt x="841" y="808"/>
                  </a:lnTo>
                  <a:lnTo>
                    <a:pt x="911" y="840"/>
                  </a:lnTo>
                  <a:lnTo>
                    <a:pt x="979" y="902"/>
                  </a:lnTo>
                  <a:lnTo>
                    <a:pt x="1049" y="960"/>
                  </a:lnTo>
                  <a:lnTo>
                    <a:pt x="1119" y="1004"/>
                  </a:lnTo>
                  <a:lnTo>
                    <a:pt x="1187" y="1024"/>
                  </a:lnTo>
                  <a:lnTo>
                    <a:pt x="1257" y="1036"/>
                  </a:lnTo>
                  <a:lnTo>
                    <a:pt x="1327" y="1065"/>
                  </a:lnTo>
                  <a:lnTo>
                    <a:pt x="1397" y="1105"/>
                  </a:lnTo>
                  <a:lnTo>
                    <a:pt x="1465" y="1153"/>
                  </a:lnTo>
                  <a:lnTo>
                    <a:pt x="1535" y="1203"/>
                  </a:lnTo>
                  <a:lnTo>
                    <a:pt x="1604" y="1255"/>
                  </a:lnTo>
                  <a:lnTo>
                    <a:pt x="1672" y="1305"/>
                  </a:lnTo>
                  <a:lnTo>
                    <a:pt x="1742" y="1355"/>
                  </a:lnTo>
                  <a:lnTo>
                    <a:pt x="1812" y="1403"/>
                  </a:lnTo>
                  <a:lnTo>
                    <a:pt x="1882" y="1449"/>
                  </a:lnTo>
                  <a:lnTo>
                    <a:pt x="1950" y="1495"/>
                  </a:lnTo>
                  <a:lnTo>
                    <a:pt x="2020" y="1537"/>
                  </a:lnTo>
                  <a:lnTo>
                    <a:pt x="2090" y="1577"/>
                  </a:lnTo>
                  <a:lnTo>
                    <a:pt x="2158" y="1613"/>
                  </a:lnTo>
                  <a:lnTo>
                    <a:pt x="2228" y="1647"/>
                  </a:lnTo>
                  <a:lnTo>
                    <a:pt x="2298" y="1677"/>
                  </a:lnTo>
                  <a:lnTo>
                    <a:pt x="2366" y="1703"/>
                  </a:lnTo>
                  <a:lnTo>
                    <a:pt x="2436" y="1725"/>
                  </a:lnTo>
                  <a:lnTo>
                    <a:pt x="2506" y="1743"/>
                  </a:lnTo>
                  <a:lnTo>
                    <a:pt x="2576" y="1754"/>
                  </a:lnTo>
                  <a:lnTo>
                    <a:pt x="2643" y="1762"/>
                  </a:lnTo>
                  <a:lnTo>
                    <a:pt x="2713" y="1764"/>
                  </a:lnTo>
                  <a:moveTo>
                    <a:pt x="8" y="440"/>
                  </a:moveTo>
                  <a:lnTo>
                    <a:pt x="78" y="428"/>
                  </a:lnTo>
                  <a:lnTo>
                    <a:pt x="148" y="406"/>
                  </a:lnTo>
                  <a:lnTo>
                    <a:pt x="218" y="428"/>
                  </a:lnTo>
                  <a:lnTo>
                    <a:pt x="286" y="446"/>
                  </a:lnTo>
                  <a:lnTo>
                    <a:pt x="356" y="416"/>
                  </a:lnTo>
                  <a:lnTo>
                    <a:pt x="426" y="398"/>
                  </a:lnTo>
                  <a:lnTo>
                    <a:pt x="493" y="430"/>
                  </a:lnTo>
                  <a:lnTo>
                    <a:pt x="563" y="494"/>
                  </a:lnTo>
                  <a:lnTo>
                    <a:pt x="633" y="560"/>
                  </a:lnTo>
                  <a:lnTo>
                    <a:pt x="703" y="630"/>
                  </a:lnTo>
                  <a:lnTo>
                    <a:pt x="771" y="698"/>
                  </a:lnTo>
                  <a:lnTo>
                    <a:pt x="841" y="758"/>
                  </a:lnTo>
                  <a:lnTo>
                    <a:pt x="911" y="702"/>
                  </a:lnTo>
                  <a:lnTo>
                    <a:pt x="979" y="650"/>
                  </a:lnTo>
                  <a:lnTo>
                    <a:pt x="1049" y="698"/>
                  </a:lnTo>
                  <a:lnTo>
                    <a:pt x="1119" y="744"/>
                  </a:lnTo>
                  <a:lnTo>
                    <a:pt x="1187" y="778"/>
                  </a:lnTo>
                  <a:lnTo>
                    <a:pt x="1257" y="794"/>
                  </a:lnTo>
                  <a:lnTo>
                    <a:pt x="1327" y="814"/>
                  </a:lnTo>
                  <a:lnTo>
                    <a:pt x="1397" y="844"/>
                  </a:lnTo>
                  <a:lnTo>
                    <a:pt x="1465" y="883"/>
                  </a:lnTo>
                  <a:lnTo>
                    <a:pt x="1535" y="927"/>
                  </a:lnTo>
                  <a:lnTo>
                    <a:pt x="1604" y="973"/>
                  </a:lnTo>
                  <a:lnTo>
                    <a:pt x="1672" y="1017"/>
                  </a:lnTo>
                  <a:lnTo>
                    <a:pt x="1742" y="1063"/>
                  </a:lnTo>
                  <a:lnTo>
                    <a:pt x="1812" y="1105"/>
                  </a:lnTo>
                  <a:lnTo>
                    <a:pt x="1882" y="1147"/>
                  </a:lnTo>
                  <a:lnTo>
                    <a:pt x="1950" y="1187"/>
                  </a:lnTo>
                  <a:lnTo>
                    <a:pt x="2020" y="1225"/>
                  </a:lnTo>
                  <a:lnTo>
                    <a:pt x="2090" y="1259"/>
                  </a:lnTo>
                  <a:lnTo>
                    <a:pt x="2158" y="1293"/>
                  </a:lnTo>
                  <a:lnTo>
                    <a:pt x="2228" y="1321"/>
                  </a:lnTo>
                  <a:lnTo>
                    <a:pt x="2298" y="1349"/>
                  </a:lnTo>
                  <a:lnTo>
                    <a:pt x="2366" y="1371"/>
                  </a:lnTo>
                  <a:lnTo>
                    <a:pt x="2436" y="1391"/>
                  </a:lnTo>
                  <a:lnTo>
                    <a:pt x="2506" y="1405"/>
                  </a:lnTo>
                  <a:lnTo>
                    <a:pt x="2576" y="1417"/>
                  </a:lnTo>
                  <a:lnTo>
                    <a:pt x="2643" y="1423"/>
                  </a:lnTo>
                  <a:lnTo>
                    <a:pt x="2713" y="1425"/>
                  </a:lnTo>
                  <a:moveTo>
                    <a:pt x="8" y="292"/>
                  </a:moveTo>
                  <a:lnTo>
                    <a:pt x="78" y="314"/>
                  </a:lnTo>
                  <a:lnTo>
                    <a:pt x="148" y="366"/>
                  </a:lnTo>
                  <a:lnTo>
                    <a:pt x="218" y="378"/>
                  </a:lnTo>
                  <a:lnTo>
                    <a:pt x="286" y="348"/>
                  </a:lnTo>
                  <a:lnTo>
                    <a:pt x="356" y="318"/>
                  </a:lnTo>
                  <a:lnTo>
                    <a:pt x="426" y="314"/>
                  </a:lnTo>
                  <a:lnTo>
                    <a:pt x="493" y="310"/>
                  </a:lnTo>
                  <a:lnTo>
                    <a:pt x="563" y="280"/>
                  </a:lnTo>
                  <a:lnTo>
                    <a:pt x="633" y="298"/>
                  </a:lnTo>
                  <a:lnTo>
                    <a:pt x="703" y="370"/>
                  </a:lnTo>
                  <a:lnTo>
                    <a:pt x="771" y="440"/>
                  </a:lnTo>
                  <a:lnTo>
                    <a:pt x="841" y="508"/>
                  </a:lnTo>
                  <a:lnTo>
                    <a:pt x="911" y="572"/>
                  </a:lnTo>
                  <a:lnTo>
                    <a:pt x="979" y="592"/>
                  </a:lnTo>
                  <a:lnTo>
                    <a:pt x="1049" y="524"/>
                  </a:lnTo>
                  <a:lnTo>
                    <a:pt x="1119" y="540"/>
                  </a:lnTo>
                  <a:lnTo>
                    <a:pt x="1187" y="572"/>
                  </a:lnTo>
                  <a:lnTo>
                    <a:pt x="1257" y="588"/>
                  </a:lnTo>
                  <a:lnTo>
                    <a:pt x="1327" y="580"/>
                  </a:lnTo>
                  <a:lnTo>
                    <a:pt x="1397" y="588"/>
                  </a:lnTo>
                  <a:lnTo>
                    <a:pt x="1465" y="628"/>
                  </a:lnTo>
                  <a:lnTo>
                    <a:pt x="1535" y="680"/>
                  </a:lnTo>
                  <a:lnTo>
                    <a:pt x="1604" y="734"/>
                  </a:lnTo>
                  <a:lnTo>
                    <a:pt x="1672" y="788"/>
                  </a:lnTo>
                  <a:lnTo>
                    <a:pt x="1742" y="839"/>
                  </a:lnTo>
                  <a:lnTo>
                    <a:pt x="1812" y="889"/>
                  </a:lnTo>
                  <a:lnTo>
                    <a:pt x="1882" y="937"/>
                  </a:lnTo>
                  <a:lnTo>
                    <a:pt x="1950" y="983"/>
                  </a:lnTo>
                  <a:lnTo>
                    <a:pt x="2020" y="1027"/>
                  </a:lnTo>
                  <a:lnTo>
                    <a:pt x="2090" y="1065"/>
                  </a:lnTo>
                  <a:lnTo>
                    <a:pt x="2158" y="1103"/>
                  </a:lnTo>
                  <a:lnTo>
                    <a:pt x="2228" y="1135"/>
                  </a:lnTo>
                  <a:lnTo>
                    <a:pt x="2298" y="1163"/>
                  </a:lnTo>
                  <a:lnTo>
                    <a:pt x="2366" y="1187"/>
                  </a:lnTo>
                  <a:lnTo>
                    <a:pt x="2436" y="1207"/>
                  </a:lnTo>
                  <a:lnTo>
                    <a:pt x="2506" y="1223"/>
                  </a:lnTo>
                  <a:lnTo>
                    <a:pt x="2576" y="1233"/>
                  </a:lnTo>
                  <a:lnTo>
                    <a:pt x="2643" y="1239"/>
                  </a:lnTo>
                  <a:lnTo>
                    <a:pt x="2713" y="1241"/>
                  </a:lnTo>
                  <a:moveTo>
                    <a:pt x="8" y="154"/>
                  </a:moveTo>
                  <a:lnTo>
                    <a:pt x="78" y="140"/>
                  </a:lnTo>
                  <a:lnTo>
                    <a:pt x="148" y="112"/>
                  </a:lnTo>
                  <a:lnTo>
                    <a:pt x="218" y="128"/>
                  </a:lnTo>
                  <a:lnTo>
                    <a:pt x="286" y="188"/>
                  </a:lnTo>
                  <a:lnTo>
                    <a:pt x="356" y="248"/>
                  </a:lnTo>
                  <a:lnTo>
                    <a:pt x="426" y="270"/>
                  </a:lnTo>
                  <a:lnTo>
                    <a:pt x="493" y="240"/>
                  </a:lnTo>
                  <a:lnTo>
                    <a:pt x="563" y="226"/>
                  </a:lnTo>
                  <a:lnTo>
                    <a:pt x="633" y="252"/>
                  </a:lnTo>
                  <a:lnTo>
                    <a:pt x="703" y="246"/>
                  </a:lnTo>
                  <a:lnTo>
                    <a:pt x="771" y="278"/>
                  </a:lnTo>
                  <a:lnTo>
                    <a:pt x="841" y="328"/>
                  </a:lnTo>
                  <a:lnTo>
                    <a:pt x="911" y="380"/>
                  </a:lnTo>
                  <a:lnTo>
                    <a:pt x="979" y="430"/>
                  </a:lnTo>
                  <a:lnTo>
                    <a:pt x="1049" y="454"/>
                  </a:lnTo>
                  <a:lnTo>
                    <a:pt x="1119" y="376"/>
                  </a:lnTo>
                  <a:lnTo>
                    <a:pt x="1187" y="346"/>
                  </a:lnTo>
                  <a:lnTo>
                    <a:pt x="1257" y="398"/>
                  </a:lnTo>
                  <a:lnTo>
                    <a:pt x="1327" y="432"/>
                  </a:lnTo>
                  <a:lnTo>
                    <a:pt x="1397" y="416"/>
                  </a:lnTo>
                  <a:lnTo>
                    <a:pt x="1465" y="348"/>
                  </a:lnTo>
                  <a:lnTo>
                    <a:pt x="1535" y="360"/>
                  </a:lnTo>
                  <a:lnTo>
                    <a:pt x="1604" y="412"/>
                  </a:lnTo>
                  <a:lnTo>
                    <a:pt x="1672" y="462"/>
                  </a:lnTo>
                  <a:lnTo>
                    <a:pt x="1742" y="510"/>
                  </a:lnTo>
                  <a:lnTo>
                    <a:pt x="1812" y="558"/>
                  </a:lnTo>
                  <a:lnTo>
                    <a:pt x="1882" y="603"/>
                  </a:lnTo>
                  <a:lnTo>
                    <a:pt x="1950" y="649"/>
                  </a:lnTo>
                  <a:lnTo>
                    <a:pt x="2020" y="691"/>
                  </a:lnTo>
                  <a:lnTo>
                    <a:pt x="2090" y="731"/>
                  </a:lnTo>
                  <a:lnTo>
                    <a:pt x="2158" y="769"/>
                  </a:lnTo>
                  <a:lnTo>
                    <a:pt x="2228" y="803"/>
                  </a:lnTo>
                  <a:lnTo>
                    <a:pt x="2298" y="833"/>
                  </a:lnTo>
                  <a:lnTo>
                    <a:pt x="2366" y="861"/>
                  </a:lnTo>
                  <a:lnTo>
                    <a:pt x="2436" y="883"/>
                  </a:lnTo>
                  <a:lnTo>
                    <a:pt x="2506" y="901"/>
                  </a:lnTo>
                  <a:lnTo>
                    <a:pt x="2576" y="913"/>
                  </a:lnTo>
                  <a:lnTo>
                    <a:pt x="2643" y="921"/>
                  </a:lnTo>
                  <a:lnTo>
                    <a:pt x="2713" y="923"/>
                  </a:lnTo>
                  <a:moveTo>
                    <a:pt x="8" y="50"/>
                  </a:moveTo>
                  <a:lnTo>
                    <a:pt x="78" y="44"/>
                  </a:lnTo>
                  <a:lnTo>
                    <a:pt x="148" y="28"/>
                  </a:lnTo>
                  <a:lnTo>
                    <a:pt x="218" y="30"/>
                  </a:lnTo>
                  <a:lnTo>
                    <a:pt x="286" y="0"/>
                  </a:lnTo>
                  <a:lnTo>
                    <a:pt x="356" y="14"/>
                  </a:lnTo>
                  <a:lnTo>
                    <a:pt x="426" y="78"/>
                  </a:lnTo>
                  <a:lnTo>
                    <a:pt x="493" y="150"/>
                  </a:lnTo>
                  <a:lnTo>
                    <a:pt x="563" y="200"/>
                  </a:lnTo>
                  <a:lnTo>
                    <a:pt x="633" y="164"/>
                  </a:lnTo>
                  <a:lnTo>
                    <a:pt x="703" y="134"/>
                  </a:lnTo>
                  <a:lnTo>
                    <a:pt x="771" y="114"/>
                  </a:lnTo>
                  <a:lnTo>
                    <a:pt x="841" y="94"/>
                  </a:lnTo>
                  <a:lnTo>
                    <a:pt x="911" y="124"/>
                  </a:lnTo>
                  <a:lnTo>
                    <a:pt x="979" y="176"/>
                  </a:lnTo>
                  <a:lnTo>
                    <a:pt x="1049" y="232"/>
                  </a:lnTo>
                  <a:lnTo>
                    <a:pt x="1119" y="288"/>
                  </a:lnTo>
                  <a:lnTo>
                    <a:pt x="1187" y="272"/>
                  </a:lnTo>
                  <a:lnTo>
                    <a:pt x="1257" y="196"/>
                  </a:lnTo>
                  <a:lnTo>
                    <a:pt x="1327" y="216"/>
                  </a:lnTo>
                  <a:lnTo>
                    <a:pt x="1397" y="262"/>
                  </a:lnTo>
                  <a:lnTo>
                    <a:pt x="1465" y="310"/>
                  </a:lnTo>
                </a:path>
              </a:pathLst>
            </a:custGeom>
            <a:noFill/>
            <a:ln w="3175">
              <a:solidFill>
                <a:schemeClr val="tx1"/>
              </a:solidFill>
              <a:miter lim="800000"/>
              <a:headEnd/>
              <a:tailEnd/>
            </a:ln>
          </p:spPr>
          <p:txBody>
            <a:bodyPr/>
            <a:lstStyle/>
            <a:p>
              <a:endParaRPr lang="en-US"/>
            </a:p>
          </p:txBody>
        </p:sp>
        <p:sp>
          <p:nvSpPr>
            <p:cNvPr id="39066" name="Freeform 51"/>
            <p:cNvSpPr>
              <a:spLocks noChangeAspect="1" noEditPoints="1"/>
            </p:cNvSpPr>
            <p:nvPr/>
          </p:nvSpPr>
          <p:spPr bwMode="auto">
            <a:xfrm>
              <a:off x="4870" y="1024"/>
              <a:ext cx="452" cy="54"/>
            </a:xfrm>
            <a:custGeom>
              <a:avLst/>
              <a:gdLst>
                <a:gd name="T0" fmla="*/ 0 w 2706"/>
                <a:gd name="T1" fmla="*/ 0 h 360"/>
                <a:gd name="T2" fmla="*/ 0 w 2706"/>
                <a:gd name="T3" fmla="*/ 0 h 360"/>
                <a:gd name="T4" fmla="*/ 0 w 2706"/>
                <a:gd name="T5" fmla="*/ 0 h 360"/>
                <a:gd name="T6" fmla="*/ 0 w 2706"/>
                <a:gd name="T7" fmla="*/ 0 h 360"/>
                <a:gd name="T8" fmla="*/ 0 w 2706"/>
                <a:gd name="T9" fmla="*/ 0 h 360"/>
                <a:gd name="T10" fmla="*/ 0 w 2706"/>
                <a:gd name="T11" fmla="*/ 0 h 360"/>
                <a:gd name="T12" fmla="*/ 0 w 2706"/>
                <a:gd name="T13" fmla="*/ 0 h 360"/>
                <a:gd name="T14" fmla="*/ 0 w 2706"/>
                <a:gd name="T15" fmla="*/ 0 h 360"/>
                <a:gd name="T16" fmla="*/ 0 w 2706"/>
                <a:gd name="T17" fmla="*/ 0 h 360"/>
                <a:gd name="T18" fmla="*/ 0 w 2706"/>
                <a:gd name="T19" fmla="*/ 0 h 360"/>
                <a:gd name="T20" fmla="*/ 0 w 2706"/>
                <a:gd name="T21" fmla="*/ 0 h 360"/>
                <a:gd name="T22" fmla="*/ 0 w 2706"/>
                <a:gd name="T23" fmla="*/ 0 h 360"/>
                <a:gd name="T24" fmla="*/ 0 w 2706"/>
                <a:gd name="T25" fmla="*/ 0 h 360"/>
                <a:gd name="T26" fmla="*/ 0 w 2706"/>
                <a:gd name="T27" fmla="*/ 0 h 360"/>
                <a:gd name="T28" fmla="*/ 0 w 2706"/>
                <a:gd name="T29" fmla="*/ 0 h 360"/>
                <a:gd name="T30" fmla="*/ 0 w 2706"/>
                <a:gd name="T31" fmla="*/ 0 h 360"/>
                <a:gd name="T32" fmla="*/ 0 w 2706"/>
                <a:gd name="T33" fmla="*/ 0 h 360"/>
                <a:gd name="T34" fmla="*/ 0 w 2706"/>
                <a:gd name="T35" fmla="*/ 0 h 360"/>
                <a:gd name="T36" fmla="*/ 0 w 2706"/>
                <a:gd name="T37" fmla="*/ 0 h 360"/>
                <a:gd name="T38" fmla="*/ 0 w 2706"/>
                <a:gd name="T39" fmla="*/ 0 h 360"/>
                <a:gd name="T40" fmla="*/ 0 w 2706"/>
                <a:gd name="T41" fmla="*/ 0 h 360"/>
                <a:gd name="T42" fmla="*/ 0 w 2706"/>
                <a:gd name="T43" fmla="*/ 0 h 360"/>
                <a:gd name="T44" fmla="*/ 0 w 2706"/>
                <a:gd name="T45" fmla="*/ 0 h 360"/>
                <a:gd name="T46" fmla="*/ 0 w 2706"/>
                <a:gd name="T47" fmla="*/ 0 h 360"/>
                <a:gd name="T48" fmla="*/ 0 w 2706"/>
                <a:gd name="T49" fmla="*/ 0 h 360"/>
                <a:gd name="T50" fmla="*/ 0 w 2706"/>
                <a:gd name="T51" fmla="*/ 0 h 360"/>
                <a:gd name="T52" fmla="*/ 0 w 2706"/>
                <a:gd name="T53" fmla="*/ 0 h 360"/>
                <a:gd name="T54" fmla="*/ 0 w 2706"/>
                <a:gd name="T55" fmla="*/ 0 h 360"/>
                <a:gd name="T56" fmla="*/ 0 w 2706"/>
                <a:gd name="T57" fmla="*/ 0 h 360"/>
                <a:gd name="T58" fmla="*/ 0 w 2706"/>
                <a:gd name="T59" fmla="*/ 0 h 360"/>
                <a:gd name="T60" fmla="*/ 0 w 2706"/>
                <a:gd name="T61" fmla="*/ 0 h 360"/>
                <a:gd name="T62" fmla="*/ 0 w 2706"/>
                <a:gd name="T63" fmla="*/ 0 h 360"/>
                <a:gd name="T64" fmla="*/ 0 w 2706"/>
                <a:gd name="T65" fmla="*/ 0 h 360"/>
                <a:gd name="T66" fmla="*/ 0 w 2706"/>
                <a:gd name="T67" fmla="*/ 0 h 360"/>
                <a:gd name="T68" fmla="*/ 0 w 2706"/>
                <a:gd name="T69" fmla="*/ 0 h 360"/>
                <a:gd name="T70" fmla="*/ 0 w 2706"/>
                <a:gd name="T71" fmla="*/ 0 h 360"/>
                <a:gd name="T72" fmla="*/ 0 w 2706"/>
                <a:gd name="T73" fmla="*/ 0 h 360"/>
                <a:gd name="T74" fmla="*/ 0 w 2706"/>
                <a:gd name="T75" fmla="*/ 0 h 360"/>
                <a:gd name="T76" fmla="*/ 0 w 2706"/>
                <a:gd name="T77" fmla="*/ 0 h 360"/>
                <a:gd name="T78" fmla="*/ 0 w 2706"/>
                <a:gd name="T79" fmla="*/ 0 h 360"/>
                <a:gd name="T80" fmla="*/ 0 w 2706"/>
                <a:gd name="T81" fmla="*/ 0 h 360"/>
                <a:gd name="T82" fmla="*/ 0 w 2706"/>
                <a:gd name="T83" fmla="*/ 0 h 360"/>
                <a:gd name="T84" fmla="*/ 0 w 2706"/>
                <a:gd name="T85" fmla="*/ 0 h 360"/>
                <a:gd name="T86" fmla="*/ 0 w 2706"/>
                <a:gd name="T87" fmla="*/ 0 h 360"/>
                <a:gd name="T88" fmla="*/ 0 w 2706"/>
                <a:gd name="T89" fmla="*/ 0 h 360"/>
                <a:gd name="T90" fmla="*/ 0 w 2706"/>
                <a:gd name="T91" fmla="*/ 0 h 360"/>
                <a:gd name="T92" fmla="*/ 0 w 2706"/>
                <a:gd name="T93" fmla="*/ 0 h 360"/>
                <a:gd name="T94" fmla="*/ 0 w 2706"/>
                <a:gd name="T95" fmla="*/ 0 h 360"/>
                <a:gd name="T96" fmla="*/ 0 w 2706"/>
                <a:gd name="T97" fmla="*/ 0 h 360"/>
                <a:gd name="T98" fmla="*/ 0 w 2706"/>
                <a:gd name="T99" fmla="*/ 0 h 360"/>
                <a:gd name="T100" fmla="*/ 0 w 2706"/>
                <a:gd name="T101" fmla="*/ 0 h 360"/>
                <a:gd name="T102" fmla="*/ 0 w 2706"/>
                <a:gd name="T103" fmla="*/ 0 h 360"/>
                <a:gd name="T104" fmla="*/ 0 w 2706"/>
                <a:gd name="T105" fmla="*/ 0 h 360"/>
                <a:gd name="T106" fmla="*/ 0 w 2706"/>
                <a:gd name="T107" fmla="*/ 0 h 360"/>
                <a:gd name="T108" fmla="*/ 0 w 2706"/>
                <a:gd name="T109" fmla="*/ 0 h 360"/>
                <a:gd name="T110" fmla="*/ 0 w 2706"/>
                <a:gd name="T111" fmla="*/ 0 h 3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06"/>
                <a:gd name="T169" fmla="*/ 0 h 360"/>
                <a:gd name="T170" fmla="*/ 2706 w 2706"/>
                <a:gd name="T171" fmla="*/ 360 h 36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06" h="360">
                  <a:moveTo>
                    <a:pt x="1457" y="360"/>
                  </a:moveTo>
                  <a:lnTo>
                    <a:pt x="1526" y="314"/>
                  </a:lnTo>
                  <a:lnTo>
                    <a:pt x="1596" y="238"/>
                  </a:lnTo>
                  <a:lnTo>
                    <a:pt x="1664" y="188"/>
                  </a:lnTo>
                  <a:lnTo>
                    <a:pt x="1734" y="172"/>
                  </a:lnTo>
                  <a:lnTo>
                    <a:pt x="1804" y="176"/>
                  </a:lnTo>
                  <a:lnTo>
                    <a:pt x="1874" y="190"/>
                  </a:lnTo>
                  <a:lnTo>
                    <a:pt x="1942" y="206"/>
                  </a:lnTo>
                  <a:lnTo>
                    <a:pt x="2012" y="224"/>
                  </a:lnTo>
                  <a:lnTo>
                    <a:pt x="2082" y="242"/>
                  </a:lnTo>
                  <a:lnTo>
                    <a:pt x="2150" y="258"/>
                  </a:lnTo>
                  <a:lnTo>
                    <a:pt x="2220" y="274"/>
                  </a:lnTo>
                  <a:lnTo>
                    <a:pt x="2290" y="286"/>
                  </a:lnTo>
                  <a:lnTo>
                    <a:pt x="2358" y="298"/>
                  </a:lnTo>
                  <a:lnTo>
                    <a:pt x="2428" y="308"/>
                  </a:lnTo>
                  <a:lnTo>
                    <a:pt x="2498" y="316"/>
                  </a:lnTo>
                  <a:lnTo>
                    <a:pt x="2567" y="322"/>
                  </a:lnTo>
                  <a:lnTo>
                    <a:pt x="2635" y="324"/>
                  </a:lnTo>
                  <a:lnTo>
                    <a:pt x="2705" y="326"/>
                  </a:lnTo>
                  <a:moveTo>
                    <a:pt x="0" y="4"/>
                  </a:moveTo>
                  <a:lnTo>
                    <a:pt x="70" y="30"/>
                  </a:lnTo>
                  <a:lnTo>
                    <a:pt x="140" y="76"/>
                  </a:lnTo>
                  <a:lnTo>
                    <a:pt x="210" y="60"/>
                  </a:lnTo>
                  <a:lnTo>
                    <a:pt x="278" y="36"/>
                  </a:lnTo>
                  <a:lnTo>
                    <a:pt x="348" y="10"/>
                  </a:lnTo>
                  <a:lnTo>
                    <a:pt x="414" y="0"/>
                  </a:lnTo>
                  <a:moveTo>
                    <a:pt x="418" y="0"/>
                  </a:moveTo>
                  <a:lnTo>
                    <a:pt x="485" y="36"/>
                  </a:lnTo>
                  <a:lnTo>
                    <a:pt x="555" y="94"/>
                  </a:lnTo>
                  <a:lnTo>
                    <a:pt x="625" y="146"/>
                  </a:lnTo>
                  <a:lnTo>
                    <a:pt x="695" y="164"/>
                  </a:lnTo>
                  <a:lnTo>
                    <a:pt x="763" y="136"/>
                  </a:lnTo>
                  <a:lnTo>
                    <a:pt x="833" y="112"/>
                  </a:lnTo>
                  <a:lnTo>
                    <a:pt x="903" y="76"/>
                  </a:lnTo>
                  <a:lnTo>
                    <a:pt x="971" y="56"/>
                  </a:lnTo>
                  <a:lnTo>
                    <a:pt x="1041" y="70"/>
                  </a:lnTo>
                  <a:lnTo>
                    <a:pt x="1111" y="102"/>
                  </a:lnTo>
                  <a:lnTo>
                    <a:pt x="1179" y="142"/>
                  </a:lnTo>
                  <a:lnTo>
                    <a:pt x="1249" y="156"/>
                  </a:lnTo>
                  <a:lnTo>
                    <a:pt x="1319" y="78"/>
                  </a:lnTo>
                  <a:lnTo>
                    <a:pt x="1385" y="0"/>
                  </a:lnTo>
                  <a:moveTo>
                    <a:pt x="2187" y="0"/>
                  </a:moveTo>
                  <a:lnTo>
                    <a:pt x="2221" y="10"/>
                  </a:lnTo>
                  <a:lnTo>
                    <a:pt x="2290" y="30"/>
                  </a:lnTo>
                  <a:lnTo>
                    <a:pt x="2358" y="46"/>
                  </a:lnTo>
                  <a:lnTo>
                    <a:pt x="2428" y="62"/>
                  </a:lnTo>
                  <a:lnTo>
                    <a:pt x="2498" y="74"/>
                  </a:lnTo>
                  <a:lnTo>
                    <a:pt x="2568" y="82"/>
                  </a:lnTo>
                  <a:lnTo>
                    <a:pt x="2636" y="88"/>
                  </a:lnTo>
                  <a:lnTo>
                    <a:pt x="2706" y="90"/>
                  </a:lnTo>
                  <a:moveTo>
                    <a:pt x="726" y="0"/>
                  </a:moveTo>
                  <a:lnTo>
                    <a:pt x="762" y="24"/>
                  </a:lnTo>
                  <a:lnTo>
                    <a:pt x="832" y="50"/>
                  </a:lnTo>
                  <a:lnTo>
                    <a:pt x="902" y="40"/>
                  </a:lnTo>
                  <a:lnTo>
                    <a:pt x="970" y="10"/>
                  </a:lnTo>
                  <a:lnTo>
                    <a:pt x="986" y="0"/>
                  </a:lnTo>
                </a:path>
              </a:pathLst>
            </a:custGeom>
            <a:noFill/>
            <a:ln w="3175">
              <a:solidFill>
                <a:schemeClr val="tx1"/>
              </a:solidFill>
              <a:miter lim="800000"/>
              <a:headEnd/>
              <a:tailEnd/>
            </a:ln>
          </p:spPr>
          <p:txBody>
            <a:bodyPr/>
            <a:lstStyle/>
            <a:p>
              <a:endParaRPr lang="en-US"/>
            </a:p>
          </p:txBody>
        </p:sp>
        <p:sp>
          <p:nvSpPr>
            <p:cNvPr id="39067" name="Freeform 52"/>
            <p:cNvSpPr>
              <a:spLocks noChangeAspect="1" noEditPoints="1"/>
            </p:cNvSpPr>
            <p:nvPr/>
          </p:nvSpPr>
          <p:spPr bwMode="auto">
            <a:xfrm>
              <a:off x="3160" y="1024"/>
              <a:ext cx="2162" cy="1298"/>
            </a:xfrm>
            <a:custGeom>
              <a:avLst/>
              <a:gdLst>
                <a:gd name="T0" fmla="*/ 0 w 12948"/>
                <a:gd name="T1" fmla="*/ 0 h 8628"/>
                <a:gd name="T2" fmla="*/ 0 w 12948"/>
                <a:gd name="T3" fmla="*/ 0 h 8628"/>
                <a:gd name="T4" fmla="*/ 0 w 12948"/>
                <a:gd name="T5" fmla="*/ 0 h 8628"/>
                <a:gd name="T6" fmla="*/ 0 w 12948"/>
                <a:gd name="T7" fmla="*/ 0 h 8628"/>
                <a:gd name="T8" fmla="*/ 0 w 12948"/>
                <a:gd name="T9" fmla="*/ 0 h 8628"/>
                <a:gd name="T10" fmla="*/ 0 w 12948"/>
                <a:gd name="T11" fmla="*/ 0 h 8628"/>
                <a:gd name="T12" fmla="*/ 0 w 12948"/>
                <a:gd name="T13" fmla="*/ 0 h 8628"/>
                <a:gd name="T14" fmla="*/ 0 w 12948"/>
                <a:gd name="T15" fmla="*/ 0 h 8628"/>
                <a:gd name="T16" fmla="*/ 0 w 12948"/>
                <a:gd name="T17" fmla="*/ 0 h 8628"/>
                <a:gd name="T18" fmla="*/ 0 w 12948"/>
                <a:gd name="T19" fmla="*/ 0 h 8628"/>
                <a:gd name="T20" fmla="*/ 0 w 12948"/>
                <a:gd name="T21" fmla="*/ 0 h 8628"/>
                <a:gd name="T22" fmla="*/ 0 w 12948"/>
                <a:gd name="T23" fmla="*/ 0 h 8628"/>
                <a:gd name="T24" fmla="*/ 0 w 12948"/>
                <a:gd name="T25" fmla="*/ 0 h 8628"/>
                <a:gd name="T26" fmla="*/ 0 w 12948"/>
                <a:gd name="T27" fmla="*/ 0 h 86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48"/>
                <a:gd name="T43" fmla="*/ 0 h 8628"/>
                <a:gd name="T44" fmla="*/ 12948 w 12948"/>
                <a:gd name="T45" fmla="*/ 8628 h 86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48" h="8628">
                  <a:moveTo>
                    <a:pt x="2708" y="8628"/>
                  </a:moveTo>
                  <a:lnTo>
                    <a:pt x="2708" y="0"/>
                  </a:lnTo>
                  <a:moveTo>
                    <a:pt x="4060" y="8628"/>
                  </a:moveTo>
                  <a:lnTo>
                    <a:pt x="4060" y="0"/>
                  </a:lnTo>
                  <a:moveTo>
                    <a:pt x="6404" y="8628"/>
                  </a:moveTo>
                  <a:lnTo>
                    <a:pt x="6404" y="0"/>
                  </a:lnTo>
                  <a:moveTo>
                    <a:pt x="6544" y="8628"/>
                  </a:moveTo>
                  <a:lnTo>
                    <a:pt x="6544" y="0"/>
                  </a:lnTo>
                  <a:moveTo>
                    <a:pt x="8888" y="8628"/>
                  </a:moveTo>
                  <a:lnTo>
                    <a:pt x="8888" y="0"/>
                  </a:lnTo>
                  <a:moveTo>
                    <a:pt x="10240" y="8628"/>
                  </a:moveTo>
                  <a:lnTo>
                    <a:pt x="10240" y="0"/>
                  </a:lnTo>
                  <a:moveTo>
                    <a:pt x="0" y="3922"/>
                  </a:moveTo>
                  <a:lnTo>
                    <a:pt x="12948" y="3922"/>
                  </a:lnTo>
                </a:path>
              </a:pathLst>
            </a:custGeom>
            <a:noFill/>
            <a:ln w="3175">
              <a:solidFill>
                <a:schemeClr val="tx1"/>
              </a:solidFill>
              <a:prstDash val="sysDash"/>
              <a:miter lim="800000"/>
              <a:headEnd/>
              <a:tailEnd/>
            </a:ln>
          </p:spPr>
          <p:txBody>
            <a:bodyPr/>
            <a:lstStyle/>
            <a:p>
              <a:endParaRPr lang="en-US"/>
            </a:p>
          </p:txBody>
        </p:sp>
      </p:grpSp>
      <p:grpSp>
        <p:nvGrpSpPr>
          <p:cNvPr id="3" name="Group 53"/>
          <p:cNvGrpSpPr>
            <a:grpSpLocks/>
          </p:cNvGrpSpPr>
          <p:nvPr/>
        </p:nvGrpSpPr>
        <p:grpSpPr bwMode="auto">
          <a:xfrm>
            <a:off x="4518025" y="1009650"/>
            <a:ext cx="4321175" cy="3394075"/>
            <a:chOff x="3014" y="1119"/>
            <a:chExt cx="2722" cy="2423"/>
          </a:xfrm>
        </p:grpSpPr>
        <p:sp>
          <p:nvSpPr>
            <p:cNvPr id="38977" name="Freeform 54"/>
            <p:cNvSpPr>
              <a:spLocks noChangeAspect="1" noEditPoints="1"/>
            </p:cNvSpPr>
            <p:nvPr/>
          </p:nvSpPr>
          <p:spPr bwMode="auto">
            <a:xfrm>
              <a:off x="3148" y="3201"/>
              <a:ext cx="2562" cy="2"/>
            </a:xfrm>
            <a:custGeom>
              <a:avLst/>
              <a:gdLst>
                <a:gd name="T0" fmla="*/ 0 w 13344"/>
                <a:gd name="T1" fmla="*/ 0 h 2"/>
                <a:gd name="T2" fmla="*/ 0 w 13344"/>
                <a:gd name="T3" fmla="*/ 0 h 2"/>
                <a:gd name="T4" fmla="*/ 1 w 13344"/>
                <a:gd name="T5" fmla="*/ 0 h 2"/>
                <a:gd name="T6" fmla="*/ 1 w 13344"/>
                <a:gd name="T7" fmla="*/ 0 h 2"/>
                <a:gd name="T8" fmla="*/ 0 w 13344"/>
                <a:gd name="T9" fmla="*/ 0 h 2"/>
                <a:gd name="T10" fmla="*/ 0 60000 65536"/>
                <a:gd name="T11" fmla="*/ 0 60000 65536"/>
                <a:gd name="T12" fmla="*/ 0 60000 65536"/>
                <a:gd name="T13" fmla="*/ 0 60000 65536"/>
                <a:gd name="T14" fmla="*/ 0 60000 65536"/>
                <a:gd name="T15" fmla="*/ 0 w 13344"/>
                <a:gd name="T16" fmla="*/ 0 h 2"/>
                <a:gd name="T17" fmla="*/ 13344 w 13344"/>
                <a:gd name="T18" fmla="*/ 2 h 2"/>
              </a:gdLst>
              <a:ahLst/>
              <a:cxnLst>
                <a:cxn ang="T10">
                  <a:pos x="T0" y="T1"/>
                </a:cxn>
                <a:cxn ang="T11">
                  <a:pos x="T2" y="T3"/>
                </a:cxn>
                <a:cxn ang="T12">
                  <a:pos x="T4" y="T5"/>
                </a:cxn>
                <a:cxn ang="T13">
                  <a:pos x="T6" y="T7"/>
                </a:cxn>
                <a:cxn ang="T14">
                  <a:pos x="T8" y="T9"/>
                </a:cxn>
              </a:cxnLst>
              <a:rect l="T15" t="T16" r="T17" b="T18"/>
              <a:pathLst>
                <a:path w="13344" h="2">
                  <a:moveTo>
                    <a:pt x="270" y="0"/>
                  </a:moveTo>
                  <a:lnTo>
                    <a:pt x="144" y="0"/>
                  </a:lnTo>
                  <a:moveTo>
                    <a:pt x="13218" y="0"/>
                  </a:moveTo>
                  <a:lnTo>
                    <a:pt x="13344" y="0"/>
                  </a:lnTo>
                  <a:moveTo>
                    <a:pt x="0" y="0"/>
                  </a:moveTo>
                </a:path>
              </a:pathLst>
            </a:custGeom>
            <a:noFill/>
            <a:ln w="4763">
              <a:solidFill>
                <a:schemeClr val="tx1"/>
              </a:solidFill>
              <a:miter lim="800000"/>
              <a:headEnd/>
              <a:tailEnd/>
            </a:ln>
          </p:spPr>
          <p:txBody>
            <a:bodyPr/>
            <a:lstStyle/>
            <a:p>
              <a:endParaRPr lang="en-US"/>
            </a:p>
          </p:txBody>
        </p:sp>
        <p:sp>
          <p:nvSpPr>
            <p:cNvPr id="38978" name="Rectangle 55"/>
            <p:cNvSpPr>
              <a:spLocks noChangeAspect="1" noChangeArrowheads="1"/>
            </p:cNvSpPr>
            <p:nvPr/>
          </p:nvSpPr>
          <p:spPr bwMode="auto">
            <a:xfrm>
              <a:off x="3063" y="3166"/>
              <a:ext cx="85" cy="87"/>
            </a:xfrm>
            <a:prstGeom prst="rect">
              <a:avLst/>
            </a:prstGeom>
            <a:noFill/>
            <a:ln w="9525">
              <a:noFill/>
              <a:miter lim="800000"/>
              <a:headEnd/>
              <a:tailEnd/>
            </a:ln>
          </p:spPr>
          <p:txBody>
            <a:bodyPr wrap="none" lIns="0" tIns="0" rIns="0" bIns="0">
              <a:spAutoFit/>
            </a:bodyPr>
            <a:lstStyle/>
            <a:p>
              <a:r>
                <a:rPr lang="en-CA" sz="800">
                  <a:latin typeface="Times New Roman" pitchFamily="18" charset="0"/>
                </a:rPr>
                <a:t>-10</a:t>
              </a:r>
            </a:p>
          </p:txBody>
        </p:sp>
        <p:sp>
          <p:nvSpPr>
            <p:cNvPr id="38979" name="Freeform 56"/>
            <p:cNvSpPr>
              <a:spLocks noChangeAspect="1" noEditPoints="1"/>
            </p:cNvSpPr>
            <p:nvPr/>
          </p:nvSpPr>
          <p:spPr bwMode="auto">
            <a:xfrm>
              <a:off x="3148" y="2711"/>
              <a:ext cx="2562" cy="1"/>
            </a:xfrm>
            <a:custGeom>
              <a:avLst/>
              <a:gdLst>
                <a:gd name="T0" fmla="*/ 0 w 13344"/>
                <a:gd name="T1" fmla="*/ 0 h 1"/>
                <a:gd name="T2" fmla="*/ 0 w 13344"/>
                <a:gd name="T3" fmla="*/ 0 h 1"/>
                <a:gd name="T4" fmla="*/ 1 w 13344"/>
                <a:gd name="T5" fmla="*/ 0 h 1"/>
                <a:gd name="T6" fmla="*/ 1 w 13344"/>
                <a:gd name="T7" fmla="*/ 0 h 1"/>
                <a:gd name="T8" fmla="*/ 0 w 13344"/>
                <a:gd name="T9" fmla="*/ 0 h 1"/>
                <a:gd name="T10" fmla="*/ 0 60000 65536"/>
                <a:gd name="T11" fmla="*/ 0 60000 65536"/>
                <a:gd name="T12" fmla="*/ 0 60000 65536"/>
                <a:gd name="T13" fmla="*/ 0 60000 65536"/>
                <a:gd name="T14" fmla="*/ 0 60000 65536"/>
                <a:gd name="T15" fmla="*/ 0 w 13344"/>
                <a:gd name="T16" fmla="*/ 0 h 1"/>
                <a:gd name="T17" fmla="*/ 13344 w 13344"/>
                <a:gd name="T18" fmla="*/ 1 h 1"/>
              </a:gdLst>
              <a:ahLst/>
              <a:cxnLst>
                <a:cxn ang="T10">
                  <a:pos x="T0" y="T1"/>
                </a:cxn>
                <a:cxn ang="T11">
                  <a:pos x="T2" y="T3"/>
                </a:cxn>
                <a:cxn ang="T12">
                  <a:pos x="T4" y="T5"/>
                </a:cxn>
                <a:cxn ang="T13">
                  <a:pos x="T6" y="T7"/>
                </a:cxn>
                <a:cxn ang="T14">
                  <a:pos x="T8" y="T9"/>
                </a:cxn>
              </a:cxnLst>
              <a:rect l="T15" t="T16" r="T17" b="T18"/>
              <a:pathLst>
                <a:path w="13344" h="1">
                  <a:moveTo>
                    <a:pt x="270" y="0"/>
                  </a:moveTo>
                  <a:lnTo>
                    <a:pt x="144" y="0"/>
                  </a:lnTo>
                  <a:moveTo>
                    <a:pt x="13218" y="0"/>
                  </a:moveTo>
                  <a:lnTo>
                    <a:pt x="13344" y="0"/>
                  </a:lnTo>
                  <a:moveTo>
                    <a:pt x="0" y="0"/>
                  </a:moveTo>
                </a:path>
              </a:pathLst>
            </a:custGeom>
            <a:noFill/>
            <a:ln w="4763">
              <a:solidFill>
                <a:schemeClr val="tx1"/>
              </a:solidFill>
              <a:miter lim="800000"/>
              <a:headEnd/>
              <a:tailEnd/>
            </a:ln>
          </p:spPr>
          <p:txBody>
            <a:bodyPr/>
            <a:lstStyle/>
            <a:p>
              <a:endParaRPr lang="en-US"/>
            </a:p>
          </p:txBody>
        </p:sp>
        <p:sp>
          <p:nvSpPr>
            <p:cNvPr id="38980" name="Rectangle 57"/>
            <p:cNvSpPr>
              <a:spLocks noChangeAspect="1" noChangeArrowheads="1"/>
            </p:cNvSpPr>
            <p:nvPr/>
          </p:nvSpPr>
          <p:spPr bwMode="auto">
            <a:xfrm>
              <a:off x="3086" y="2676"/>
              <a:ext cx="53" cy="87"/>
            </a:xfrm>
            <a:prstGeom prst="rect">
              <a:avLst/>
            </a:prstGeom>
            <a:noFill/>
            <a:ln w="9525">
              <a:noFill/>
              <a:miter lim="800000"/>
              <a:headEnd/>
              <a:tailEnd/>
            </a:ln>
          </p:spPr>
          <p:txBody>
            <a:bodyPr wrap="none" lIns="0" tIns="0" rIns="0" bIns="0">
              <a:spAutoFit/>
            </a:bodyPr>
            <a:lstStyle/>
            <a:p>
              <a:r>
                <a:rPr lang="en-CA" sz="800">
                  <a:latin typeface="Times New Roman" pitchFamily="18" charset="0"/>
                </a:rPr>
                <a:t>-5</a:t>
              </a:r>
            </a:p>
          </p:txBody>
        </p:sp>
        <p:sp>
          <p:nvSpPr>
            <p:cNvPr id="38981" name="Freeform 58"/>
            <p:cNvSpPr>
              <a:spLocks noChangeAspect="1" noEditPoints="1"/>
            </p:cNvSpPr>
            <p:nvPr/>
          </p:nvSpPr>
          <p:spPr bwMode="auto">
            <a:xfrm>
              <a:off x="3148" y="2221"/>
              <a:ext cx="2562" cy="1"/>
            </a:xfrm>
            <a:custGeom>
              <a:avLst/>
              <a:gdLst>
                <a:gd name="T0" fmla="*/ 0 w 13344"/>
                <a:gd name="T1" fmla="*/ 0 h 1"/>
                <a:gd name="T2" fmla="*/ 0 w 13344"/>
                <a:gd name="T3" fmla="*/ 0 h 1"/>
                <a:gd name="T4" fmla="*/ 1 w 13344"/>
                <a:gd name="T5" fmla="*/ 0 h 1"/>
                <a:gd name="T6" fmla="*/ 1 w 13344"/>
                <a:gd name="T7" fmla="*/ 0 h 1"/>
                <a:gd name="T8" fmla="*/ 0 w 13344"/>
                <a:gd name="T9" fmla="*/ 0 h 1"/>
                <a:gd name="T10" fmla="*/ 0 60000 65536"/>
                <a:gd name="T11" fmla="*/ 0 60000 65536"/>
                <a:gd name="T12" fmla="*/ 0 60000 65536"/>
                <a:gd name="T13" fmla="*/ 0 60000 65536"/>
                <a:gd name="T14" fmla="*/ 0 60000 65536"/>
                <a:gd name="T15" fmla="*/ 0 w 13344"/>
                <a:gd name="T16" fmla="*/ 0 h 1"/>
                <a:gd name="T17" fmla="*/ 13344 w 13344"/>
                <a:gd name="T18" fmla="*/ 1 h 1"/>
              </a:gdLst>
              <a:ahLst/>
              <a:cxnLst>
                <a:cxn ang="T10">
                  <a:pos x="T0" y="T1"/>
                </a:cxn>
                <a:cxn ang="T11">
                  <a:pos x="T2" y="T3"/>
                </a:cxn>
                <a:cxn ang="T12">
                  <a:pos x="T4" y="T5"/>
                </a:cxn>
                <a:cxn ang="T13">
                  <a:pos x="T6" y="T7"/>
                </a:cxn>
                <a:cxn ang="T14">
                  <a:pos x="T8" y="T9"/>
                </a:cxn>
              </a:cxnLst>
              <a:rect l="T15" t="T16" r="T17" b="T18"/>
              <a:pathLst>
                <a:path w="13344" h="1">
                  <a:moveTo>
                    <a:pt x="270" y="0"/>
                  </a:moveTo>
                  <a:lnTo>
                    <a:pt x="144" y="0"/>
                  </a:lnTo>
                  <a:moveTo>
                    <a:pt x="13218" y="0"/>
                  </a:moveTo>
                  <a:lnTo>
                    <a:pt x="13344" y="0"/>
                  </a:lnTo>
                  <a:moveTo>
                    <a:pt x="0" y="0"/>
                  </a:moveTo>
                </a:path>
              </a:pathLst>
            </a:custGeom>
            <a:noFill/>
            <a:ln w="4763">
              <a:solidFill>
                <a:schemeClr val="tx1"/>
              </a:solidFill>
              <a:miter lim="800000"/>
              <a:headEnd/>
              <a:tailEnd/>
            </a:ln>
          </p:spPr>
          <p:txBody>
            <a:bodyPr/>
            <a:lstStyle/>
            <a:p>
              <a:endParaRPr lang="en-US"/>
            </a:p>
          </p:txBody>
        </p:sp>
        <p:sp>
          <p:nvSpPr>
            <p:cNvPr id="38982" name="Rectangle 59"/>
            <p:cNvSpPr>
              <a:spLocks noChangeAspect="1" noChangeArrowheads="1"/>
            </p:cNvSpPr>
            <p:nvPr/>
          </p:nvSpPr>
          <p:spPr bwMode="auto">
            <a:xfrm>
              <a:off x="3102" y="2185"/>
              <a:ext cx="32" cy="88"/>
            </a:xfrm>
            <a:prstGeom prst="rect">
              <a:avLst/>
            </a:prstGeom>
            <a:noFill/>
            <a:ln w="9525">
              <a:noFill/>
              <a:miter lim="800000"/>
              <a:headEnd/>
              <a:tailEnd/>
            </a:ln>
          </p:spPr>
          <p:txBody>
            <a:bodyPr wrap="none" lIns="0" tIns="0" rIns="0" bIns="0">
              <a:spAutoFit/>
            </a:bodyPr>
            <a:lstStyle/>
            <a:p>
              <a:r>
                <a:rPr lang="en-CA" sz="800">
                  <a:latin typeface="Times New Roman" pitchFamily="18" charset="0"/>
                </a:rPr>
                <a:t>0</a:t>
              </a:r>
            </a:p>
          </p:txBody>
        </p:sp>
        <p:sp>
          <p:nvSpPr>
            <p:cNvPr id="38983" name="Freeform 60"/>
            <p:cNvSpPr>
              <a:spLocks noChangeAspect="1" noEditPoints="1"/>
            </p:cNvSpPr>
            <p:nvPr/>
          </p:nvSpPr>
          <p:spPr bwMode="auto">
            <a:xfrm>
              <a:off x="3148" y="1731"/>
              <a:ext cx="2562" cy="1"/>
            </a:xfrm>
            <a:custGeom>
              <a:avLst/>
              <a:gdLst>
                <a:gd name="T0" fmla="*/ 0 w 13344"/>
                <a:gd name="T1" fmla="*/ 0 h 1"/>
                <a:gd name="T2" fmla="*/ 0 w 13344"/>
                <a:gd name="T3" fmla="*/ 0 h 1"/>
                <a:gd name="T4" fmla="*/ 1 w 13344"/>
                <a:gd name="T5" fmla="*/ 0 h 1"/>
                <a:gd name="T6" fmla="*/ 1 w 13344"/>
                <a:gd name="T7" fmla="*/ 0 h 1"/>
                <a:gd name="T8" fmla="*/ 0 w 13344"/>
                <a:gd name="T9" fmla="*/ 0 h 1"/>
                <a:gd name="T10" fmla="*/ 0 60000 65536"/>
                <a:gd name="T11" fmla="*/ 0 60000 65536"/>
                <a:gd name="T12" fmla="*/ 0 60000 65536"/>
                <a:gd name="T13" fmla="*/ 0 60000 65536"/>
                <a:gd name="T14" fmla="*/ 0 60000 65536"/>
                <a:gd name="T15" fmla="*/ 0 w 13344"/>
                <a:gd name="T16" fmla="*/ 0 h 1"/>
                <a:gd name="T17" fmla="*/ 13344 w 13344"/>
                <a:gd name="T18" fmla="*/ 1 h 1"/>
              </a:gdLst>
              <a:ahLst/>
              <a:cxnLst>
                <a:cxn ang="T10">
                  <a:pos x="T0" y="T1"/>
                </a:cxn>
                <a:cxn ang="T11">
                  <a:pos x="T2" y="T3"/>
                </a:cxn>
                <a:cxn ang="T12">
                  <a:pos x="T4" y="T5"/>
                </a:cxn>
                <a:cxn ang="T13">
                  <a:pos x="T6" y="T7"/>
                </a:cxn>
                <a:cxn ang="T14">
                  <a:pos x="T8" y="T9"/>
                </a:cxn>
              </a:cxnLst>
              <a:rect l="T15" t="T16" r="T17" b="T18"/>
              <a:pathLst>
                <a:path w="13344" h="1">
                  <a:moveTo>
                    <a:pt x="270" y="0"/>
                  </a:moveTo>
                  <a:lnTo>
                    <a:pt x="144" y="0"/>
                  </a:lnTo>
                  <a:moveTo>
                    <a:pt x="13218" y="0"/>
                  </a:moveTo>
                  <a:lnTo>
                    <a:pt x="13344" y="0"/>
                  </a:lnTo>
                  <a:moveTo>
                    <a:pt x="0" y="0"/>
                  </a:moveTo>
                </a:path>
              </a:pathLst>
            </a:custGeom>
            <a:noFill/>
            <a:ln w="4763">
              <a:solidFill>
                <a:schemeClr val="tx1"/>
              </a:solidFill>
              <a:miter lim="800000"/>
              <a:headEnd/>
              <a:tailEnd/>
            </a:ln>
          </p:spPr>
          <p:txBody>
            <a:bodyPr/>
            <a:lstStyle/>
            <a:p>
              <a:endParaRPr lang="en-US"/>
            </a:p>
          </p:txBody>
        </p:sp>
        <p:sp>
          <p:nvSpPr>
            <p:cNvPr id="38984" name="Rectangle 61"/>
            <p:cNvSpPr>
              <a:spLocks noChangeAspect="1" noChangeArrowheads="1"/>
            </p:cNvSpPr>
            <p:nvPr/>
          </p:nvSpPr>
          <p:spPr bwMode="auto">
            <a:xfrm>
              <a:off x="3102" y="1696"/>
              <a:ext cx="32" cy="87"/>
            </a:xfrm>
            <a:prstGeom prst="rect">
              <a:avLst/>
            </a:prstGeom>
            <a:noFill/>
            <a:ln w="9525">
              <a:noFill/>
              <a:miter lim="800000"/>
              <a:headEnd/>
              <a:tailEnd/>
            </a:ln>
          </p:spPr>
          <p:txBody>
            <a:bodyPr wrap="none" lIns="0" tIns="0" rIns="0" bIns="0">
              <a:spAutoFit/>
            </a:bodyPr>
            <a:lstStyle/>
            <a:p>
              <a:r>
                <a:rPr lang="en-CA" sz="800">
                  <a:latin typeface="Times New Roman" pitchFamily="18" charset="0"/>
                </a:rPr>
                <a:t>5</a:t>
              </a:r>
            </a:p>
          </p:txBody>
        </p:sp>
        <p:sp>
          <p:nvSpPr>
            <p:cNvPr id="38985" name="Freeform 62"/>
            <p:cNvSpPr>
              <a:spLocks noChangeAspect="1" noEditPoints="1"/>
            </p:cNvSpPr>
            <p:nvPr/>
          </p:nvSpPr>
          <p:spPr bwMode="auto">
            <a:xfrm>
              <a:off x="3148" y="1240"/>
              <a:ext cx="2562" cy="2"/>
            </a:xfrm>
            <a:custGeom>
              <a:avLst/>
              <a:gdLst>
                <a:gd name="T0" fmla="*/ 0 w 13344"/>
                <a:gd name="T1" fmla="*/ 0 h 2"/>
                <a:gd name="T2" fmla="*/ 0 w 13344"/>
                <a:gd name="T3" fmla="*/ 0 h 2"/>
                <a:gd name="T4" fmla="*/ 1 w 13344"/>
                <a:gd name="T5" fmla="*/ 0 h 2"/>
                <a:gd name="T6" fmla="*/ 1 w 13344"/>
                <a:gd name="T7" fmla="*/ 0 h 2"/>
                <a:gd name="T8" fmla="*/ 0 w 13344"/>
                <a:gd name="T9" fmla="*/ 0 h 2"/>
                <a:gd name="T10" fmla="*/ 0 60000 65536"/>
                <a:gd name="T11" fmla="*/ 0 60000 65536"/>
                <a:gd name="T12" fmla="*/ 0 60000 65536"/>
                <a:gd name="T13" fmla="*/ 0 60000 65536"/>
                <a:gd name="T14" fmla="*/ 0 60000 65536"/>
                <a:gd name="T15" fmla="*/ 0 w 13344"/>
                <a:gd name="T16" fmla="*/ 0 h 2"/>
                <a:gd name="T17" fmla="*/ 13344 w 13344"/>
                <a:gd name="T18" fmla="*/ 2 h 2"/>
              </a:gdLst>
              <a:ahLst/>
              <a:cxnLst>
                <a:cxn ang="T10">
                  <a:pos x="T0" y="T1"/>
                </a:cxn>
                <a:cxn ang="T11">
                  <a:pos x="T2" y="T3"/>
                </a:cxn>
                <a:cxn ang="T12">
                  <a:pos x="T4" y="T5"/>
                </a:cxn>
                <a:cxn ang="T13">
                  <a:pos x="T6" y="T7"/>
                </a:cxn>
                <a:cxn ang="T14">
                  <a:pos x="T8" y="T9"/>
                </a:cxn>
              </a:cxnLst>
              <a:rect l="T15" t="T16" r="T17" b="T18"/>
              <a:pathLst>
                <a:path w="13344" h="2">
                  <a:moveTo>
                    <a:pt x="270" y="0"/>
                  </a:moveTo>
                  <a:lnTo>
                    <a:pt x="144" y="0"/>
                  </a:lnTo>
                  <a:moveTo>
                    <a:pt x="13218" y="0"/>
                  </a:moveTo>
                  <a:lnTo>
                    <a:pt x="13344" y="0"/>
                  </a:lnTo>
                  <a:moveTo>
                    <a:pt x="0" y="0"/>
                  </a:moveTo>
                </a:path>
              </a:pathLst>
            </a:custGeom>
            <a:noFill/>
            <a:ln w="4763">
              <a:solidFill>
                <a:schemeClr val="tx1"/>
              </a:solidFill>
              <a:miter lim="800000"/>
              <a:headEnd/>
              <a:tailEnd/>
            </a:ln>
          </p:spPr>
          <p:txBody>
            <a:bodyPr/>
            <a:lstStyle/>
            <a:p>
              <a:endParaRPr lang="en-US"/>
            </a:p>
          </p:txBody>
        </p:sp>
        <p:sp>
          <p:nvSpPr>
            <p:cNvPr id="38986" name="Rectangle 63"/>
            <p:cNvSpPr>
              <a:spLocks noChangeAspect="1" noChangeArrowheads="1"/>
            </p:cNvSpPr>
            <p:nvPr/>
          </p:nvSpPr>
          <p:spPr bwMode="auto">
            <a:xfrm>
              <a:off x="3079" y="1207"/>
              <a:ext cx="64" cy="88"/>
            </a:xfrm>
            <a:prstGeom prst="rect">
              <a:avLst/>
            </a:prstGeom>
            <a:noFill/>
            <a:ln w="9525">
              <a:noFill/>
              <a:miter lim="800000"/>
              <a:headEnd/>
              <a:tailEnd/>
            </a:ln>
          </p:spPr>
          <p:txBody>
            <a:bodyPr wrap="none" lIns="0" tIns="0" rIns="0" bIns="0">
              <a:spAutoFit/>
            </a:bodyPr>
            <a:lstStyle/>
            <a:p>
              <a:r>
                <a:rPr lang="en-CA" sz="800">
                  <a:latin typeface="Times New Roman" pitchFamily="18" charset="0"/>
                </a:rPr>
                <a:t>10</a:t>
              </a:r>
            </a:p>
          </p:txBody>
        </p:sp>
        <p:sp>
          <p:nvSpPr>
            <p:cNvPr id="38987" name="Freeform 64"/>
            <p:cNvSpPr>
              <a:spLocks noChangeAspect="1" noEditPoints="1"/>
            </p:cNvSpPr>
            <p:nvPr/>
          </p:nvSpPr>
          <p:spPr bwMode="auto">
            <a:xfrm>
              <a:off x="3199" y="1209"/>
              <a:ext cx="1" cy="2279"/>
            </a:xfrm>
            <a:custGeom>
              <a:avLst/>
              <a:gdLst>
                <a:gd name="T0" fmla="*/ 0 w 1"/>
                <a:gd name="T1" fmla="*/ 2 h 9120"/>
                <a:gd name="T2" fmla="*/ 0 w 1"/>
                <a:gd name="T3" fmla="*/ 2 h 9120"/>
                <a:gd name="T4" fmla="*/ 0 w 1"/>
                <a:gd name="T5" fmla="*/ 0 h 9120"/>
                <a:gd name="T6" fmla="*/ 0 w 1"/>
                <a:gd name="T7" fmla="*/ 0 h 9120"/>
                <a:gd name="T8" fmla="*/ 0 w 1"/>
                <a:gd name="T9" fmla="*/ 2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4763">
              <a:solidFill>
                <a:schemeClr val="tx1"/>
              </a:solidFill>
              <a:miter lim="800000"/>
              <a:headEnd/>
              <a:tailEnd/>
            </a:ln>
          </p:spPr>
          <p:txBody>
            <a:bodyPr/>
            <a:lstStyle/>
            <a:p>
              <a:endParaRPr lang="en-US"/>
            </a:p>
          </p:txBody>
        </p:sp>
        <p:sp>
          <p:nvSpPr>
            <p:cNvPr id="38988" name="Rectangle 65"/>
            <p:cNvSpPr>
              <a:spLocks noChangeAspect="1" noChangeArrowheads="1"/>
            </p:cNvSpPr>
            <p:nvPr/>
          </p:nvSpPr>
          <p:spPr bwMode="auto">
            <a:xfrm>
              <a:off x="3170" y="3455"/>
              <a:ext cx="37" cy="87"/>
            </a:xfrm>
            <a:prstGeom prst="rect">
              <a:avLst/>
            </a:prstGeom>
            <a:noFill/>
            <a:ln w="9525">
              <a:noFill/>
              <a:miter lim="800000"/>
              <a:headEnd/>
              <a:tailEnd/>
            </a:ln>
          </p:spPr>
          <p:txBody>
            <a:bodyPr wrap="none" lIns="0" tIns="0" rIns="0" bIns="0">
              <a:spAutoFit/>
            </a:bodyPr>
            <a:lstStyle/>
            <a:p>
              <a:r>
                <a:rPr lang="en-CA" sz="800">
                  <a:latin typeface="Times New Roman" pitchFamily="18" charset="0"/>
                  <a:cs typeface="Times New Roman" pitchFamily="18" charset="0"/>
                </a:rPr>
                <a:t>Γ</a:t>
              </a:r>
              <a:endParaRPr lang="en-CA" sz="800">
                <a:latin typeface="Times New Roman" pitchFamily="18" charset="0"/>
              </a:endParaRPr>
            </a:p>
          </p:txBody>
        </p:sp>
        <p:sp>
          <p:nvSpPr>
            <p:cNvPr id="38989" name="Freeform 66"/>
            <p:cNvSpPr>
              <a:spLocks noChangeAspect="1" noEditPoints="1"/>
            </p:cNvSpPr>
            <p:nvPr/>
          </p:nvSpPr>
          <p:spPr bwMode="auto">
            <a:xfrm>
              <a:off x="3719" y="1209"/>
              <a:ext cx="2" cy="2279"/>
            </a:xfrm>
            <a:custGeom>
              <a:avLst/>
              <a:gdLst>
                <a:gd name="T0" fmla="*/ 0 w 2"/>
                <a:gd name="T1" fmla="*/ 2 h 9120"/>
                <a:gd name="T2" fmla="*/ 0 w 2"/>
                <a:gd name="T3" fmla="*/ 2 h 9120"/>
                <a:gd name="T4" fmla="*/ 0 w 2"/>
                <a:gd name="T5" fmla="*/ 0 h 9120"/>
                <a:gd name="T6" fmla="*/ 0 w 2"/>
                <a:gd name="T7" fmla="*/ 0 h 9120"/>
                <a:gd name="T8" fmla="*/ 0 w 2"/>
                <a:gd name="T9" fmla="*/ 2 h 9120"/>
                <a:gd name="T10" fmla="*/ 0 60000 65536"/>
                <a:gd name="T11" fmla="*/ 0 60000 65536"/>
                <a:gd name="T12" fmla="*/ 0 60000 65536"/>
                <a:gd name="T13" fmla="*/ 0 60000 65536"/>
                <a:gd name="T14" fmla="*/ 0 60000 65536"/>
                <a:gd name="T15" fmla="*/ 0 w 2"/>
                <a:gd name="T16" fmla="*/ 0 h 9120"/>
                <a:gd name="T17" fmla="*/ 2 w 2"/>
                <a:gd name="T18" fmla="*/ 9120 h 9120"/>
              </a:gdLst>
              <a:ahLst/>
              <a:cxnLst>
                <a:cxn ang="T10">
                  <a:pos x="T0" y="T1"/>
                </a:cxn>
                <a:cxn ang="T11">
                  <a:pos x="T2" y="T3"/>
                </a:cxn>
                <a:cxn ang="T12">
                  <a:pos x="T4" y="T5"/>
                </a:cxn>
                <a:cxn ang="T13">
                  <a:pos x="T6" y="T7"/>
                </a:cxn>
                <a:cxn ang="T14">
                  <a:pos x="T8" y="T9"/>
                </a:cxn>
              </a:cxnLst>
              <a:rect l="T15" t="T16" r="T17" b="T18"/>
              <a:pathLst>
                <a:path w="2" h="9120">
                  <a:moveTo>
                    <a:pt x="0" y="8754"/>
                  </a:moveTo>
                  <a:lnTo>
                    <a:pt x="0" y="8880"/>
                  </a:lnTo>
                  <a:moveTo>
                    <a:pt x="0" y="126"/>
                  </a:moveTo>
                  <a:lnTo>
                    <a:pt x="0" y="0"/>
                  </a:lnTo>
                  <a:moveTo>
                    <a:pt x="0" y="9120"/>
                  </a:moveTo>
                </a:path>
              </a:pathLst>
            </a:custGeom>
            <a:noFill/>
            <a:ln w="4763">
              <a:solidFill>
                <a:schemeClr val="tx1"/>
              </a:solidFill>
              <a:miter lim="800000"/>
              <a:headEnd/>
              <a:tailEnd/>
            </a:ln>
          </p:spPr>
          <p:txBody>
            <a:bodyPr/>
            <a:lstStyle/>
            <a:p>
              <a:endParaRPr lang="en-US"/>
            </a:p>
          </p:txBody>
        </p:sp>
        <p:sp>
          <p:nvSpPr>
            <p:cNvPr id="38990" name="Rectangle 67"/>
            <p:cNvSpPr>
              <a:spLocks noChangeAspect="1" noChangeArrowheads="1"/>
            </p:cNvSpPr>
            <p:nvPr/>
          </p:nvSpPr>
          <p:spPr bwMode="auto">
            <a:xfrm>
              <a:off x="3691" y="3455"/>
              <a:ext cx="78" cy="87"/>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K </a:t>
              </a:r>
            </a:p>
          </p:txBody>
        </p:sp>
        <p:sp>
          <p:nvSpPr>
            <p:cNvPr id="38991" name="Freeform 68"/>
            <p:cNvSpPr>
              <a:spLocks noChangeAspect="1" noEditPoints="1"/>
            </p:cNvSpPr>
            <p:nvPr/>
          </p:nvSpPr>
          <p:spPr bwMode="auto">
            <a:xfrm>
              <a:off x="3980" y="1209"/>
              <a:ext cx="1" cy="2279"/>
            </a:xfrm>
            <a:custGeom>
              <a:avLst/>
              <a:gdLst>
                <a:gd name="T0" fmla="*/ 0 w 1"/>
                <a:gd name="T1" fmla="*/ 2 h 9120"/>
                <a:gd name="T2" fmla="*/ 0 w 1"/>
                <a:gd name="T3" fmla="*/ 2 h 9120"/>
                <a:gd name="T4" fmla="*/ 0 w 1"/>
                <a:gd name="T5" fmla="*/ 0 h 9120"/>
                <a:gd name="T6" fmla="*/ 0 w 1"/>
                <a:gd name="T7" fmla="*/ 0 h 9120"/>
                <a:gd name="T8" fmla="*/ 0 w 1"/>
                <a:gd name="T9" fmla="*/ 2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4763">
              <a:solidFill>
                <a:schemeClr val="tx1"/>
              </a:solidFill>
              <a:miter lim="800000"/>
              <a:headEnd/>
              <a:tailEnd/>
            </a:ln>
          </p:spPr>
          <p:txBody>
            <a:bodyPr/>
            <a:lstStyle/>
            <a:p>
              <a:endParaRPr lang="en-US"/>
            </a:p>
          </p:txBody>
        </p:sp>
        <p:sp>
          <p:nvSpPr>
            <p:cNvPr id="38992" name="Rectangle 69"/>
            <p:cNvSpPr>
              <a:spLocks noChangeAspect="1" noChangeArrowheads="1"/>
            </p:cNvSpPr>
            <p:nvPr/>
          </p:nvSpPr>
          <p:spPr bwMode="auto">
            <a:xfrm>
              <a:off x="3947" y="3455"/>
              <a:ext cx="89" cy="87"/>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M </a:t>
              </a:r>
            </a:p>
          </p:txBody>
        </p:sp>
        <p:sp>
          <p:nvSpPr>
            <p:cNvPr id="38993" name="Freeform 70"/>
            <p:cNvSpPr>
              <a:spLocks noChangeAspect="1" noEditPoints="1"/>
            </p:cNvSpPr>
            <p:nvPr/>
          </p:nvSpPr>
          <p:spPr bwMode="auto">
            <a:xfrm>
              <a:off x="4430" y="1209"/>
              <a:ext cx="1" cy="2279"/>
            </a:xfrm>
            <a:custGeom>
              <a:avLst/>
              <a:gdLst>
                <a:gd name="T0" fmla="*/ 0 w 1"/>
                <a:gd name="T1" fmla="*/ 2 h 9120"/>
                <a:gd name="T2" fmla="*/ 0 w 1"/>
                <a:gd name="T3" fmla="*/ 2 h 9120"/>
                <a:gd name="T4" fmla="*/ 0 w 1"/>
                <a:gd name="T5" fmla="*/ 0 h 9120"/>
                <a:gd name="T6" fmla="*/ 0 w 1"/>
                <a:gd name="T7" fmla="*/ 0 h 9120"/>
                <a:gd name="T8" fmla="*/ 0 w 1"/>
                <a:gd name="T9" fmla="*/ 2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4763">
              <a:solidFill>
                <a:schemeClr val="tx1"/>
              </a:solidFill>
              <a:miter lim="800000"/>
              <a:headEnd/>
              <a:tailEnd/>
            </a:ln>
          </p:spPr>
          <p:txBody>
            <a:bodyPr/>
            <a:lstStyle/>
            <a:p>
              <a:endParaRPr lang="en-US"/>
            </a:p>
          </p:txBody>
        </p:sp>
        <p:sp>
          <p:nvSpPr>
            <p:cNvPr id="38994" name="Rectangle 71"/>
            <p:cNvSpPr>
              <a:spLocks noChangeAspect="1" noChangeArrowheads="1"/>
            </p:cNvSpPr>
            <p:nvPr/>
          </p:nvSpPr>
          <p:spPr bwMode="auto">
            <a:xfrm>
              <a:off x="4373" y="3455"/>
              <a:ext cx="37" cy="87"/>
            </a:xfrm>
            <a:prstGeom prst="rect">
              <a:avLst/>
            </a:prstGeom>
            <a:noFill/>
            <a:ln w="9525">
              <a:noFill/>
              <a:miter lim="800000"/>
              <a:headEnd/>
              <a:tailEnd/>
            </a:ln>
          </p:spPr>
          <p:txBody>
            <a:bodyPr wrap="none" lIns="0" tIns="0" rIns="0" bIns="0">
              <a:spAutoFit/>
            </a:bodyPr>
            <a:lstStyle/>
            <a:p>
              <a:r>
                <a:rPr lang="en-CA" sz="800">
                  <a:latin typeface="Times New Roman" pitchFamily="18" charset="0"/>
                  <a:cs typeface="Times New Roman" pitchFamily="18" charset="0"/>
                </a:rPr>
                <a:t>Γ</a:t>
              </a:r>
              <a:endParaRPr lang="en-CA" sz="800">
                <a:latin typeface="Times New Roman" pitchFamily="18" charset="0"/>
              </a:endParaRPr>
            </a:p>
          </p:txBody>
        </p:sp>
        <p:sp>
          <p:nvSpPr>
            <p:cNvPr id="38995" name="Freeform 72"/>
            <p:cNvSpPr>
              <a:spLocks noChangeAspect="1" noEditPoints="1"/>
            </p:cNvSpPr>
            <p:nvPr/>
          </p:nvSpPr>
          <p:spPr bwMode="auto">
            <a:xfrm>
              <a:off x="4455" y="1209"/>
              <a:ext cx="2" cy="2279"/>
            </a:xfrm>
            <a:custGeom>
              <a:avLst/>
              <a:gdLst>
                <a:gd name="T0" fmla="*/ 0 w 2"/>
                <a:gd name="T1" fmla="*/ 2 h 9120"/>
                <a:gd name="T2" fmla="*/ 0 w 2"/>
                <a:gd name="T3" fmla="*/ 2 h 9120"/>
                <a:gd name="T4" fmla="*/ 0 w 2"/>
                <a:gd name="T5" fmla="*/ 0 h 9120"/>
                <a:gd name="T6" fmla="*/ 0 w 2"/>
                <a:gd name="T7" fmla="*/ 0 h 9120"/>
                <a:gd name="T8" fmla="*/ 0 w 2"/>
                <a:gd name="T9" fmla="*/ 2 h 9120"/>
                <a:gd name="T10" fmla="*/ 0 60000 65536"/>
                <a:gd name="T11" fmla="*/ 0 60000 65536"/>
                <a:gd name="T12" fmla="*/ 0 60000 65536"/>
                <a:gd name="T13" fmla="*/ 0 60000 65536"/>
                <a:gd name="T14" fmla="*/ 0 60000 65536"/>
                <a:gd name="T15" fmla="*/ 0 w 2"/>
                <a:gd name="T16" fmla="*/ 0 h 9120"/>
                <a:gd name="T17" fmla="*/ 2 w 2"/>
                <a:gd name="T18" fmla="*/ 9120 h 9120"/>
              </a:gdLst>
              <a:ahLst/>
              <a:cxnLst>
                <a:cxn ang="T10">
                  <a:pos x="T0" y="T1"/>
                </a:cxn>
                <a:cxn ang="T11">
                  <a:pos x="T2" y="T3"/>
                </a:cxn>
                <a:cxn ang="T12">
                  <a:pos x="T4" y="T5"/>
                </a:cxn>
                <a:cxn ang="T13">
                  <a:pos x="T6" y="T7"/>
                </a:cxn>
                <a:cxn ang="T14">
                  <a:pos x="T8" y="T9"/>
                </a:cxn>
              </a:cxnLst>
              <a:rect l="T15" t="T16" r="T17" b="T18"/>
              <a:pathLst>
                <a:path w="2" h="9120">
                  <a:moveTo>
                    <a:pt x="0" y="8754"/>
                  </a:moveTo>
                  <a:lnTo>
                    <a:pt x="0" y="8880"/>
                  </a:lnTo>
                  <a:moveTo>
                    <a:pt x="0" y="126"/>
                  </a:moveTo>
                  <a:lnTo>
                    <a:pt x="0" y="0"/>
                  </a:lnTo>
                  <a:moveTo>
                    <a:pt x="0" y="9120"/>
                  </a:moveTo>
                </a:path>
              </a:pathLst>
            </a:custGeom>
            <a:noFill/>
            <a:ln w="4763">
              <a:solidFill>
                <a:schemeClr val="tx1"/>
              </a:solidFill>
              <a:miter lim="800000"/>
              <a:headEnd/>
              <a:tailEnd/>
            </a:ln>
          </p:spPr>
          <p:txBody>
            <a:bodyPr/>
            <a:lstStyle/>
            <a:p>
              <a:endParaRPr lang="en-US"/>
            </a:p>
          </p:txBody>
        </p:sp>
        <p:sp>
          <p:nvSpPr>
            <p:cNvPr id="38996" name="Rectangle 73"/>
            <p:cNvSpPr>
              <a:spLocks noChangeAspect="1" noChangeArrowheads="1"/>
            </p:cNvSpPr>
            <p:nvPr/>
          </p:nvSpPr>
          <p:spPr bwMode="auto">
            <a:xfrm>
              <a:off x="4460" y="3455"/>
              <a:ext cx="78" cy="87"/>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A </a:t>
              </a:r>
            </a:p>
          </p:txBody>
        </p:sp>
        <p:sp>
          <p:nvSpPr>
            <p:cNvPr id="38997" name="Freeform 74"/>
            <p:cNvSpPr>
              <a:spLocks noChangeAspect="1" noEditPoints="1"/>
            </p:cNvSpPr>
            <p:nvPr/>
          </p:nvSpPr>
          <p:spPr bwMode="auto">
            <a:xfrm>
              <a:off x="4907" y="1209"/>
              <a:ext cx="1" cy="2279"/>
            </a:xfrm>
            <a:custGeom>
              <a:avLst/>
              <a:gdLst>
                <a:gd name="T0" fmla="*/ 0 w 1"/>
                <a:gd name="T1" fmla="*/ 2 h 9120"/>
                <a:gd name="T2" fmla="*/ 0 w 1"/>
                <a:gd name="T3" fmla="*/ 2 h 9120"/>
                <a:gd name="T4" fmla="*/ 0 w 1"/>
                <a:gd name="T5" fmla="*/ 0 h 9120"/>
                <a:gd name="T6" fmla="*/ 0 w 1"/>
                <a:gd name="T7" fmla="*/ 0 h 9120"/>
                <a:gd name="T8" fmla="*/ 0 w 1"/>
                <a:gd name="T9" fmla="*/ 2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4763">
              <a:solidFill>
                <a:schemeClr val="tx1"/>
              </a:solidFill>
              <a:miter lim="800000"/>
              <a:headEnd/>
              <a:tailEnd/>
            </a:ln>
          </p:spPr>
          <p:txBody>
            <a:bodyPr/>
            <a:lstStyle/>
            <a:p>
              <a:endParaRPr lang="en-US"/>
            </a:p>
          </p:txBody>
        </p:sp>
        <p:sp>
          <p:nvSpPr>
            <p:cNvPr id="38998" name="Rectangle 75"/>
            <p:cNvSpPr>
              <a:spLocks noChangeAspect="1" noChangeArrowheads="1"/>
            </p:cNvSpPr>
            <p:nvPr/>
          </p:nvSpPr>
          <p:spPr bwMode="auto">
            <a:xfrm>
              <a:off x="4881" y="3455"/>
              <a:ext cx="71" cy="87"/>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L </a:t>
              </a:r>
            </a:p>
          </p:txBody>
        </p:sp>
        <p:sp>
          <p:nvSpPr>
            <p:cNvPr id="38999" name="Freeform 76"/>
            <p:cNvSpPr>
              <a:spLocks noChangeAspect="1" noEditPoints="1"/>
            </p:cNvSpPr>
            <p:nvPr/>
          </p:nvSpPr>
          <p:spPr bwMode="auto">
            <a:xfrm>
              <a:off x="5166" y="1209"/>
              <a:ext cx="1" cy="2279"/>
            </a:xfrm>
            <a:custGeom>
              <a:avLst/>
              <a:gdLst>
                <a:gd name="T0" fmla="*/ 0 w 1"/>
                <a:gd name="T1" fmla="*/ 2 h 9120"/>
                <a:gd name="T2" fmla="*/ 0 w 1"/>
                <a:gd name="T3" fmla="*/ 2 h 9120"/>
                <a:gd name="T4" fmla="*/ 0 w 1"/>
                <a:gd name="T5" fmla="*/ 0 h 9120"/>
                <a:gd name="T6" fmla="*/ 0 w 1"/>
                <a:gd name="T7" fmla="*/ 0 h 9120"/>
                <a:gd name="T8" fmla="*/ 0 w 1"/>
                <a:gd name="T9" fmla="*/ 2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4763">
              <a:solidFill>
                <a:schemeClr val="tx1"/>
              </a:solidFill>
              <a:miter lim="800000"/>
              <a:headEnd/>
              <a:tailEnd/>
            </a:ln>
          </p:spPr>
          <p:txBody>
            <a:bodyPr/>
            <a:lstStyle/>
            <a:p>
              <a:endParaRPr lang="en-US"/>
            </a:p>
          </p:txBody>
        </p:sp>
        <p:sp>
          <p:nvSpPr>
            <p:cNvPr id="39000" name="Rectangle 77"/>
            <p:cNvSpPr>
              <a:spLocks noChangeAspect="1" noChangeArrowheads="1"/>
            </p:cNvSpPr>
            <p:nvPr/>
          </p:nvSpPr>
          <p:spPr bwMode="auto">
            <a:xfrm>
              <a:off x="5138" y="3455"/>
              <a:ext cx="78" cy="87"/>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H </a:t>
              </a:r>
            </a:p>
          </p:txBody>
        </p:sp>
        <p:sp>
          <p:nvSpPr>
            <p:cNvPr id="39001" name="Freeform 78"/>
            <p:cNvSpPr>
              <a:spLocks noChangeAspect="1" noEditPoints="1"/>
            </p:cNvSpPr>
            <p:nvPr/>
          </p:nvSpPr>
          <p:spPr bwMode="auto">
            <a:xfrm>
              <a:off x="5686" y="1209"/>
              <a:ext cx="1" cy="2279"/>
            </a:xfrm>
            <a:custGeom>
              <a:avLst/>
              <a:gdLst>
                <a:gd name="T0" fmla="*/ 0 w 1"/>
                <a:gd name="T1" fmla="*/ 2 h 9120"/>
                <a:gd name="T2" fmla="*/ 0 w 1"/>
                <a:gd name="T3" fmla="*/ 2 h 9120"/>
                <a:gd name="T4" fmla="*/ 0 w 1"/>
                <a:gd name="T5" fmla="*/ 0 h 9120"/>
                <a:gd name="T6" fmla="*/ 0 w 1"/>
                <a:gd name="T7" fmla="*/ 0 h 9120"/>
                <a:gd name="T8" fmla="*/ 0 w 1"/>
                <a:gd name="T9" fmla="*/ 2 h 9120"/>
                <a:gd name="T10" fmla="*/ 0 60000 65536"/>
                <a:gd name="T11" fmla="*/ 0 60000 65536"/>
                <a:gd name="T12" fmla="*/ 0 60000 65536"/>
                <a:gd name="T13" fmla="*/ 0 60000 65536"/>
                <a:gd name="T14" fmla="*/ 0 60000 65536"/>
                <a:gd name="T15" fmla="*/ 0 w 1"/>
                <a:gd name="T16" fmla="*/ 0 h 9120"/>
                <a:gd name="T17" fmla="*/ 1 w 1"/>
                <a:gd name="T18" fmla="*/ 9120 h 9120"/>
              </a:gdLst>
              <a:ahLst/>
              <a:cxnLst>
                <a:cxn ang="T10">
                  <a:pos x="T0" y="T1"/>
                </a:cxn>
                <a:cxn ang="T11">
                  <a:pos x="T2" y="T3"/>
                </a:cxn>
                <a:cxn ang="T12">
                  <a:pos x="T4" y="T5"/>
                </a:cxn>
                <a:cxn ang="T13">
                  <a:pos x="T6" y="T7"/>
                </a:cxn>
                <a:cxn ang="T14">
                  <a:pos x="T8" y="T9"/>
                </a:cxn>
              </a:cxnLst>
              <a:rect l="T15" t="T16" r="T17" b="T18"/>
              <a:pathLst>
                <a:path w="1" h="9120">
                  <a:moveTo>
                    <a:pt x="0" y="8754"/>
                  </a:moveTo>
                  <a:lnTo>
                    <a:pt x="0" y="8880"/>
                  </a:lnTo>
                  <a:moveTo>
                    <a:pt x="0" y="126"/>
                  </a:moveTo>
                  <a:lnTo>
                    <a:pt x="0" y="0"/>
                  </a:lnTo>
                  <a:moveTo>
                    <a:pt x="0" y="9120"/>
                  </a:moveTo>
                </a:path>
              </a:pathLst>
            </a:custGeom>
            <a:noFill/>
            <a:ln w="4763">
              <a:solidFill>
                <a:schemeClr val="tx1"/>
              </a:solidFill>
              <a:miter lim="800000"/>
              <a:headEnd/>
              <a:tailEnd/>
            </a:ln>
          </p:spPr>
          <p:txBody>
            <a:bodyPr/>
            <a:lstStyle/>
            <a:p>
              <a:endParaRPr lang="en-US"/>
            </a:p>
          </p:txBody>
        </p:sp>
        <p:sp>
          <p:nvSpPr>
            <p:cNvPr id="39002" name="Rectangle 79"/>
            <p:cNvSpPr>
              <a:spLocks noChangeAspect="1" noChangeArrowheads="1"/>
            </p:cNvSpPr>
            <p:nvPr/>
          </p:nvSpPr>
          <p:spPr bwMode="auto">
            <a:xfrm>
              <a:off x="5658" y="3453"/>
              <a:ext cx="78" cy="87"/>
            </a:xfrm>
            <a:prstGeom prst="rect">
              <a:avLst/>
            </a:prstGeom>
            <a:noFill/>
            <a:ln w="9525">
              <a:noFill/>
              <a:miter lim="800000"/>
              <a:headEnd/>
              <a:tailEnd/>
            </a:ln>
          </p:spPr>
          <p:txBody>
            <a:bodyPr wrap="none" lIns="0" tIns="0" rIns="0" bIns="0">
              <a:spAutoFit/>
            </a:bodyPr>
            <a:lstStyle/>
            <a:p>
              <a:r>
                <a:rPr lang="en-CA" sz="800">
                  <a:latin typeface="Times New Roman" pitchFamily="18" charset="0"/>
                </a:rPr>
                <a:t> A </a:t>
              </a:r>
            </a:p>
          </p:txBody>
        </p:sp>
        <p:sp>
          <p:nvSpPr>
            <p:cNvPr id="39003" name="Freeform 80"/>
            <p:cNvSpPr>
              <a:spLocks noChangeAspect="1" noEditPoints="1"/>
            </p:cNvSpPr>
            <p:nvPr/>
          </p:nvSpPr>
          <p:spPr bwMode="auto">
            <a:xfrm>
              <a:off x="3014" y="1240"/>
              <a:ext cx="2672" cy="2157"/>
            </a:xfrm>
            <a:custGeom>
              <a:avLst/>
              <a:gdLst>
                <a:gd name="T0" fmla="*/ 0 w 13914"/>
                <a:gd name="T1" fmla="*/ 2 h 8628"/>
                <a:gd name="T2" fmla="*/ 1 w 13914"/>
                <a:gd name="T3" fmla="*/ 2 h 8628"/>
                <a:gd name="T4" fmla="*/ 1 w 13914"/>
                <a:gd name="T5" fmla="*/ 0 h 8628"/>
                <a:gd name="T6" fmla="*/ 0 w 13914"/>
                <a:gd name="T7" fmla="*/ 0 h 8628"/>
                <a:gd name="T8" fmla="*/ 0 w 13914"/>
                <a:gd name="T9" fmla="*/ 2 h 8628"/>
                <a:gd name="T10" fmla="*/ 0 w 13914"/>
                <a:gd name="T11" fmla="*/ 1 h 8628"/>
                <a:gd name="T12" fmla="*/ 0 60000 65536"/>
                <a:gd name="T13" fmla="*/ 0 60000 65536"/>
                <a:gd name="T14" fmla="*/ 0 60000 65536"/>
                <a:gd name="T15" fmla="*/ 0 60000 65536"/>
                <a:gd name="T16" fmla="*/ 0 60000 65536"/>
                <a:gd name="T17" fmla="*/ 0 60000 65536"/>
                <a:gd name="T18" fmla="*/ 0 w 13914"/>
                <a:gd name="T19" fmla="*/ 0 h 8628"/>
                <a:gd name="T20" fmla="*/ 13914 w 13914"/>
                <a:gd name="T21" fmla="*/ 8628 h 8628"/>
              </a:gdLst>
              <a:ahLst/>
              <a:cxnLst>
                <a:cxn ang="T12">
                  <a:pos x="T0" y="T1"/>
                </a:cxn>
                <a:cxn ang="T13">
                  <a:pos x="T2" y="T3"/>
                </a:cxn>
                <a:cxn ang="T14">
                  <a:pos x="T4" y="T5"/>
                </a:cxn>
                <a:cxn ang="T15">
                  <a:pos x="T6" y="T7"/>
                </a:cxn>
                <a:cxn ang="T16">
                  <a:pos x="T8" y="T9"/>
                </a:cxn>
                <a:cxn ang="T17">
                  <a:pos x="T10" y="T11"/>
                </a:cxn>
              </a:cxnLst>
              <a:rect l="T18" t="T19" r="T20" b="T21"/>
              <a:pathLst>
                <a:path w="13914" h="8628">
                  <a:moveTo>
                    <a:pt x="966" y="8628"/>
                  </a:moveTo>
                  <a:lnTo>
                    <a:pt x="13914" y="8628"/>
                  </a:lnTo>
                  <a:lnTo>
                    <a:pt x="13914" y="0"/>
                  </a:lnTo>
                  <a:lnTo>
                    <a:pt x="966" y="0"/>
                  </a:lnTo>
                  <a:lnTo>
                    <a:pt x="966" y="8628"/>
                  </a:lnTo>
                  <a:moveTo>
                    <a:pt x="0" y="4314"/>
                  </a:moveTo>
                </a:path>
              </a:pathLst>
            </a:custGeom>
            <a:noFill/>
            <a:ln w="4763">
              <a:solidFill>
                <a:schemeClr val="tx1"/>
              </a:solidFill>
              <a:miter lim="800000"/>
              <a:headEnd/>
              <a:tailEnd/>
            </a:ln>
          </p:spPr>
          <p:txBody>
            <a:bodyPr/>
            <a:lstStyle/>
            <a:p>
              <a:endParaRPr lang="en-US"/>
            </a:p>
          </p:txBody>
        </p:sp>
        <p:sp>
          <p:nvSpPr>
            <p:cNvPr id="39004" name="Freeform 81"/>
            <p:cNvSpPr>
              <a:spLocks noChangeAspect="1" noEditPoints="1"/>
            </p:cNvSpPr>
            <p:nvPr/>
          </p:nvSpPr>
          <p:spPr bwMode="auto">
            <a:xfrm>
              <a:off x="3199" y="1119"/>
              <a:ext cx="2487" cy="2278"/>
            </a:xfrm>
            <a:custGeom>
              <a:avLst/>
              <a:gdLst>
                <a:gd name="T0" fmla="*/ 0 w 12948"/>
                <a:gd name="T1" fmla="*/ 2 h 9114"/>
                <a:gd name="T2" fmla="*/ 1 w 12948"/>
                <a:gd name="T3" fmla="*/ 2 h 9114"/>
                <a:gd name="T4" fmla="*/ 1 w 12948"/>
                <a:gd name="T5" fmla="*/ 0 h 9114"/>
                <a:gd name="T6" fmla="*/ 0 w 12948"/>
                <a:gd name="T7" fmla="*/ 0 h 9114"/>
                <a:gd name="T8" fmla="*/ 0 w 12948"/>
                <a:gd name="T9" fmla="*/ 2 h 9114"/>
                <a:gd name="T10" fmla="*/ 0 w 12948"/>
                <a:gd name="T11" fmla="*/ 0 h 9114"/>
                <a:gd name="T12" fmla="*/ 0 60000 65536"/>
                <a:gd name="T13" fmla="*/ 0 60000 65536"/>
                <a:gd name="T14" fmla="*/ 0 60000 65536"/>
                <a:gd name="T15" fmla="*/ 0 60000 65536"/>
                <a:gd name="T16" fmla="*/ 0 60000 65536"/>
                <a:gd name="T17" fmla="*/ 0 60000 65536"/>
                <a:gd name="T18" fmla="*/ 0 w 12948"/>
                <a:gd name="T19" fmla="*/ 0 h 9114"/>
                <a:gd name="T20" fmla="*/ 12948 w 12948"/>
                <a:gd name="T21" fmla="*/ 9114 h 9114"/>
              </a:gdLst>
              <a:ahLst/>
              <a:cxnLst>
                <a:cxn ang="T12">
                  <a:pos x="T0" y="T1"/>
                </a:cxn>
                <a:cxn ang="T13">
                  <a:pos x="T2" y="T3"/>
                </a:cxn>
                <a:cxn ang="T14">
                  <a:pos x="T4" y="T5"/>
                </a:cxn>
                <a:cxn ang="T15">
                  <a:pos x="T6" y="T7"/>
                </a:cxn>
                <a:cxn ang="T16">
                  <a:pos x="T8" y="T9"/>
                </a:cxn>
                <a:cxn ang="T17">
                  <a:pos x="T10" y="T11"/>
                </a:cxn>
              </a:cxnLst>
              <a:rect l="T18" t="T19" r="T20" b="T21"/>
              <a:pathLst>
                <a:path w="12948" h="9114">
                  <a:moveTo>
                    <a:pt x="0" y="9114"/>
                  </a:moveTo>
                  <a:lnTo>
                    <a:pt x="12948" y="9114"/>
                  </a:lnTo>
                  <a:lnTo>
                    <a:pt x="12948" y="486"/>
                  </a:lnTo>
                  <a:lnTo>
                    <a:pt x="0" y="486"/>
                  </a:lnTo>
                  <a:lnTo>
                    <a:pt x="0" y="9114"/>
                  </a:lnTo>
                  <a:moveTo>
                    <a:pt x="6474" y="0"/>
                  </a:moveTo>
                </a:path>
              </a:pathLst>
            </a:custGeom>
            <a:noFill/>
            <a:ln w="4763">
              <a:solidFill>
                <a:schemeClr val="tx1"/>
              </a:solidFill>
              <a:miter lim="800000"/>
              <a:headEnd/>
              <a:tailEnd/>
            </a:ln>
          </p:spPr>
          <p:txBody>
            <a:bodyPr/>
            <a:lstStyle/>
            <a:p>
              <a:endParaRPr lang="en-US"/>
            </a:p>
          </p:txBody>
        </p:sp>
        <p:sp>
          <p:nvSpPr>
            <p:cNvPr id="39005" name="Freeform 82"/>
            <p:cNvSpPr>
              <a:spLocks noChangeAspect="1" noEditPoints="1"/>
            </p:cNvSpPr>
            <p:nvPr/>
          </p:nvSpPr>
          <p:spPr bwMode="auto">
            <a:xfrm>
              <a:off x="3199" y="2747"/>
              <a:ext cx="519" cy="483"/>
            </a:xfrm>
            <a:custGeom>
              <a:avLst/>
              <a:gdLst>
                <a:gd name="T0" fmla="*/ 0 w 2705"/>
                <a:gd name="T1" fmla="*/ 1 h 1926"/>
                <a:gd name="T2" fmla="*/ 0 w 2705"/>
                <a:gd name="T3" fmla="*/ 1 h 1926"/>
                <a:gd name="T4" fmla="*/ 0 w 2705"/>
                <a:gd name="T5" fmla="*/ 1 h 1926"/>
                <a:gd name="T6" fmla="*/ 0 w 2705"/>
                <a:gd name="T7" fmla="*/ 1 h 1926"/>
                <a:gd name="T8" fmla="*/ 0 w 2705"/>
                <a:gd name="T9" fmla="*/ 1 h 1926"/>
                <a:gd name="T10" fmla="*/ 0 w 2705"/>
                <a:gd name="T11" fmla="*/ 0 h 1926"/>
                <a:gd name="T12" fmla="*/ 0 w 2705"/>
                <a:gd name="T13" fmla="*/ 0 h 1926"/>
                <a:gd name="T14" fmla="*/ 0 w 2705"/>
                <a:gd name="T15" fmla="*/ 1 h 1926"/>
                <a:gd name="T16" fmla="*/ 0 w 2705"/>
                <a:gd name="T17" fmla="*/ 1 h 1926"/>
                <a:gd name="T18" fmla="*/ 0 w 2705"/>
                <a:gd name="T19" fmla="*/ 1 h 1926"/>
                <a:gd name="T20" fmla="*/ 0 w 2705"/>
                <a:gd name="T21" fmla="*/ 1 h 1926"/>
                <a:gd name="T22" fmla="*/ 0 w 2705"/>
                <a:gd name="T23" fmla="*/ 0 h 1926"/>
                <a:gd name="T24" fmla="*/ 0 w 2705"/>
                <a:gd name="T25" fmla="*/ 0 h 1926"/>
                <a:gd name="T26" fmla="*/ 0 w 2705"/>
                <a:gd name="T27" fmla="*/ 0 h 1926"/>
                <a:gd name="T28" fmla="*/ 0 w 2705"/>
                <a:gd name="T29" fmla="*/ 1 h 1926"/>
                <a:gd name="T30" fmla="*/ 0 w 2705"/>
                <a:gd name="T31" fmla="*/ 1 h 1926"/>
                <a:gd name="T32" fmla="*/ 0 w 2705"/>
                <a:gd name="T33" fmla="*/ 1 h 1926"/>
                <a:gd name="T34" fmla="*/ 0 w 2705"/>
                <a:gd name="T35" fmla="*/ 0 h 1926"/>
                <a:gd name="T36" fmla="*/ 0 w 2705"/>
                <a:gd name="T37" fmla="*/ 0 h 1926"/>
                <a:gd name="T38" fmla="*/ 0 w 2705"/>
                <a:gd name="T39" fmla="*/ 0 h 1926"/>
                <a:gd name="T40" fmla="*/ 0 w 2705"/>
                <a:gd name="T41" fmla="*/ 0 h 1926"/>
                <a:gd name="T42" fmla="*/ 0 w 2705"/>
                <a:gd name="T43" fmla="*/ 0 h 1926"/>
                <a:gd name="T44" fmla="*/ 0 w 2705"/>
                <a:gd name="T45" fmla="*/ 0 h 1926"/>
                <a:gd name="T46" fmla="*/ 0 w 2705"/>
                <a:gd name="T47" fmla="*/ 0 h 1926"/>
                <a:gd name="T48" fmla="*/ 0 w 2705"/>
                <a:gd name="T49" fmla="*/ 0 h 1926"/>
                <a:gd name="T50" fmla="*/ 0 w 2705"/>
                <a:gd name="T51" fmla="*/ 0 h 1926"/>
                <a:gd name="T52" fmla="*/ 0 w 2705"/>
                <a:gd name="T53" fmla="*/ 0 h 1926"/>
                <a:gd name="T54" fmla="*/ 0 w 2705"/>
                <a:gd name="T55" fmla="*/ 0 h 1926"/>
                <a:gd name="T56" fmla="*/ 0 w 2705"/>
                <a:gd name="T57" fmla="*/ 0 h 1926"/>
                <a:gd name="T58" fmla="*/ 0 w 2705"/>
                <a:gd name="T59" fmla="*/ 0 h 1926"/>
                <a:gd name="T60" fmla="*/ 0 w 2705"/>
                <a:gd name="T61" fmla="*/ 0 h 1926"/>
                <a:gd name="T62" fmla="*/ 0 w 2705"/>
                <a:gd name="T63" fmla="*/ 0 h 1926"/>
                <a:gd name="T64" fmla="*/ 0 w 2705"/>
                <a:gd name="T65" fmla="*/ 0 h 1926"/>
                <a:gd name="T66" fmla="*/ 0 w 2705"/>
                <a:gd name="T67" fmla="*/ 0 h 1926"/>
                <a:gd name="T68" fmla="*/ 0 w 2705"/>
                <a:gd name="T69" fmla="*/ 0 h 1926"/>
                <a:gd name="T70" fmla="*/ 0 w 2705"/>
                <a:gd name="T71" fmla="*/ 0 h 1926"/>
                <a:gd name="T72" fmla="*/ 0 w 2705"/>
                <a:gd name="T73" fmla="*/ 0 h 1926"/>
                <a:gd name="T74" fmla="*/ 0 w 2705"/>
                <a:gd name="T75" fmla="*/ 0 h 1926"/>
                <a:gd name="T76" fmla="*/ 0 w 2705"/>
                <a:gd name="T77" fmla="*/ 0 h 1926"/>
                <a:gd name="T78" fmla="*/ 0 w 2705"/>
                <a:gd name="T79" fmla="*/ 0 h 1926"/>
                <a:gd name="T80" fmla="*/ 0 w 2705"/>
                <a:gd name="T81" fmla="*/ 0 h 1926"/>
                <a:gd name="T82" fmla="*/ 0 w 2705"/>
                <a:gd name="T83" fmla="*/ 0 h 1926"/>
                <a:gd name="T84" fmla="*/ 0 w 2705"/>
                <a:gd name="T85" fmla="*/ 0 h 1926"/>
                <a:gd name="T86" fmla="*/ 0 w 2705"/>
                <a:gd name="T87" fmla="*/ 0 h 1926"/>
                <a:gd name="T88" fmla="*/ 0 w 2705"/>
                <a:gd name="T89" fmla="*/ 0 h 1926"/>
                <a:gd name="T90" fmla="*/ 0 w 2705"/>
                <a:gd name="T91" fmla="*/ 0 h 1926"/>
                <a:gd name="T92" fmla="*/ 0 w 2705"/>
                <a:gd name="T93" fmla="*/ 0 h 1926"/>
                <a:gd name="T94" fmla="*/ 0 w 2705"/>
                <a:gd name="T95" fmla="*/ 0 h 1926"/>
                <a:gd name="T96" fmla="*/ 0 w 2705"/>
                <a:gd name="T97" fmla="*/ 0 h 1926"/>
                <a:gd name="T98" fmla="*/ 0 w 2705"/>
                <a:gd name="T99" fmla="*/ 0 h 1926"/>
                <a:gd name="T100" fmla="*/ 0 w 2705"/>
                <a:gd name="T101" fmla="*/ 0 h 1926"/>
                <a:gd name="T102" fmla="*/ 0 w 2705"/>
                <a:gd name="T103" fmla="*/ 0 h 1926"/>
                <a:gd name="T104" fmla="*/ 0 w 2705"/>
                <a:gd name="T105" fmla="*/ 0 h 1926"/>
                <a:gd name="T106" fmla="*/ 0 w 2705"/>
                <a:gd name="T107" fmla="*/ 0 h 1926"/>
                <a:gd name="T108" fmla="*/ 0 w 2705"/>
                <a:gd name="T109" fmla="*/ 0 h 1926"/>
                <a:gd name="T110" fmla="*/ 0 w 2705"/>
                <a:gd name="T111" fmla="*/ 0 h 1926"/>
                <a:gd name="T112" fmla="*/ 0 w 2705"/>
                <a:gd name="T113" fmla="*/ 0 h 19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5"/>
                <a:gd name="T172" fmla="*/ 0 h 1926"/>
                <a:gd name="T173" fmla="*/ 2705 w 2705"/>
                <a:gd name="T174" fmla="*/ 1926 h 19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5" h="1926">
                  <a:moveTo>
                    <a:pt x="0" y="1926"/>
                  </a:moveTo>
                  <a:lnTo>
                    <a:pt x="70" y="1924"/>
                  </a:lnTo>
                  <a:lnTo>
                    <a:pt x="138" y="1922"/>
                  </a:lnTo>
                  <a:lnTo>
                    <a:pt x="208" y="1918"/>
                  </a:lnTo>
                  <a:lnTo>
                    <a:pt x="278" y="1912"/>
                  </a:lnTo>
                  <a:lnTo>
                    <a:pt x="348" y="1904"/>
                  </a:lnTo>
                  <a:lnTo>
                    <a:pt x="416" y="1894"/>
                  </a:lnTo>
                  <a:lnTo>
                    <a:pt x="485" y="1884"/>
                  </a:lnTo>
                  <a:lnTo>
                    <a:pt x="555" y="1872"/>
                  </a:lnTo>
                  <a:lnTo>
                    <a:pt x="623" y="1858"/>
                  </a:lnTo>
                  <a:lnTo>
                    <a:pt x="693" y="1844"/>
                  </a:lnTo>
                  <a:lnTo>
                    <a:pt x="763" y="1828"/>
                  </a:lnTo>
                  <a:lnTo>
                    <a:pt x="831" y="1813"/>
                  </a:lnTo>
                  <a:lnTo>
                    <a:pt x="901" y="1797"/>
                  </a:lnTo>
                  <a:lnTo>
                    <a:pt x="971" y="1781"/>
                  </a:lnTo>
                  <a:lnTo>
                    <a:pt x="1041" y="1765"/>
                  </a:lnTo>
                  <a:lnTo>
                    <a:pt x="1109" y="1751"/>
                  </a:lnTo>
                  <a:lnTo>
                    <a:pt x="1179" y="1737"/>
                  </a:lnTo>
                  <a:lnTo>
                    <a:pt x="1249" y="1727"/>
                  </a:lnTo>
                  <a:lnTo>
                    <a:pt x="1317" y="1721"/>
                  </a:lnTo>
                  <a:lnTo>
                    <a:pt x="1387" y="1723"/>
                  </a:lnTo>
                  <a:lnTo>
                    <a:pt x="1457" y="1739"/>
                  </a:lnTo>
                  <a:lnTo>
                    <a:pt x="1527" y="1763"/>
                  </a:lnTo>
                  <a:lnTo>
                    <a:pt x="1594" y="1791"/>
                  </a:lnTo>
                  <a:lnTo>
                    <a:pt x="1664" y="1819"/>
                  </a:lnTo>
                  <a:lnTo>
                    <a:pt x="1734" y="1843"/>
                  </a:lnTo>
                  <a:lnTo>
                    <a:pt x="1802" y="1865"/>
                  </a:lnTo>
                  <a:lnTo>
                    <a:pt x="1872" y="1883"/>
                  </a:lnTo>
                  <a:lnTo>
                    <a:pt x="1942" y="1899"/>
                  </a:lnTo>
                  <a:lnTo>
                    <a:pt x="2010" y="1908"/>
                  </a:lnTo>
                  <a:lnTo>
                    <a:pt x="2080" y="1916"/>
                  </a:lnTo>
                  <a:lnTo>
                    <a:pt x="2150" y="1918"/>
                  </a:lnTo>
                  <a:lnTo>
                    <a:pt x="2220" y="1916"/>
                  </a:lnTo>
                  <a:lnTo>
                    <a:pt x="2288" y="1911"/>
                  </a:lnTo>
                  <a:lnTo>
                    <a:pt x="2358" y="1901"/>
                  </a:lnTo>
                  <a:lnTo>
                    <a:pt x="2428" y="1885"/>
                  </a:lnTo>
                  <a:lnTo>
                    <a:pt x="2496" y="1867"/>
                  </a:lnTo>
                  <a:lnTo>
                    <a:pt x="2566" y="1845"/>
                  </a:lnTo>
                  <a:lnTo>
                    <a:pt x="2635" y="1819"/>
                  </a:lnTo>
                  <a:lnTo>
                    <a:pt x="2705" y="1789"/>
                  </a:lnTo>
                  <a:moveTo>
                    <a:pt x="0" y="1254"/>
                  </a:moveTo>
                  <a:lnTo>
                    <a:pt x="70" y="1254"/>
                  </a:lnTo>
                  <a:lnTo>
                    <a:pt x="138" y="1254"/>
                  </a:lnTo>
                  <a:lnTo>
                    <a:pt x="208" y="1254"/>
                  </a:lnTo>
                  <a:lnTo>
                    <a:pt x="278" y="1256"/>
                  </a:lnTo>
                  <a:lnTo>
                    <a:pt x="348" y="1256"/>
                  </a:lnTo>
                  <a:lnTo>
                    <a:pt x="416" y="1260"/>
                  </a:lnTo>
                  <a:lnTo>
                    <a:pt x="485" y="1266"/>
                  </a:lnTo>
                  <a:lnTo>
                    <a:pt x="555" y="1274"/>
                  </a:lnTo>
                  <a:lnTo>
                    <a:pt x="623" y="1288"/>
                  </a:lnTo>
                  <a:lnTo>
                    <a:pt x="693" y="1308"/>
                  </a:lnTo>
                  <a:lnTo>
                    <a:pt x="763" y="1332"/>
                  </a:lnTo>
                  <a:lnTo>
                    <a:pt x="831" y="1360"/>
                  </a:lnTo>
                  <a:lnTo>
                    <a:pt x="901" y="1394"/>
                  </a:lnTo>
                  <a:lnTo>
                    <a:pt x="971" y="1432"/>
                  </a:lnTo>
                  <a:lnTo>
                    <a:pt x="1041" y="1470"/>
                  </a:lnTo>
                  <a:lnTo>
                    <a:pt x="1109" y="1508"/>
                  </a:lnTo>
                  <a:lnTo>
                    <a:pt x="1179" y="1547"/>
                  </a:lnTo>
                  <a:lnTo>
                    <a:pt x="1249" y="1583"/>
                  </a:lnTo>
                  <a:lnTo>
                    <a:pt x="1317" y="1617"/>
                  </a:lnTo>
                  <a:lnTo>
                    <a:pt x="1387" y="1641"/>
                  </a:lnTo>
                  <a:lnTo>
                    <a:pt x="1457" y="1653"/>
                  </a:lnTo>
                  <a:lnTo>
                    <a:pt x="1527" y="1657"/>
                  </a:lnTo>
                  <a:lnTo>
                    <a:pt x="1594" y="1657"/>
                  </a:lnTo>
                  <a:lnTo>
                    <a:pt x="1664" y="1655"/>
                  </a:lnTo>
                  <a:lnTo>
                    <a:pt x="1734" y="1657"/>
                  </a:lnTo>
                  <a:lnTo>
                    <a:pt x="1802" y="1657"/>
                  </a:lnTo>
                  <a:lnTo>
                    <a:pt x="1872" y="1657"/>
                  </a:lnTo>
                  <a:lnTo>
                    <a:pt x="1942" y="1657"/>
                  </a:lnTo>
                  <a:lnTo>
                    <a:pt x="2010" y="1657"/>
                  </a:lnTo>
                  <a:lnTo>
                    <a:pt x="2080" y="1653"/>
                  </a:lnTo>
                  <a:lnTo>
                    <a:pt x="2150" y="1649"/>
                  </a:lnTo>
                  <a:lnTo>
                    <a:pt x="2220" y="1645"/>
                  </a:lnTo>
                  <a:lnTo>
                    <a:pt x="2288" y="1639"/>
                  </a:lnTo>
                  <a:lnTo>
                    <a:pt x="2358" y="1641"/>
                  </a:lnTo>
                  <a:lnTo>
                    <a:pt x="2428" y="1663"/>
                  </a:lnTo>
                  <a:lnTo>
                    <a:pt x="2496" y="1693"/>
                  </a:lnTo>
                  <a:lnTo>
                    <a:pt x="2566" y="1725"/>
                  </a:lnTo>
                  <a:lnTo>
                    <a:pt x="2635" y="1755"/>
                  </a:lnTo>
                  <a:lnTo>
                    <a:pt x="2705" y="1785"/>
                  </a:lnTo>
                  <a:moveTo>
                    <a:pt x="0" y="916"/>
                  </a:moveTo>
                  <a:lnTo>
                    <a:pt x="70" y="918"/>
                  </a:lnTo>
                  <a:lnTo>
                    <a:pt x="138" y="926"/>
                  </a:lnTo>
                  <a:lnTo>
                    <a:pt x="208" y="940"/>
                  </a:lnTo>
                  <a:lnTo>
                    <a:pt x="278" y="956"/>
                  </a:lnTo>
                  <a:lnTo>
                    <a:pt x="348" y="978"/>
                  </a:lnTo>
                  <a:lnTo>
                    <a:pt x="416" y="1000"/>
                  </a:lnTo>
                  <a:lnTo>
                    <a:pt x="485" y="1022"/>
                  </a:lnTo>
                  <a:lnTo>
                    <a:pt x="555" y="1046"/>
                  </a:lnTo>
                  <a:lnTo>
                    <a:pt x="623" y="1068"/>
                  </a:lnTo>
                  <a:lnTo>
                    <a:pt x="693" y="1086"/>
                  </a:lnTo>
                  <a:lnTo>
                    <a:pt x="763" y="1104"/>
                  </a:lnTo>
                  <a:lnTo>
                    <a:pt x="831" y="1118"/>
                  </a:lnTo>
                  <a:lnTo>
                    <a:pt x="901" y="1132"/>
                  </a:lnTo>
                  <a:lnTo>
                    <a:pt x="971" y="1147"/>
                  </a:lnTo>
                  <a:lnTo>
                    <a:pt x="1041" y="1163"/>
                  </a:lnTo>
                  <a:lnTo>
                    <a:pt x="1109" y="1181"/>
                  </a:lnTo>
                  <a:lnTo>
                    <a:pt x="1179" y="1203"/>
                  </a:lnTo>
                  <a:lnTo>
                    <a:pt x="1249" y="1225"/>
                  </a:lnTo>
                  <a:lnTo>
                    <a:pt x="1317" y="1249"/>
                  </a:lnTo>
                  <a:lnTo>
                    <a:pt x="1387" y="1273"/>
                  </a:lnTo>
                  <a:lnTo>
                    <a:pt x="1457" y="1295"/>
                  </a:lnTo>
                  <a:lnTo>
                    <a:pt x="1527" y="1317"/>
                  </a:lnTo>
                  <a:lnTo>
                    <a:pt x="1594" y="1339"/>
                  </a:lnTo>
                  <a:lnTo>
                    <a:pt x="1664" y="1359"/>
                  </a:lnTo>
                  <a:lnTo>
                    <a:pt x="1734" y="1379"/>
                  </a:lnTo>
                  <a:lnTo>
                    <a:pt x="1802" y="1399"/>
                  </a:lnTo>
                  <a:lnTo>
                    <a:pt x="1872" y="1421"/>
                  </a:lnTo>
                  <a:lnTo>
                    <a:pt x="1942" y="1445"/>
                  </a:lnTo>
                  <a:lnTo>
                    <a:pt x="2010" y="1471"/>
                  </a:lnTo>
                  <a:lnTo>
                    <a:pt x="2080" y="1499"/>
                  </a:lnTo>
                  <a:lnTo>
                    <a:pt x="2150" y="1527"/>
                  </a:lnTo>
                  <a:lnTo>
                    <a:pt x="2220" y="1557"/>
                  </a:lnTo>
                  <a:lnTo>
                    <a:pt x="2288" y="1587"/>
                  </a:lnTo>
                  <a:lnTo>
                    <a:pt x="2358" y="1608"/>
                  </a:lnTo>
                  <a:lnTo>
                    <a:pt x="2428" y="1608"/>
                  </a:lnTo>
                  <a:lnTo>
                    <a:pt x="2496" y="1599"/>
                  </a:lnTo>
                  <a:lnTo>
                    <a:pt x="2566" y="1591"/>
                  </a:lnTo>
                  <a:lnTo>
                    <a:pt x="2635" y="1585"/>
                  </a:lnTo>
                  <a:lnTo>
                    <a:pt x="2705" y="1583"/>
                  </a:lnTo>
                  <a:moveTo>
                    <a:pt x="0" y="916"/>
                  </a:moveTo>
                  <a:lnTo>
                    <a:pt x="70" y="916"/>
                  </a:lnTo>
                  <a:lnTo>
                    <a:pt x="138" y="916"/>
                  </a:lnTo>
                  <a:lnTo>
                    <a:pt x="208" y="920"/>
                  </a:lnTo>
                  <a:lnTo>
                    <a:pt x="278" y="922"/>
                  </a:lnTo>
                  <a:lnTo>
                    <a:pt x="348" y="928"/>
                  </a:lnTo>
                  <a:lnTo>
                    <a:pt x="416" y="932"/>
                  </a:lnTo>
                  <a:lnTo>
                    <a:pt x="485" y="938"/>
                  </a:lnTo>
                  <a:lnTo>
                    <a:pt x="555" y="946"/>
                  </a:lnTo>
                  <a:lnTo>
                    <a:pt x="623" y="954"/>
                  </a:lnTo>
                  <a:lnTo>
                    <a:pt x="693" y="964"/>
                  </a:lnTo>
                  <a:lnTo>
                    <a:pt x="763" y="974"/>
                  </a:lnTo>
                  <a:lnTo>
                    <a:pt x="831" y="986"/>
                  </a:lnTo>
                  <a:lnTo>
                    <a:pt x="901" y="1000"/>
                  </a:lnTo>
                  <a:lnTo>
                    <a:pt x="971" y="1015"/>
                  </a:lnTo>
                  <a:lnTo>
                    <a:pt x="1041" y="1033"/>
                  </a:lnTo>
                  <a:lnTo>
                    <a:pt x="1109" y="1051"/>
                  </a:lnTo>
                  <a:lnTo>
                    <a:pt x="1179" y="1071"/>
                  </a:lnTo>
                  <a:lnTo>
                    <a:pt x="1249" y="1093"/>
                  </a:lnTo>
                  <a:lnTo>
                    <a:pt x="1317" y="1113"/>
                  </a:lnTo>
                  <a:lnTo>
                    <a:pt x="1387" y="1137"/>
                  </a:lnTo>
                  <a:lnTo>
                    <a:pt x="1457" y="1161"/>
                  </a:lnTo>
                  <a:lnTo>
                    <a:pt x="1527" y="1183"/>
                  </a:lnTo>
                  <a:lnTo>
                    <a:pt x="1594" y="1207"/>
                  </a:lnTo>
                  <a:lnTo>
                    <a:pt x="1664" y="1229"/>
                  </a:lnTo>
                  <a:lnTo>
                    <a:pt x="1734" y="1249"/>
                  </a:lnTo>
                  <a:lnTo>
                    <a:pt x="1802" y="1269"/>
                  </a:lnTo>
                  <a:lnTo>
                    <a:pt x="1872" y="1283"/>
                  </a:lnTo>
                  <a:lnTo>
                    <a:pt x="1942" y="1295"/>
                  </a:lnTo>
                  <a:lnTo>
                    <a:pt x="2010" y="1301"/>
                  </a:lnTo>
                  <a:lnTo>
                    <a:pt x="2080" y="1307"/>
                  </a:lnTo>
                  <a:lnTo>
                    <a:pt x="2150" y="1309"/>
                  </a:lnTo>
                  <a:lnTo>
                    <a:pt x="2220" y="1309"/>
                  </a:lnTo>
                  <a:lnTo>
                    <a:pt x="2288" y="1311"/>
                  </a:lnTo>
                  <a:lnTo>
                    <a:pt x="2358" y="1315"/>
                  </a:lnTo>
                  <a:lnTo>
                    <a:pt x="2428" y="1321"/>
                  </a:lnTo>
                  <a:lnTo>
                    <a:pt x="2496" y="1326"/>
                  </a:lnTo>
                  <a:lnTo>
                    <a:pt x="2566" y="1334"/>
                  </a:lnTo>
                  <a:lnTo>
                    <a:pt x="2635" y="1340"/>
                  </a:lnTo>
                  <a:lnTo>
                    <a:pt x="2705" y="1342"/>
                  </a:lnTo>
                  <a:moveTo>
                    <a:pt x="0" y="762"/>
                  </a:moveTo>
                  <a:lnTo>
                    <a:pt x="70" y="762"/>
                  </a:lnTo>
                  <a:lnTo>
                    <a:pt x="138" y="760"/>
                  </a:lnTo>
                  <a:lnTo>
                    <a:pt x="208" y="758"/>
                  </a:lnTo>
                  <a:lnTo>
                    <a:pt x="278" y="756"/>
                  </a:lnTo>
                  <a:lnTo>
                    <a:pt x="348" y="754"/>
                  </a:lnTo>
                  <a:lnTo>
                    <a:pt x="416" y="754"/>
                  </a:lnTo>
                  <a:lnTo>
                    <a:pt x="485" y="756"/>
                  </a:lnTo>
                  <a:lnTo>
                    <a:pt x="555" y="760"/>
                  </a:lnTo>
                  <a:lnTo>
                    <a:pt x="623" y="766"/>
                  </a:lnTo>
                  <a:lnTo>
                    <a:pt x="693" y="776"/>
                  </a:lnTo>
                  <a:lnTo>
                    <a:pt x="763" y="790"/>
                  </a:lnTo>
                  <a:lnTo>
                    <a:pt x="831" y="808"/>
                  </a:lnTo>
                  <a:lnTo>
                    <a:pt x="901" y="828"/>
                  </a:lnTo>
                  <a:lnTo>
                    <a:pt x="971" y="852"/>
                  </a:lnTo>
                  <a:lnTo>
                    <a:pt x="1041" y="878"/>
                  </a:lnTo>
                  <a:lnTo>
                    <a:pt x="1109" y="904"/>
                  </a:lnTo>
                  <a:lnTo>
                    <a:pt x="1179" y="928"/>
                  </a:lnTo>
                  <a:lnTo>
                    <a:pt x="1249" y="954"/>
                  </a:lnTo>
                  <a:lnTo>
                    <a:pt x="1317" y="980"/>
                  </a:lnTo>
                  <a:lnTo>
                    <a:pt x="1387" y="1008"/>
                  </a:lnTo>
                  <a:lnTo>
                    <a:pt x="1457" y="1033"/>
                  </a:lnTo>
                  <a:lnTo>
                    <a:pt x="1527" y="1059"/>
                  </a:lnTo>
                  <a:lnTo>
                    <a:pt x="1594" y="1083"/>
                  </a:lnTo>
                  <a:lnTo>
                    <a:pt x="1664" y="1105"/>
                  </a:lnTo>
                  <a:lnTo>
                    <a:pt x="1734" y="1127"/>
                  </a:lnTo>
                  <a:lnTo>
                    <a:pt x="1802" y="1145"/>
                  </a:lnTo>
                  <a:lnTo>
                    <a:pt x="1872" y="1161"/>
                  </a:lnTo>
                  <a:lnTo>
                    <a:pt x="1942" y="1175"/>
                  </a:lnTo>
                  <a:lnTo>
                    <a:pt x="2010" y="1189"/>
                  </a:lnTo>
                  <a:lnTo>
                    <a:pt x="2080" y="1199"/>
                  </a:lnTo>
                  <a:lnTo>
                    <a:pt x="2150" y="1209"/>
                  </a:lnTo>
                  <a:lnTo>
                    <a:pt x="2220" y="1217"/>
                  </a:lnTo>
                  <a:lnTo>
                    <a:pt x="2288" y="1221"/>
                  </a:lnTo>
                  <a:lnTo>
                    <a:pt x="2358" y="1223"/>
                  </a:lnTo>
                  <a:lnTo>
                    <a:pt x="2428" y="1223"/>
                  </a:lnTo>
                  <a:lnTo>
                    <a:pt x="2496" y="1219"/>
                  </a:lnTo>
                  <a:lnTo>
                    <a:pt x="2566" y="1217"/>
                  </a:lnTo>
                  <a:lnTo>
                    <a:pt x="2635" y="1213"/>
                  </a:lnTo>
                  <a:lnTo>
                    <a:pt x="2705" y="1213"/>
                  </a:lnTo>
                  <a:moveTo>
                    <a:pt x="0" y="388"/>
                  </a:moveTo>
                  <a:lnTo>
                    <a:pt x="70" y="392"/>
                  </a:lnTo>
                  <a:lnTo>
                    <a:pt x="138" y="404"/>
                  </a:lnTo>
                  <a:lnTo>
                    <a:pt x="208" y="422"/>
                  </a:lnTo>
                  <a:lnTo>
                    <a:pt x="278" y="444"/>
                  </a:lnTo>
                  <a:lnTo>
                    <a:pt x="348" y="470"/>
                  </a:lnTo>
                  <a:lnTo>
                    <a:pt x="416" y="500"/>
                  </a:lnTo>
                  <a:lnTo>
                    <a:pt x="485" y="532"/>
                  </a:lnTo>
                  <a:lnTo>
                    <a:pt x="555" y="566"/>
                  </a:lnTo>
                  <a:lnTo>
                    <a:pt x="623" y="600"/>
                  </a:lnTo>
                  <a:lnTo>
                    <a:pt x="693" y="634"/>
                  </a:lnTo>
                  <a:lnTo>
                    <a:pt x="763" y="668"/>
                  </a:lnTo>
                  <a:lnTo>
                    <a:pt x="831" y="697"/>
                  </a:lnTo>
                  <a:lnTo>
                    <a:pt x="901" y="725"/>
                  </a:lnTo>
                  <a:lnTo>
                    <a:pt x="971" y="751"/>
                  </a:lnTo>
                  <a:lnTo>
                    <a:pt x="1041" y="775"/>
                  </a:lnTo>
                  <a:lnTo>
                    <a:pt x="1109" y="797"/>
                  </a:lnTo>
                  <a:lnTo>
                    <a:pt x="1179" y="817"/>
                  </a:lnTo>
                  <a:lnTo>
                    <a:pt x="1249" y="835"/>
                  </a:lnTo>
                  <a:lnTo>
                    <a:pt x="1317" y="851"/>
                  </a:lnTo>
                  <a:lnTo>
                    <a:pt x="1387" y="865"/>
                  </a:lnTo>
                  <a:lnTo>
                    <a:pt x="1457" y="877"/>
                  </a:lnTo>
                  <a:lnTo>
                    <a:pt x="1527" y="889"/>
                  </a:lnTo>
                  <a:lnTo>
                    <a:pt x="1594" y="901"/>
                  </a:lnTo>
                  <a:lnTo>
                    <a:pt x="1664" y="913"/>
                  </a:lnTo>
                  <a:lnTo>
                    <a:pt x="1734" y="927"/>
                  </a:lnTo>
                  <a:lnTo>
                    <a:pt x="1802" y="941"/>
                  </a:lnTo>
                  <a:lnTo>
                    <a:pt x="1872" y="959"/>
                  </a:lnTo>
                  <a:lnTo>
                    <a:pt x="1942" y="981"/>
                  </a:lnTo>
                  <a:lnTo>
                    <a:pt x="2010" y="1005"/>
                  </a:lnTo>
                  <a:lnTo>
                    <a:pt x="2080" y="1029"/>
                  </a:lnTo>
                  <a:lnTo>
                    <a:pt x="2150" y="1055"/>
                  </a:lnTo>
                  <a:lnTo>
                    <a:pt x="2220" y="1077"/>
                  </a:lnTo>
                  <a:lnTo>
                    <a:pt x="2288" y="1099"/>
                  </a:lnTo>
                  <a:lnTo>
                    <a:pt x="2358" y="1117"/>
                  </a:lnTo>
                  <a:lnTo>
                    <a:pt x="2428" y="1131"/>
                  </a:lnTo>
                  <a:lnTo>
                    <a:pt x="2496" y="1141"/>
                  </a:lnTo>
                  <a:lnTo>
                    <a:pt x="2566" y="1145"/>
                  </a:lnTo>
                  <a:lnTo>
                    <a:pt x="2635" y="1146"/>
                  </a:lnTo>
                  <a:lnTo>
                    <a:pt x="2705" y="1148"/>
                  </a:lnTo>
                  <a:moveTo>
                    <a:pt x="0" y="388"/>
                  </a:moveTo>
                  <a:lnTo>
                    <a:pt x="70" y="388"/>
                  </a:lnTo>
                  <a:lnTo>
                    <a:pt x="138" y="390"/>
                  </a:lnTo>
                  <a:lnTo>
                    <a:pt x="208" y="394"/>
                  </a:lnTo>
                  <a:lnTo>
                    <a:pt x="278" y="398"/>
                  </a:lnTo>
                  <a:lnTo>
                    <a:pt x="348" y="406"/>
                  </a:lnTo>
                  <a:lnTo>
                    <a:pt x="416" y="412"/>
                  </a:lnTo>
                  <a:lnTo>
                    <a:pt x="485" y="422"/>
                  </a:lnTo>
                  <a:lnTo>
                    <a:pt x="555" y="432"/>
                  </a:lnTo>
                  <a:lnTo>
                    <a:pt x="623" y="444"/>
                  </a:lnTo>
                  <a:lnTo>
                    <a:pt x="693" y="458"/>
                  </a:lnTo>
                  <a:lnTo>
                    <a:pt x="763" y="473"/>
                  </a:lnTo>
                  <a:lnTo>
                    <a:pt x="831" y="489"/>
                  </a:lnTo>
                  <a:lnTo>
                    <a:pt x="901" y="507"/>
                  </a:lnTo>
                  <a:lnTo>
                    <a:pt x="971" y="529"/>
                  </a:lnTo>
                  <a:lnTo>
                    <a:pt x="1041" y="549"/>
                  </a:lnTo>
                  <a:lnTo>
                    <a:pt x="1109" y="573"/>
                  </a:lnTo>
                  <a:lnTo>
                    <a:pt x="1179" y="597"/>
                  </a:lnTo>
                  <a:lnTo>
                    <a:pt x="1249" y="623"/>
                  </a:lnTo>
                  <a:lnTo>
                    <a:pt x="1317" y="651"/>
                  </a:lnTo>
                  <a:lnTo>
                    <a:pt x="1387" y="679"/>
                  </a:lnTo>
                  <a:lnTo>
                    <a:pt x="1457" y="707"/>
                  </a:lnTo>
                  <a:lnTo>
                    <a:pt x="1527" y="737"/>
                  </a:lnTo>
                  <a:lnTo>
                    <a:pt x="1594" y="767"/>
                  </a:lnTo>
                  <a:lnTo>
                    <a:pt x="1664" y="795"/>
                  </a:lnTo>
                  <a:lnTo>
                    <a:pt x="1734" y="823"/>
                  </a:lnTo>
                  <a:lnTo>
                    <a:pt x="1802" y="847"/>
                  </a:lnTo>
                  <a:lnTo>
                    <a:pt x="1872" y="867"/>
                  </a:lnTo>
                  <a:lnTo>
                    <a:pt x="1942" y="883"/>
                  </a:lnTo>
                  <a:lnTo>
                    <a:pt x="2010" y="891"/>
                  </a:lnTo>
                  <a:lnTo>
                    <a:pt x="2080" y="897"/>
                  </a:lnTo>
                  <a:lnTo>
                    <a:pt x="2150" y="899"/>
                  </a:lnTo>
                  <a:lnTo>
                    <a:pt x="2220" y="897"/>
                  </a:lnTo>
                  <a:lnTo>
                    <a:pt x="2288" y="895"/>
                  </a:lnTo>
                  <a:lnTo>
                    <a:pt x="2358" y="899"/>
                  </a:lnTo>
                  <a:lnTo>
                    <a:pt x="2428" y="913"/>
                  </a:lnTo>
                  <a:lnTo>
                    <a:pt x="2496" y="929"/>
                  </a:lnTo>
                  <a:lnTo>
                    <a:pt x="2566" y="943"/>
                  </a:lnTo>
                  <a:lnTo>
                    <a:pt x="2635" y="952"/>
                  </a:lnTo>
                  <a:lnTo>
                    <a:pt x="2705" y="954"/>
                  </a:lnTo>
                  <a:moveTo>
                    <a:pt x="0" y="322"/>
                  </a:moveTo>
                  <a:lnTo>
                    <a:pt x="70" y="320"/>
                  </a:lnTo>
                  <a:lnTo>
                    <a:pt x="138" y="318"/>
                  </a:lnTo>
                  <a:lnTo>
                    <a:pt x="208" y="316"/>
                  </a:lnTo>
                  <a:lnTo>
                    <a:pt x="278" y="316"/>
                  </a:lnTo>
                  <a:lnTo>
                    <a:pt x="348" y="316"/>
                  </a:lnTo>
                  <a:lnTo>
                    <a:pt x="416" y="318"/>
                  </a:lnTo>
                  <a:lnTo>
                    <a:pt x="485" y="324"/>
                  </a:lnTo>
                  <a:lnTo>
                    <a:pt x="555" y="332"/>
                  </a:lnTo>
                  <a:lnTo>
                    <a:pt x="623" y="344"/>
                  </a:lnTo>
                  <a:lnTo>
                    <a:pt x="693" y="358"/>
                  </a:lnTo>
                  <a:lnTo>
                    <a:pt x="763" y="374"/>
                  </a:lnTo>
                  <a:lnTo>
                    <a:pt x="831" y="394"/>
                  </a:lnTo>
                  <a:lnTo>
                    <a:pt x="901" y="416"/>
                  </a:lnTo>
                  <a:lnTo>
                    <a:pt x="971" y="442"/>
                  </a:lnTo>
                  <a:lnTo>
                    <a:pt x="1041" y="470"/>
                  </a:lnTo>
                  <a:lnTo>
                    <a:pt x="1109" y="500"/>
                  </a:lnTo>
                  <a:lnTo>
                    <a:pt x="1179" y="530"/>
                  </a:lnTo>
                  <a:lnTo>
                    <a:pt x="1249" y="561"/>
                  </a:lnTo>
                  <a:lnTo>
                    <a:pt x="1317" y="591"/>
                  </a:lnTo>
                  <a:lnTo>
                    <a:pt x="1387" y="621"/>
                  </a:lnTo>
                  <a:lnTo>
                    <a:pt x="1457" y="649"/>
                  </a:lnTo>
                  <a:lnTo>
                    <a:pt x="1527" y="675"/>
                  </a:lnTo>
                  <a:lnTo>
                    <a:pt x="1594" y="699"/>
                  </a:lnTo>
                  <a:lnTo>
                    <a:pt x="1664" y="721"/>
                  </a:lnTo>
                  <a:lnTo>
                    <a:pt x="1734" y="741"/>
                  </a:lnTo>
                  <a:lnTo>
                    <a:pt x="1802" y="759"/>
                  </a:lnTo>
                  <a:lnTo>
                    <a:pt x="1872" y="775"/>
                  </a:lnTo>
                  <a:lnTo>
                    <a:pt x="1942" y="789"/>
                  </a:lnTo>
                  <a:lnTo>
                    <a:pt x="2010" y="805"/>
                  </a:lnTo>
                  <a:lnTo>
                    <a:pt x="2080" y="819"/>
                  </a:lnTo>
                  <a:lnTo>
                    <a:pt x="2150" y="833"/>
                  </a:lnTo>
                  <a:lnTo>
                    <a:pt x="2220" y="849"/>
                  </a:lnTo>
                  <a:lnTo>
                    <a:pt x="2288" y="861"/>
                  </a:lnTo>
                  <a:lnTo>
                    <a:pt x="2358" y="865"/>
                  </a:lnTo>
                  <a:lnTo>
                    <a:pt x="2428" y="857"/>
                  </a:lnTo>
                  <a:lnTo>
                    <a:pt x="2496" y="843"/>
                  </a:lnTo>
                  <a:lnTo>
                    <a:pt x="2566" y="827"/>
                  </a:lnTo>
                  <a:lnTo>
                    <a:pt x="2635" y="809"/>
                  </a:lnTo>
                  <a:lnTo>
                    <a:pt x="2705" y="793"/>
                  </a:lnTo>
                  <a:moveTo>
                    <a:pt x="0" y="0"/>
                  </a:moveTo>
                  <a:lnTo>
                    <a:pt x="70" y="2"/>
                  </a:lnTo>
                  <a:lnTo>
                    <a:pt x="138" y="14"/>
                  </a:lnTo>
                  <a:lnTo>
                    <a:pt x="208" y="30"/>
                  </a:lnTo>
                  <a:lnTo>
                    <a:pt x="278" y="50"/>
                  </a:lnTo>
                  <a:lnTo>
                    <a:pt x="348" y="76"/>
                  </a:lnTo>
                  <a:lnTo>
                    <a:pt x="416" y="106"/>
                  </a:lnTo>
                  <a:lnTo>
                    <a:pt x="485" y="138"/>
                  </a:lnTo>
                  <a:lnTo>
                    <a:pt x="555" y="172"/>
                  </a:lnTo>
                  <a:lnTo>
                    <a:pt x="623" y="207"/>
                  </a:lnTo>
                  <a:lnTo>
                    <a:pt x="693" y="241"/>
                  </a:lnTo>
                  <a:lnTo>
                    <a:pt x="763" y="275"/>
                  </a:lnTo>
                  <a:lnTo>
                    <a:pt x="831" y="307"/>
                  </a:lnTo>
                  <a:lnTo>
                    <a:pt x="901" y="339"/>
                  </a:lnTo>
                  <a:lnTo>
                    <a:pt x="971" y="365"/>
                  </a:lnTo>
                  <a:lnTo>
                    <a:pt x="1041" y="389"/>
                  </a:lnTo>
                  <a:lnTo>
                    <a:pt x="1109" y="411"/>
                  </a:lnTo>
                  <a:lnTo>
                    <a:pt x="1179" y="429"/>
                  </a:lnTo>
                  <a:lnTo>
                    <a:pt x="1249" y="445"/>
                  </a:lnTo>
                  <a:lnTo>
                    <a:pt x="1317" y="461"/>
                  </a:lnTo>
                  <a:lnTo>
                    <a:pt x="1387" y="475"/>
                  </a:lnTo>
                  <a:lnTo>
                    <a:pt x="1457" y="489"/>
                  </a:lnTo>
                  <a:lnTo>
                    <a:pt x="1527" y="503"/>
                  </a:lnTo>
                  <a:lnTo>
                    <a:pt x="1594" y="517"/>
                  </a:lnTo>
                  <a:lnTo>
                    <a:pt x="1664" y="531"/>
                  </a:lnTo>
                  <a:lnTo>
                    <a:pt x="1734" y="545"/>
                  </a:lnTo>
                  <a:lnTo>
                    <a:pt x="1802" y="561"/>
                  </a:lnTo>
                  <a:lnTo>
                    <a:pt x="1872" y="577"/>
                  </a:lnTo>
                  <a:lnTo>
                    <a:pt x="1942" y="595"/>
                  </a:lnTo>
                  <a:lnTo>
                    <a:pt x="2010" y="615"/>
                  </a:lnTo>
                  <a:lnTo>
                    <a:pt x="2080" y="637"/>
                  </a:lnTo>
                  <a:lnTo>
                    <a:pt x="2150" y="659"/>
                  </a:lnTo>
                  <a:lnTo>
                    <a:pt x="2220" y="681"/>
                  </a:lnTo>
                  <a:lnTo>
                    <a:pt x="2288" y="699"/>
                  </a:lnTo>
                  <a:lnTo>
                    <a:pt x="2358" y="717"/>
                  </a:lnTo>
                  <a:lnTo>
                    <a:pt x="2428" y="731"/>
                  </a:lnTo>
                  <a:lnTo>
                    <a:pt x="2496" y="746"/>
                  </a:lnTo>
                  <a:lnTo>
                    <a:pt x="2566" y="760"/>
                  </a:lnTo>
                  <a:lnTo>
                    <a:pt x="2635" y="774"/>
                  </a:lnTo>
                  <a:lnTo>
                    <a:pt x="2705" y="788"/>
                  </a:lnTo>
                  <a:moveTo>
                    <a:pt x="0" y="0"/>
                  </a:moveTo>
                  <a:lnTo>
                    <a:pt x="70" y="0"/>
                  </a:lnTo>
                  <a:lnTo>
                    <a:pt x="138" y="2"/>
                  </a:lnTo>
                  <a:lnTo>
                    <a:pt x="208" y="6"/>
                  </a:lnTo>
                  <a:lnTo>
                    <a:pt x="278" y="12"/>
                  </a:lnTo>
                  <a:lnTo>
                    <a:pt x="348" y="18"/>
                  </a:lnTo>
                  <a:lnTo>
                    <a:pt x="416" y="26"/>
                  </a:lnTo>
                  <a:lnTo>
                    <a:pt x="485" y="36"/>
                  </a:lnTo>
                  <a:lnTo>
                    <a:pt x="555" y="48"/>
                  </a:lnTo>
                  <a:lnTo>
                    <a:pt x="623" y="62"/>
                  </a:lnTo>
                  <a:lnTo>
                    <a:pt x="693" y="76"/>
                  </a:lnTo>
                  <a:lnTo>
                    <a:pt x="763" y="92"/>
                  </a:lnTo>
                  <a:lnTo>
                    <a:pt x="831" y="110"/>
                  </a:lnTo>
                  <a:lnTo>
                    <a:pt x="901" y="127"/>
                  </a:lnTo>
                  <a:lnTo>
                    <a:pt x="971" y="149"/>
                  </a:lnTo>
                  <a:lnTo>
                    <a:pt x="1041" y="171"/>
                  </a:lnTo>
                  <a:lnTo>
                    <a:pt x="1109" y="195"/>
                  </a:lnTo>
                  <a:lnTo>
                    <a:pt x="1179" y="221"/>
                  </a:lnTo>
                  <a:lnTo>
                    <a:pt x="1249" y="247"/>
                  </a:lnTo>
                  <a:lnTo>
                    <a:pt x="1317" y="275"/>
                  </a:lnTo>
                  <a:lnTo>
                    <a:pt x="1387" y="303"/>
                  </a:lnTo>
                  <a:lnTo>
                    <a:pt x="1457" y="335"/>
                  </a:lnTo>
                  <a:lnTo>
                    <a:pt x="1527" y="365"/>
                  </a:lnTo>
                  <a:lnTo>
                    <a:pt x="1594" y="397"/>
                  </a:lnTo>
                  <a:lnTo>
                    <a:pt x="1664" y="427"/>
                  </a:lnTo>
                  <a:lnTo>
                    <a:pt x="1734" y="455"/>
                  </a:lnTo>
                  <a:lnTo>
                    <a:pt x="1802" y="483"/>
                  </a:lnTo>
                  <a:lnTo>
                    <a:pt x="1872" y="507"/>
                  </a:lnTo>
                  <a:lnTo>
                    <a:pt x="1942" y="527"/>
                  </a:lnTo>
                  <a:lnTo>
                    <a:pt x="2010" y="539"/>
                  </a:lnTo>
                  <a:lnTo>
                    <a:pt x="2080" y="547"/>
                  </a:lnTo>
                  <a:lnTo>
                    <a:pt x="2150" y="547"/>
                  </a:lnTo>
                  <a:lnTo>
                    <a:pt x="2220" y="545"/>
                  </a:lnTo>
                  <a:lnTo>
                    <a:pt x="2288" y="539"/>
                  </a:lnTo>
                  <a:lnTo>
                    <a:pt x="2358" y="537"/>
                  </a:lnTo>
                  <a:lnTo>
                    <a:pt x="2428" y="553"/>
                  </a:lnTo>
                  <a:lnTo>
                    <a:pt x="2496" y="569"/>
                  </a:lnTo>
                  <a:lnTo>
                    <a:pt x="2566" y="583"/>
                  </a:lnTo>
                  <a:lnTo>
                    <a:pt x="2635" y="593"/>
                  </a:lnTo>
                  <a:lnTo>
                    <a:pt x="2705" y="597"/>
                  </a:lnTo>
                </a:path>
              </a:pathLst>
            </a:custGeom>
            <a:noFill/>
            <a:ln w="1588">
              <a:solidFill>
                <a:schemeClr val="tx1"/>
              </a:solidFill>
              <a:miter lim="800000"/>
              <a:headEnd/>
              <a:tailEnd/>
            </a:ln>
          </p:spPr>
          <p:txBody>
            <a:bodyPr/>
            <a:lstStyle/>
            <a:p>
              <a:endParaRPr lang="en-US"/>
            </a:p>
          </p:txBody>
        </p:sp>
        <p:sp>
          <p:nvSpPr>
            <p:cNvPr id="39006" name="Freeform 83"/>
            <p:cNvSpPr>
              <a:spLocks noChangeAspect="1" noEditPoints="1"/>
            </p:cNvSpPr>
            <p:nvPr/>
          </p:nvSpPr>
          <p:spPr bwMode="auto">
            <a:xfrm>
              <a:off x="3199" y="2234"/>
              <a:ext cx="519" cy="644"/>
            </a:xfrm>
            <a:custGeom>
              <a:avLst/>
              <a:gdLst>
                <a:gd name="T0" fmla="*/ 0 w 2705"/>
                <a:gd name="T1" fmla="*/ 0 h 2579"/>
                <a:gd name="T2" fmla="*/ 0 w 2705"/>
                <a:gd name="T3" fmla="*/ 0 h 2579"/>
                <a:gd name="T4" fmla="*/ 0 w 2705"/>
                <a:gd name="T5" fmla="*/ 0 h 2579"/>
                <a:gd name="T6" fmla="*/ 0 w 2705"/>
                <a:gd name="T7" fmla="*/ 0 h 2579"/>
                <a:gd name="T8" fmla="*/ 0 w 2705"/>
                <a:gd name="T9" fmla="*/ 0 h 2579"/>
                <a:gd name="T10" fmla="*/ 0 w 2705"/>
                <a:gd name="T11" fmla="*/ 0 h 2579"/>
                <a:gd name="T12" fmla="*/ 0 w 2705"/>
                <a:gd name="T13" fmla="*/ 0 h 2579"/>
                <a:gd name="T14" fmla="*/ 0 w 2705"/>
                <a:gd name="T15" fmla="*/ 0 h 2579"/>
                <a:gd name="T16" fmla="*/ 0 w 2705"/>
                <a:gd name="T17" fmla="*/ 0 h 2579"/>
                <a:gd name="T18" fmla="*/ 0 w 2705"/>
                <a:gd name="T19" fmla="*/ 0 h 2579"/>
                <a:gd name="T20" fmla="*/ 0 w 2705"/>
                <a:gd name="T21" fmla="*/ 0 h 2579"/>
                <a:gd name="T22" fmla="*/ 0 w 2705"/>
                <a:gd name="T23" fmla="*/ 0 h 2579"/>
                <a:gd name="T24" fmla="*/ 0 w 2705"/>
                <a:gd name="T25" fmla="*/ 0 h 2579"/>
                <a:gd name="T26" fmla="*/ 0 w 2705"/>
                <a:gd name="T27" fmla="*/ 0 h 2579"/>
                <a:gd name="T28" fmla="*/ 0 w 2705"/>
                <a:gd name="T29" fmla="*/ 0 h 2579"/>
                <a:gd name="T30" fmla="*/ 0 w 2705"/>
                <a:gd name="T31" fmla="*/ 0 h 2579"/>
                <a:gd name="T32" fmla="*/ 0 w 2705"/>
                <a:gd name="T33" fmla="*/ 0 h 2579"/>
                <a:gd name="T34" fmla="*/ 0 w 2705"/>
                <a:gd name="T35" fmla="*/ 0 h 2579"/>
                <a:gd name="T36" fmla="*/ 0 w 2705"/>
                <a:gd name="T37" fmla="*/ 0 h 2579"/>
                <a:gd name="T38" fmla="*/ 0 w 2705"/>
                <a:gd name="T39" fmla="*/ 0 h 2579"/>
                <a:gd name="T40" fmla="*/ 0 w 2705"/>
                <a:gd name="T41" fmla="*/ 0 h 2579"/>
                <a:gd name="T42" fmla="*/ 0 w 2705"/>
                <a:gd name="T43" fmla="*/ 0 h 2579"/>
                <a:gd name="T44" fmla="*/ 0 w 2705"/>
                <a:gd name="T45" fmla="*/ 0 h 2579"/>
                <a:gd name="T46" fmla="*/ 0 w 2705"/>
                <a:gd name="T47" fmla="*/ 0 h 2579"/>
                <a:gd name="T48" fmla="*/ 0 w 2705"/>
                <a:gd name="T49" fmla="*/ 0 h 2579"/>
                <a:gd name="T50" fmla="*/ 0 w 2705"/>
                <a:gd name="T51" fmla="*/ 0 h 2579"/>
                <a:gd name="T52" fmla="*/ 0 w 2705"/>
                <a:gd name="T53" fmla="*/ 0 h 2579"/>
                <a:gd name="T54" fmla="*/ 0 w 2705"/>
                <a:gd name="T55" fmla="*/ 0 h 2579"/>
                <a:gd name="T56" fmla="*/ 0 w 2705"/>
                <a:gd name="T57" fmla="*/ 0 h 2579"/>
                <a:gd name="T58" fmla="*/ 0 w 2705"/>
                <a:gd name="T59" fmla="*/ 0 h 2579"/>
                <a:gd name="T60" fmla="*/ 0 w 2705"/>
                <a:gd name="T61" fmla="*/ 0 h 2579"/>
                <a:gd name="T62" fmla="*/ 0 w 2705"/>
                <a:gd name="T63" fmla="*/ 0 h 2579"/>
                <a:gd name="T64" fmla="*/ 0 w 2705"/>
                <a:gd name="T65" fmla="*/ 0 h 2579"/>
                <a:gd name="T66" fmla="*/ 0 w 2705"/>
                <a:gd name="T67" fmla="*/ 0 h 2579"/>
                <a:gd name="T68" fmla="*/ 0 w 2705"/>
                <a:gd name="T69" fmla="*/ 0 h 2579"/>
                <a:gd name="T70" fmla="*/ 0 w 2705"/>
                <a:gd name="T71" fmla="*/ 0 h 2579"/>
                <a:gd name="T72" fmla="*/ 0 w 2705"/>
                <a:gd name="T73" fmla="*/ 0 h 2579"/>
                <a:gd name="T74" fmla="*/ 0 w 2705"/>
                <a:gd name="T75" fmla="*/ 0 h 2579"/>
                <a:gd name="T76" fmla="*/ 0 w 2705"/>
                <a:gd name="T77" fmla="*/ 0 h 2579"/>
                <a:gd name="T78" fmla="*/ 0 w 2705"/>
                <a:gd name="T79" fmla="*/ 0 h 2579"/>
                <a:gd name="T80" fmla="*/ 0 w 2705"/>
                <a:gd name="T81" fmla="*/ 0 h 2579"/>
                <a:gd name="T82" fmla="*/ 0 w 2705"/>
                <a:gd name="T83" fmla="*/ 0 h 2579"/>
                <a:gd name="T84" fmla="*/ 0 w 2705"/>
                <a:gd name="T85" fmla="*/ 0 h 2579"/>
                <a:gd name="T86" fmla="*/ 0 w 2705"/>
                <a:gd name="T87" fmla="*/ 0 h 2579"/>
                <a:gd name="T88" fmla="*/ 0 w 2705"/>
                <a:gd name="T89" fmla="*/ 0 h 2579"/>
                <a:gd name="T90" fmla="*/ 0 w 2705"/>
                <a:gd name="T91" fmla="*/ 0 h 2579"/>
                <a:gd name="T92" fmla="*/ 0 w 2705"/>
                <a:gd name="T93" fmla="*/ 0 h 2579"/>
                <a:gd name="T94" fmla="*/ 0 w 2705"/>
                <a:gd name="T95" fmla="*/ 0 h 2579"/>
                <a:gd name="T96" fmla="*/ 0 w 2705"/>
                <a:gd name="T97" fmla="*/ 0 h 2579"/>
                <a:gd name="T98" fmla="*/ 0 w 2705"/>
                <a:gd name="T99" fmla="*/ 0 h 2579"/>
                <a:gd name="T100" fmla="*/ 0 w 2705"/>
                <a:gd name="T101" fmla="*/ 0 h 2579"/>
                <a:gd name="T102" fmla="*/ 0 w 2705"/>
                <a:gd name="T103" fmla="*/ 0 h 2579"/>
                <a:gd name="T104" fmla="*/ 0 w 2705"/>
                <a:gd name="T105" fmla="*/ 0 h 2579"/>
                <a:gd name="T106" fmla="*/ 0 w 2705"/>
                <a:gd name="T107" fmla="*/ 0 h 2579"/>
                <a:gd name="T108" fmla="*/ 0 w 2705"/>
                <a:gd name="T109" fmla="*/ 0 h 2579"/>
                <a:gd name="T110" fmla="*/ 0 w 2705"/>
                <a:gd name="T111" fmla="*/ 0 h 2579"/>
                <a:gd name="T112" fmla="*/ 0 w 2705"/>
                <a:gd name="T113" fmla="*/ 0 h 25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5"/>
                <a:gd name="T172" fmla="*/ 0 h 2579"/>
                <a:gd name="T173" fmla="*/ 2705 w 2705"/>
                <a:gd name="T174" fmla="*/ 2579 h 25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5" h="2579">
                  <a:moveTo>
                    <a:pt x="0" y="1911"/>
                  </a:moveTo>
                  <a:lnTo>
                    <a:pt x="70" y="1911"/>
                  </a:lnTo>
                  <a:lnTo>
                    <a:pt x="138" y="1913"/>
                  </a:lnTo>
                  <a:lnTo>
                    <a:pt x="208" y="1915"/>
                  </a:lnTo>
                  <a:lnTo>
                    <a:pt x="278" y="1919"/>
                  </a:lnTo>
                  <a:lnTo>
                    <a:pt x="348" y="1925"/>
                  </a:lnTo>
                  <a:lnTo>
                    <a:pt x="416" y="1935"/>
                  </a:lnTo>
                  <a:lnTo>
                    <a:pt x="485" y="1947"/>
                  </a:lnTo>
                  <a:lnTo>
                    <a:pt x="555" y="1963"/>
                  </a:lnTo>
                  <a:lnTo>
                    <a:pt x="623" y="1983"/>
                  </a:lnTo>
                  <a:lnTo>
                    <a:pt x="693" y="2004"/>
                  </a:lnTo>
                  <a:lnTo>
                    <a:pt x="763" y="2028"/>
                  </a:lnTo>
                  <a:lnTo>
                    <a:pt x="831" y="2056"/>
                  </a:lnTo>
                  <a:lnTo>
                    <a:pt x="901" y="2086"/>
                  </a:lnTo>
                  <a:lnTo>
                    <a:pt x="971" y="2118"/>
                  </a:lnTo>
                  <a:lnTo>
                    <a:pt x="1041" y="2152"/>
                  </a:lnTo>
                  <a:lnTo>
                    <a:pt x="1109" y="2188"/>
                  </a:lnTo>
                  <a:lnTo>
                    <a:pt x="1179" y="2224"/>
                  </a:lnTo>
                  <a:lnTo>
                    <a:pt x="1249" y="2260"/>
                  </a:lnTo>
                  <a:lnTo>
                    <a:pt x="1317" y="2294"/>
                  </a:lnTo>
                  <a:lnTo>
                    <a:pt x="1387" y="2326"/>
                  </a:lnTo>
                  <a:lnTo>
                    <a:pt x="1457" y="2354"/>
                  </a:lnTo>
                  <a:lnTo>
                    <a:pt x="1527" y="2380"/>
                  </a:lnTo>
                  <a:lnTo>
                    <a:pt x="1594" y="2404"/>
                  </a:lnTo>
                  <a:lnTo>
                    <a:pt x="1664" y="2426"/>
                  </a:lnTo>
                  <a:lnTo>
                    <a:pt x="1734" y="2444"/>
                  </a:lnTo>
                  <a:lnTo>
                    <a:pt x="1802" y="2462"/>
                  </a:lnTo>
                  <a:lnTo>
                    <a:pt x="1872" y="2476"/>
                  </a:lnTo>
                  <a:lnTo>
                    <a:pt x="1942" y="2492"/>
                  </a:lnTo>
                  <a:lnTo>
                    <a:pt x="2010" y="2504"/>
                  </a:lnTo>
                  <a:lnTo>
                    <a:pt x="2080" y="2520"/>
                  </a:lnTo>
                  <a:lnTo>
                    <a:pt x="2150" y="2536"/>
                  </a:lnTo>
                  <a:lnTo>
                    <a:pt x="2220" y="2552"/>
                  </a:lnTo>
                  <a:lnTo>
                    <a:pt x="2288" y="2569"/>
                  </a:lnTo>
                  <a:lnTo>
                    <a:pt x="2358" y="2579"/>
                  </a:lnTo>
                  <a:lnTo>
                    <a:pt x="2428" y="2569"/>
                  </a:lnTo>
                  <a:lnTo>
                    <a:pt x="2496" y="2554"/>
                  </a:lnTo>
                  <a:lnTo>
                    <a:pt x="2566" y="2536"/>
                  </a:lnTo>
                  <a:lnTo>
                    <a:pt x="2635" y="2516"/>
                  </a:lnTo>
                  <a:lnTo>
                    <a:pt x="2705" y="2504"/>
                  </a:lnTo>
                  <a:moveTo>
                    <a:pt x="0" y="1701"/>
                  </a:moveTo>
                  <a:lnTo>
                    <a:pt x="70" y="1703"/>
                  </a:lnTo>
                  <a:lnTo>
                    <a:pt x="138" y="1711"/>
                  </a:lnTo>
                  <a:lnTo>
                    <a:pt x="208" y="1725"/>
                  </a:lnTo>
                  <a:lnTo>
                    <a:pt x="278" y="1743"/>
                  </a:lnTo>
                  <a:lnTo>
                    <a:pt x="348" y="1765"/>
                  </a:lnTo>
                  <a:lnTo>
                    <a:pt x="416" y="1791"/>
                  </a:lnTo>
                  <a:lnTo>
                    <a:pt x="485" y="1821"/>
                  </a:lnTo>
                  <a:lnTo>
                    <a:pt x="555" y="1853"/>
                  </a:lnTo>
                  <a:lnTo>
                    <a:pt x="623" y="1885"/>
                  </a:lnTo>
                  <a:lnTo>
                    <a:pt x="693" y="1919"/>
                  </a:lnTo>
                  <a:lnTo>
                    <a:pt x="763" y="1953"/>
                  </a:lnTo>
                  <a:lnTo>
                    <a:pt x="831" y="1984"/>
                  </a:lnTo>
                  <a:lnTo>
                    <a:pt x="901" y="2016"/>
                  </a:lnTo>
                  <a:lnTo>
                    <a:pt x="971" y="2046"/>
                  </a:lnTo>
                  <a:lnTo>
                    <a:pt x="1041" y="2074"/>
                  </a:lnTo>
                  <a:lnTo>
                    <a:pt x="1109" y="2098"/>
                  </a:lnTo>
                  <a:lnTo>
                    <a:pt x="1179" y="2120"/>
                  </a:lnTo>
                  <a:lnTo>
                    <a:pt x="1249" y="2140"/>
                  </a:lnTo>
                  <a:lnTo>
                    <a:pt x="1317" y="2158"/>
                  </a:lnTo>
                  <a:lnTo>
                    <a:pt x="1387" y="2174"/>
                  </a:lnTo>
                  <a:lnTo>
                    <a:pt x="1457" y="2190"/>
                  </a:lnTo>
                  <a:lnTo>
                    <a:pt x="1527" y="2206"/>
                  </a:lnTo>
                  <a:lnTo>
                    <a:pt x="1594" y="2220"/>
                  </a:lnTo>
                  <a:lnTo>
                    <a:pt x="1664" y="2234"/>
                  </a:lnTo>
                  <a:lnTo>
                    <a:pt x="1734" y="2248"/>
                  </a:lnTo>
                  <a:lnTo>
                    <a:pt x="1802" y="2262"/>
                  </a:lnTo>
                  <a:lnTo>
                    <a:pt x="1872" y="2276"/>
                  </a:lnTo>
                  <a:lnTo>
                    <a:pt x="1942" y="2292"/>
                  </a:lnTo>
                  <a:lnTo>
                    <a:pt x="2010" y="2312"/>
                  </a:lnTo>
                  <a:lnTo>
                    <a:pt x="2080" y="2334"/>
                  </a:lnTo>
                  <a:lnTo>
                    <a:pt x="2150" y="2354"/>
                  </a:lnTo>
                  <a:lnTo>
                    <a:pt x="2220" y="2374"/>
                  </a:lnTo>
                  <a:lnTo>
                    <a:pt x="2288" y="2392"/>
                  </a:lnTo>
                  <a:lnTo>
                    <a:pt x="2358" y="2409"/>
                  </a:lnTo>
                  <a:lnTo>
                    <a:pt x="2428" y="2425"/>
                  </a:lnTo>
                  <a:lnTo>
                    <a:pt x="2496" y="2439"/>
                  </a:lnTo>
                  <a:lnTo>
                    <a:pt x="2566" y="2455"/>
                  </a:lnTo>
                  <a:lnTo>
                    <a:pt x="2635" y="2471"/>
                  </a:lnTo>
                  <a:lnTo>
                    <a:pt x="2705" y="2485"/>
                  </a:lnTo>
                  <a:moveTo>
                    <a:pt x="0" y="1701"/>
                  </a:moveTo>
                  <a:lnTo>
                    <a:pt x="70" y="1701"/>
                  </a:lnTo>
                  <a:lnTo>
                    <a:pt x="138" y="1703"/>
                  </a:lnTo>
                  <a:lnTo>
                    <a:pt x="208" y="1707"/>
                  </a:lnTo>
                  <a:lnTo>
                    <a:pt x="278" y="1713"/>
                  </a:lnTo>
                  <a:lnTo>
                    <a:pt x="348" y="1721"/>
                  </a:lnTo>
                  <a:lnTo>
                    <a:pt x="416" y="1729"/>
                  </a:lnTo>
                  <a:lnTo>
                    <a:pt x="485" y="1739"/>
                  </a:lnTo>
                  <a:lnTo>
                    <a:pt x="555" y="1749"/>
                  </a:lnTo>
                  <a:lnTo>
                    <a:pt x="623" y="1763"/>
                  </a:lnTo>
                  <a:lnTo>
                    <a:pt x="693" y="1777"/>
                  </a:lnTo>
                  <a:lnTo>
                    <a:pt x="763" y="1795"/>
                  </a:lnTo>
                  <a:lnTo>
                    <a:pt x="831" y="1810"/>
                  </a:lnTo>
                  <a:lnTo>
                    <a:pt x="901" y="1830"/>
                  </a:lnTo>
                  <a:lnTo>
                    <a:pt x="971" y="1852"/>
                  </a:lnTo>
                  <a:lnTo>
                    <a:pt x="1041" y="1874"/>
                  </a:lnTo>
                  <a:lnTo>
                    <a:pt x="1109" y="1898"/>
                  </a:lnTo>
                  <a:lnTo>
                    <a:pt x="1179" y="1924"/>
                  </a:lnTo>
                  <a:lnTo>
                    <a:pt x="1249" y="1950"/>
                  </a:lnTo>
                  <a:lnTo>
                    <a:pt x="1317" y="1978"/>
                  </a:lnTo>
                  <a:lnTo>
                    <a:pt x="1387" y="2006"/>
                  </a:lnTo>
                  <a:lnTo>
                    <a:pt x="1457" y="2036"/>
                  </a:lnTo>
                  <a:lnTo>
                    <a:pt x="1527" y="2066"/>
                  </a:lnTo>
                  <a:lnTo>
                    <a:pt x="1594" y="2096"/>
                  </a:lnTo>
                  <a:lnTo>
                    <a:pt x="1664" y="2126"/>
                  </a:lnTo>
                  <a:lnTo>
                    <a:pt x="1734" y="2156"/>
                  </a:lnTo>
                  <a:lnTo>
                    <a:pt x="1802" y="2184"/>
                  </a:lnTo>
                  <a:lnTo>
                    <a:pt x="1872" y="2208"/>
                  </a:lnTo>
                  <a:lnTo>
                    <a:pt x="1942" y="2228"/>
                  </a:lnTo>
                  <a:lnTo>
                    <a:pt x="2010" y="2240"/>
                  </a:lnTo>
                  <a:lnTo>
                    <a:pt x="2080" y="2245"/>
                  </a:lnTo>
                  <a:lnTo>
                    <a:pt x="2150" y="2247"/>
                  </a:lnTo>
                  <a:lnTo>
                    <a:pt x="2220" y="2245"/>
                  </a:lnTo>
                  <a:lnTo>
                    <a:pt x="2288" y="2242"/>
                  </a:lnTo>
                  <a:lnTo>
                    <a:pt x="2358" y="2245"/>
                  </a:lnTo>
                  <a:lnTo>
                    <a:pt x="2428" y="2263"/>
                  </a:lnTo>
                  <a:lnTo>
                    <a:pt x="2496" y="2279"/>
                  </a:lnTo>
                  <a:lnTo>
                    <a:pt x="2566" y="2293"/>
                  </a:lnTo>
                  <a:lnTo>
                    <a:pt x="2635" y="2303"/>
                  </a:lnTo>
                  <a:lnTo>
                    <a:pt x="2705" y="2305"/>
                  </a:lnTo>
                  <a:moveTo>
                    <a:pt x="0" y="1353"/>
                  </a:moveTo>
                  <a:lnTo>
                    <a:pt x="70" y="1363"/>
                  </a:lnTo>
                  <a:lnTo>
                    <a:pt x="138" y="1381"/>
                  </a:lnTo>
                  <a:lnTo>
                    <a:pt x="208" y="1403"/>
                  </a:lnTo>
                  <a:lnTo>
                    <a:pt x="278" y="1427"/>
                  </a:lnTo>
                  <a:lnTo>
                    <a:pt x="348" y="1455"/>
                  </a:lnTo>
                  <a:lnTo>
                    <a:pt x="416" y="1485"/>
                  </a:lnTo>
                  <a:lnTo>
                    <a:pt x="485" y="1517"/>
                  </a:lnTo>
                  <a:lnTo>
                    <a:pt x="555" y="1549"/>
                  </a:lnTo>
                  <a:lnTo>
                    <a:pt x="623" y="1583"/>
                  </a:lnTo>
                  <a:lnTo>
                    <a:pt x="693" y="1615"/>
                  </a:lnTo>
                  <a:lnTo>
                    <a:pt x="763" y="1649"/>
                  </a:lnTo>
                  <a:lnTo>
                    <a:pt x="831" y="1680"/>
                  </a:lnTo>
                  <a:lnTo>
                    <a:pt x="901" y="1710"/>
                  </a:lnTo>
                  <a:lnTo>
                    <a:pt x="971" y="1742"/>
                  </a:lnTo>
                  <a:lnTo>
                    <a:pt x="1041" y="1772"/>
                  </a:lnTo>
                  <a:lnTo>
                    <a:pt x="1109" y="1802"/>
                  </a:lnTo>
                  <a:lnTo>
                    <a:pt x="1179" y="1834"/>
                  </a:lnTo>
                  <a:lnTo>
                    <a:pt x="1249" y="1868"/>
                  </a:lnTo>
                  <a:lnTo>
                    <a:pt x="1317" y="1900"/>
                  </a:lnTo>
                  <a:lnTo>
                    <a:pt x="1387" y="1932"/>
                  </a:lnTo>
                  <a:lnTo>
                    <a:pt x="1457" y="1964"/>
                  </a:lnTo>
                  <a:lnTo>
                    <a:pt x="1527" y="1992"/>
                  </a:lnTo>
                  <a:lnTo>
                    <a:pt x="1594" y="2018"/>
                  </a:lnTo>
                  <a:lnTo>
                    <a:pt x="1664" y="2042"/>
                  </a:lnTo>
                  <a:lnTo>
                    <a:pt x="1734" y="2064"/>
                  </a:lnTo>
                  <a:lnTo>
                    <a:pt x="1802" y="2084"/>
                  </a:lnTo>
                  <a:lnTo>
                    <a:pt x="1872" y="2104"/>
                  </a:lnTo>
                  <a:lnTo>
                    <a:pt x="1942" y="2122"/>
                  </a:lnTo>
                  <a:lnTo>
                    <a:pt x="2010" y="2140"/>
                  </a:lnTo>
                  <a:lnTo>
                    <a:pt x="2080" y="2158"/>
                  </a:lnTo>
                  <a:lnTo>
                    <a:pt x="2150" y="2176"/>
                  </a:lnTo>
                  <a:lnTo>
                    <a:pt x="2220" y="2195"/>
                  </a:lnTo>
                  <a:lnTo>
                    <a:pt x="2288" y="2213"/>
                  </a:lnTo>
                  <a:lnTo>
                    <a:pt x="2358" y="2219"/>
                  </a:lnTo>
                  <a:lnTo>
                    <a:pt x="2428" y="2209"/>
                  </a:lnTo>
                  <a:lnTo>
                    <a:pt x="2496" y="2194"/>
                  </a:lnTo>
                  <a:lnTo>
                    <a:pt x="2566" y="2178"/>
                  </a:lnTo>
                  <a:lnTo>
                    <a:pt x="2635" y="2160"/>
                  </a:lnTo>
                  <a:lnTo>
                    <a:pt x="2705" y="2150"/>
                  </a:lnTo>
                  <a:moveTo>
                    <a:pt x="0" y="1353"/>
                  </a:moveTo>
                  <a:lnTo>
                    <a:pt x="70" y="1355"/>
                  </a:lnTo>
                  <a:lnTo>
                    <a:pt x="138" y="1357"/>
                  </a:lnTo>
                  <a:lnTo>
                    <a:pt x="208" y="1361"/>
                  </a:lnTo>
                  <a:lnTo>
                    <a:pt x="278" y="1367"/>
                  </a:lnTo>
                  <a:lnTo>
                    <a:pt x="348" y="1373"/>
                  </a:lnTo>
                  <a:lnTo>
                    <a:pt x="416" y="1383"/>
                  </a:lnTo>
                  <a:lnTo>
                    <a:pt x="485" y="1393"/>
                  </a:lnTo>
                  <a:lnTo>
                    <a:pt x="555" y="1405"/>
                  </a:lnTo>
                  <a:lnTo>
                    <a:pt x="623" y="1417"/>
                  </a:lnTo>
                  <a:lnTo>
                    <a:pt x="693" y="1432"/>
                  </a:lnTo>
                  <a:lnTo>
                    <a:pt x="763" y="1448"/>
                  </a:lnTo>
                  <a:lnTo>
                    <a:pt x="831" y="1474"/>
                  </a:lnTo>
                  <a:lnTo>
                    <a:pt x="901" y="1514"/>
                  </a:lnTo>
                  <a:lnTo>
                    <a:pt x="971" y="1556"/>
                  </a:lnTo>
                  <a:lnTo>
                    <a:pt x="1041" y="1596"/>
                  </a:lnTo>
                  <a:lnTo>
                    <a:pt x="1109" y="1634"/>
                  </a:lnTo>
                  <a:lnTo>
                    <a:pt x="1179" y="1670"/>
                  </a:lnTo>
                  <a:lnTo>
                    <a:pt x="1249" y="1700"/>
                  </a:lnTo>
                  <a:lnTo>
                    <a:pt x="1317" y="1728"/>
                  </a:lnTo>
                  <a:lnTo>
                    <a:pt x="1387" y="1752"/>
                  </a:lnTo>
                  <a:lnTo>
                    <a:pt x="1457" y="1776"/>
                  </a:lnTo>
                  <a:lnTo>
                    <a:pt x="1527" y="1796"/>
                  </a:lnTo>
                  <a:lnTo>
                    <a:pt x="1594" y="1818"/>
                  </a:lnTo>
                  <a:lnTo>
                    <a:pt x="1664" y="1840"/>
                  </a:lnTo>
                  <a:lnTo>
                    <a:pt x="1734" y="1862"/>
                  </a:lnTo>
                  <a:lnTo>
                    <a:pt x="1802" y="1886"/>
                  </a:lnTo>
                  <a:lnTo>
                    <a:pt x="1872" y="1912"/>
                  </a:lnTo>
                  <a:lnTo>
                    <a:pt x="1942" y="1936"/>
                  </a:lnTo>
                  <a:lnTo>
                    <a:pt x="2010" y="1960"/>
                  </a:lnTo>
                  <a:lnTo>
                    <a:pt x="2080" y="1984"/>
                  </a:lnTo>
                  <a:lnTo>
                    <a:pt x="2150" y="2005"/>
                  </a:lnTo>
                  <a:lnTo>
                    <a:pt x="2220" y="2023"/>
                  </a:lnTo>
                  <a:lnTo>
                    <a:pt x="2288" y="2041"/>
                  </a:lnTo>
                  <a:lnTo>
                    <a:pt x="2358" y="2057"/>
                  </a:lnTo>
                  <a:lnTo>
                    <a:pt x="2428" y="2071"/>
                  </a:lnTo>
                  <a:lnTo>
                    <a:pt x="2496" y="2085"/>
                  </a:lnTo>
                  <a:lnTo>
                    <a:pt x="2566" y="2099"/>
                  </a:lnTo>
                  <a:lnTo>
                    <a:pt x="2635" y="2115"/>
                  </a:lnTo>
                  <a:lnTo>
                    <a:pt x="2705" y="2125"/>
                  </a:lnTo>
                  <a:moveTo>
                    <a:pt x="0" y="1339"/>
                  </a:moveTo>
                  <a:lnTo>
                    <a:pt x="70" y="1333"/>
                  </a:lnTo>
                  <a:lnTo>
                    <a:pt x="138" y="1327"/>
                  </a:lnTo>
                  <a:lnTo>
                    <a:pt x="208" y="1321"/>
                  </a:lnTo>
                  <a:lnTo>
                    <a:pt x="278" y="1321"/>
                  </a:lnTo>
                  <a:lnTo>
                    <a:pt x="348" y="1325"/>
                  </a:lnTo>
                  <a:lnTo>
                    <a:pt x="416" y="1331"/>
                  </a:lnTo>
                  <a:lnTo>
                    <a:pt x="485" y="1341"/>
                  </a:lnTo>
                  <a:lnTo>
                    <a:pt x="555" y="1357"/>
                  </a:lnTo>
                  <a:lnTo>
                    <a:pt x="623" y="1377"/>
                  </a:lnTo>
                  <a:lnTo>
                    <a:pt x="693" y="1405"/>
                  </a:lnTo>
                  <a:lnTo>
                    <a:pt x="763" y="1437"/>
                  </a:lnTo>
                  <a:lnTo>
                    <a:pt x="831" y="1467"/>
                  </a:lnTo>
                  <a:lnTo>
                    <a:pt x="901" y="1485"/>
                  </a:lnTo>
                  <a:lnTo>
                    <a:pt x="971" y="1507"/>
                  </a:lnTo>
                  <a:lnTo>
                    <a:pt x="1041" y="1527"/>
                  </a:lnTo>
                  <a:lnTo>
                    <a:pt x="1109" y="1551"/>
                  </a:lnTo>
                  <a:lnTo>
                    <a:pt x="1179" y="1573"/>
                  </a:lnTo>
                  <a:lnTo>
                    <a:pt x="1249" y="1597"/>
                  </a:lnTo>
                  <a:lnTo>
                    <a:pt x="1317" y="1622"/>
                  </a:lnTo>
                  <a:lnTo>
                    <a:pt x="1387" y="1646"/>
                  </a:lnTo>
                  <a:lnTo>
                    <a:pt x="1457" y="1670"/>
                  </a:lnTo>
                  <a:lnTo>
                    <a:pt x="1527" y="1694"/>
                  </a:lnTo>
                  <a:lnTo>
                    <a:pt x="1594" y="1716"/>
                  </a:lnTo>
                  <a:lnTo>
                    <a:pt x="1664" y="1736"/>
                  </a:lnTo>
                  <a:lnTo>
                    <a:pt x="1734" y="1754"/>
                  </a:lnTo>
                  <a:lnTo>
                    <a:pt x="1802" y="1768"/>
                  </a:lnTo>
                  <a:lnTo>
                    <a:pt x="1872" y="1780"/>
                  </a:lnTo>
                  <a:lnTo>
                    <a:pt x="1942" y="1792"/>
                  </a:lnTo>
                  <a:lnTo>
                    <a:pt x="2010" y="1802"/>
                  </a:lnTo>
                  <a:lnTo>
                    <a:pt x="2080" y="1814"/>
                  </a:lnTo>
                  <a:lnTo>
                    <a:pt x="2150" y="1826"/>
                  </a:lnTo>
                  <a:lnTo>
                    <a:pt x="2220" y="1840"/>
                  </a:lnTo>
                  <a:lnTo>
                    <a:pt x="2288" y="1856"/>
                  </a:lnTo>
                  <a:lnTo>
                    <a:pt x="2358" y="1874"/>
                  </a:lnTo>
                  <a:lnTo>
                    <a:pt x="2428" y="1892"/>
                  </a:lnTo>
                  <a:lnTo>
                    <a:pt x="2496" y="1908"/>
                  </a:lnTo>
                  <a:lnTo>
                    <a:pt x="2566" y="1922"/>
                  </a:lnTo>
                  <a:lnTo>
                    <a:pt x="2635" y="1930"/>
                  </a:lnTo>
                  <a:lnTo>
                    <a:pt x="2705" y="1932"/>
                  </a:lnTo>
                  <a:moveTo>
                    <a:pt x="0" y="963"/>
                  </a:moveTo>
                  <a:lnTo>
                    <a:pt x="70" y="967"/>
                  </a:lnTo>
                  <a:lnTo>
                    <a:pt x="138" y="979"/>
                  </a:lnTo>
                  <a:lnTo>
                    <a:pt x="208" y="997"/>
                  </a:lnTo>
                  <a:lnTo>
                    <a:pt x="278" y="1021"/>
                  </a:lnTo>
                  <a:lnTo>
                    <a:pt x="348" y="1049"/>
                  </a:lnTo>
                  <a:lnTo>
                    <a:pt x="416" y="1083"/>
                  </a:lnTo>
                  <a:lnTo>
                    <a:pt x="485" y="1119"/>
                  </a:lnTo>
                  <a:lnTo>
                    <a:pt x="555" y="1157"/>
                  </a:lnTo>
                  <a:lnTo>
                    <a:pt x="623" y="1193"/>
                  </a:lnTo>
                  <a:lnTo>
                    <a:pt x="693" y="1227"/>
                  </a:lnTo>
                  <a:lnTo>
                    <a:pt x="763" y="1259"/>
                  </a:lnTo>
                  <a:lnTo>
                    <a:pt x="831" y="1285"/>
                  </a:lnTo>
                  <a:lnTo>
                    <a:pt x="901" y="1310"/>
                  </a:lnTo>
                  <a:lnTo>
                    <a:pt x="971" y="1332"/>
                  </a:lnTo>
                  <a:lnTo>
                    <a:pt x="1041" y="1352"/>
                  </a:lnTo>
                  <a:lnTo>
                    <a:pt x="1109" y="1372"/>
                  </a:lnTo>
                  <a:lnTo>
                    <a:pt x="1179" y="1392"/>
                  </a:lnTo>
                  <a:lnTo>
                    <a:pt x="1249" y="1410"/>
                  </a:lnTo>
                  <a:lnTo>
                    <a:pt x="1317" y="1428"/>
                  </a:lnTo>
                  <a:lnTo>
                    <a:pt x="1387" y="1446"/>
                  </a:lnTo>
                  <a:lnTo>
                    <a:pt x="1457" y="1464"/>
                  </a:lnTo>
                  <a:lnTo>
                    <a:pt x="1527" y="1480"/>
                  </a:lnTo>
                  <a:lnTo>
                    <a:pt x="1594" y="1496"/>
                  </a:lnTo>
                  <a:lnTo>
                    <a:pt x="1664" y="1510"/>
                  </a:lnTo>
                  <a:lnTo>
                    <a:pt x="1734" y="1524"/>
                  </a:lnTo>
                  <a:lnTo>
                    <a:pt x="1802" y="1536"/>
                  </a:lnTo>
                  <a:lnTo>
                    <a:pt x="1872" y="1546"/>
                  </a:lnTo>
                  <a:lnTo>
                    <a:pt x="1942" y="1568"/>
                  </a:lnTo>
                  <a:lnTo>
                    <a:pt x="2010" y="1598"/>
                  </a:lnTo>
                  <a:lnTo>
                    <a:pt x="2080" y="1626"/>
                  </a:lnTo>
                  <a:lnTo>
                    <a:pt x="2150" y="1650"/>
                  </a:lnTo>
                  <a:lnTo>
                    <a:pt x="2220" y="1672"/>
                  </a:lnTo>
                  <a:lnTo>
                    <a:pt x="2288" y="1690"/>
                  </a:lnTo>
                  <a:lnTo>
                    <a:pt x="2358" y="1702"/>
                  </a:lnTo>
                  <a:lnTo>
                    <a:pt x="2428" y="1711"/>
                  </a:lnTo>
                  <a:lnTo>
                    <a:pt x="2496" y="1719"/>
                  </a:lnTo>
                  <a:lnTo>
                    <a:pt x="2566" y="1723"/>
                  </a:lnTo>
                  <a:lnTo>
                    <a:pt x="2635" y="1727"/>
                  </a:lnTo>
                  <a:lnTo>
                    <a:pt x="2705" y="1727"/>
                  </a:lnTo>
                  <a:moveTo>
                    <a:pt x="0" y="963"/>
                  </a:moveTo>
                  <a:lnTo>
                    <a:pt x="70" y="965"/>
                  </a:lnTo>
                  <a:lnTo>
                    <a:pt x="138" y="967"/>
                  </a:lnTo>
                  <a:lnTo>
                    <a:pt x="208" y="971"/>
                  </a:lnTo>
                  <a:lnTo>
                    <a:pt x="278" y="979"/>
                  </a:lnTo>
                  <a:lnTo>
                    <a:pt x="348" y="987"/>
                  </a:lnTo>
                  <a:lnTo>
                    <a:pt x="416" y="997"/>
                  </a:lnTo>
                  <a:lnTo>
                    <a:pt x="485" y="1009"/>
                  </a:lnTo>
                  <a:lnTo>
                    <a:pt x="555" y="1023"/>
                  </a:lnTo>
                  <a:lnTo>
                    <a:pt x="623" y="1039"/>
                  </a:lnTo>
                  <a:lnTo>
                    <a:pt x="693" y="1055"/>
                  </a:lnTo>
                  <a:lnTo>
                    <a:pt x="763" y="1074"/>
                  </a:lnTo>
                  <a:lnTo>
                    <a:pt x="831" y="1094"/>
                  </a:lnTo>
                  <a:lnTo>
                    <a:pt x="901" y="1116"/>
                  </a:lnTo>
                  <a:lnTo>
                    <a:pt x="971" y="1138"/>
                  </a:lnTo>
                  <a:lnTo>
                    <a:pt x="1041" y="1164"/>
                  </a:lnTo>
                  <a:lnTo>
                    <a:pt x="1109" y="1190"/>
                  </a:lnTo>
                  <a:lnTo>
                    <a:pt x="1179" y="1216"/>
                  </a:lnTo>
                  <a:lnTo>
                    <a:pt x="1249" y="1246"/>
                  </a:lnTo>
                  <a:lnTo>
                    <a:pt x="1317" y="1276"/>
                  </a:lnTo>
                  <a:lnTo>
                    <a:pt x="1387" y="1306"/>
                  </a:lnTo>
                  <a:lnTo>
                    <a:pt x="1457" y="1338"/>
                  </a:lnTo>
                  <a:lnTo>
                    <a:pt x="1527" y="1370"/>
                  </a:lnTo>
                  <a:lnTo>
                    <a:pt x="1594" y="1404"/>
                  </a:lnTo>
                  <a:lnTo>
                    <a:pt x="1664" y="1436"/>
                  </a:lnTo>
                  <a:lnTo>
                    <a:pt x="1734" y="1470"/>
                  </a:lnTo>
                  <a:lnTo>
                    <a:pt x="1802" y="1502"/>
                  </a:lnTo>
                  <a:lnTo>
                    <a:pt x="1872" y="1536"/>
                  </a:lnTo>
                  <a:lnTo>
                    <a:pt x="1942" y="1556"/>
                  </a:lnTo>
                  <a:lnTo>
                    <a:pt x="2010" y="1564"/>
                  </a:lnTo>
                  <a:lnTo>
                    <a:pt x="2080" y="1569"/>
                  </a:lnTo>
                  <a:lnTo>
                    <a:pt x="2150" y="1575"/>
                  </a:lnTo>
                  <a:lnTo>
                    <a:pt x="2220" y="1579"/>
                  </a:lnTo>
                  <a:lnTo>
                    <a:pt x="2288" y="1581"/>
                  </a:lnTo>
                  <a:lnTo>
                    <a:pt x="2358" y="1585"/>
                  </a:lnTo>
                  <a:lnTo>
                    <a:pt x="2428" y="1585"/>
                  </a:lnTo>
                  <a:lnTo>
                    <a:pt x="2496" y="1587"/>
                  </a:lnTo>
                  <a:lnTo>
                    <a:pt x="2566" y="1587"/>
                  </a:lnTo>
                  <a:lnTo>
                    <a:pt x="2635" y="1587"/>
                  </a:lnTo>
                  <a:lnTo>
                    <a:pt x="2705" y="1587"/>
                  </a:lnTo>
                  <a:moveTo>
                    <a:pt x="0" y="821"/>
                  </a:moveTo>
                  <a:lnTo>
                    <a:pt x="70" y="819"/>
                  </a:lnTo>
                  <a:lnTo>
                    <a:pt x="138" y="813"/>
                  </a:lnTo>
                  <a:lnTo>
                    <a:pt x="208" y="807"/>
                  </a:lnTo>
                  <a:lnTo>
                    <a:pt x="278" y="795"/>
                  </a:lnTo>
                  <a:lnTo>
                    <a:pt x="348" y="781"/>
                  </a:lnTo>
                  <a:lnTo>
                    <a:pt x="416" y="765"/>
                  </a:lnTo>
                  <a:lnTo>
                    <a:pt x="485" y="745"/>
                  </a:lnTo>
                  <a:lnTo>
                    <a:pt x="555" y="723"/>
                  </a:lnTo>
                  <a:lnTo>
                    <a:pt x="623" y="697"/>
                  </a:lnTo>
                  <a:lnTo>
                    <a:pt x="693" y="669"/>
                  </a:lnTo>
                  <a:lnTo>
                    <a:pt x="763" y="640"/>
                  </a:lnTo>
                  <a:lnTo>
                    <a:pt x="831" y="606"/>
                  </a:lnTo>
                  <a:lnTo>
                    <a:pt x="901" y="570"/>
                  </a:lnTo>
                  <a:lnTo>
                    <a:pt x="971" y="532"/>
                  </a:lnTo>
                  <a:lnTo>
                    <a:pt x="1041" y="488"/>
                  </a:lnTo>
                  <a:lnTo>
                    <a:pt x="1109" y="444"/>
                  </a:lnTo>
                  <a:lnTo>
                    <a:pt x="1179" y="396"/>
                  </a:lnTo>
                  <a:lnTo>
                    <a:pt x="1249" y="346"/>
                  </a:lnTo>
                  <a:lnTo>
                    <a:pt x="1317" y="292"/>
                  </a:lnTo>
                  <a:lnTo>
                    <a:pt x="1387" y="234"/>
                  </a:lnTo>
                  <a:lnTo>
                    <a:pt x="1457" y="236"/>
                  </a:lnTo>
                  <a:lnTo>
                    <a:pt x="1527" y="266"/>
                  </a:lnTo>
                  <a:lnTo>
                    <a:pt x="1594" y="296"/>
                  </a:lnTo>
                  <a:lnTo>
                    <a:pt x="1664" y="320"/>
                  </a:lnTo>
                  <a:lnTo>
                    <a:pt x="1734" y="342"/>
                  </a:lnTo>
                  <a:lnTo>
                    <a:pt x="1802" y="362"/>
                  </a:lnTo>
                  <a:lnTo>
                    <a:pt x="1872" y="379"/>
                  </a:lnTo>
                  <a:lnTo>
                    <a:pt x="1942" y="391"/>
                  </a:lnTo>
                  <a:lnTo>
                    <a:pt x="2010" y="401"/>
                  </a:lnTo>
                  <a:lnTo>
                    <a:pt x="2080" y="409"/>
                  </a:lnTo>
                  <a:lnTo>
                    <a:pt x="2150" y="413"/>
                  </a:lnTo>
                  <a:lnTo>
                    <a:pt x="2220" y="413"/>
                  </a:lnTo>
                  <a:lnTo>
                    <a:pt x="2288" y="411"/>
                  </a:lnTo>
                  <a:lnTo>
                    <a:pt x="2358" y="405"/>
                  </a:lnTo>
                  <a:lnTo>
                    <a:pt x="2428" y="397"/>
                  </a:lnTo>
                  <a:lnTo>
                    <a:pt x="2496" y="388"/>
                  </a:lnTo>
                  <a:lnTo>
                    <a:pt x="2566" y="376"/>
                  </a:lnTo>
                  <a:lnTo>
                    <a:pt x="2635" y="366"/>
                  </a:lnTo>
                  <a:lnTo>
                    <a:pt x="2705" y="360"/>
                  </a:lnTo>
                  <a:moveTo>
                    <a:pt x="0" y="65"/>
                  </a:moveTo>
                  <a:lnTo>
                    <a:pt x="70" y="63"/>
                  </a:lnTo>
                  <a:lnTo>
                    <a:pt x="138" y="63"/>
                  </a:lnTo>
                  <a:lnTo>
                    <a:pt x="208" y="61"/>
                  </a:lnTo>
                  <a:lnTo>
                    <a:pt x="278" y="59"/>
                  </a:lnTo>
                  <a:lnTo>
                    <a:pt x="348" y="55"/>
                  </a:lnTo>
                  <a:lnTo>
                    <a:pt x="416" y="53"/>
                  </a:lnTo>
                  <a:lnTo>
                    <a:pt x="485" y="49"/>
                  </a:lnTo>
                  <a:lnTo>
                    <a:pt x="555" y="47"/>
                  </a:lnTo>
                  <a:lnTo>
                    <a:pt x="623" y="43"/>
                  </a:lnTo>
                  <a:lnTo>
                    <a:pt x="693" y="41"/>
                  </a:lnTo>
                  <a:lnTo>
                    <a:pt x="763" y="39"/>
                  </a:lnTo>
                  <a:lnTo>
                    <a:pt x="831" y="37"/>
                  </a:lnTo>
                  <a:lnTo>
                    <a:pt x="901" y="35"/>
                  </a:lnTo>
                  <a:lnTo>
                    <a:pt x="971" y="33"/>
                  </a:lnTo>
                  <a:lnTo>
                    <a:pt x="1041" y="32"/>
                  </a:lnTo>
                  <a:lnTo>
                    <a:pt x="1109" y="53"/>
                  </a:lnTo>
                  <a:lnTo>
                    <a:pt x="1179" y="93"/>
                  </a:lnTo>
                  <a:lnTo>
                    <a:pt x="1249" y="131"/>
                  </a:lnTo>
                  <a:lnTo>
                    <a:pt x="1317" y="167"/>
                  </a:lnTo>
                  <a:lnTo>
                    <a:pt x="1387" y="203"/>
                  </a:lnTo>
                  <a:lnTo>
                    <a:pt x="1457" y="173"/>
                  </a:lnTo>
                  <a:lnTo>
                    <a:pt x="1527" y="111"/>
                  </a:lnTo>
                  <a:lnTo>
                    <a:pt x="1594" y="45"/>
                  </a:lnTo>
                  <a:lnTo>
                    <a:pt x="1664" y="7"/>
                  </a:lnTo>
                  <a:lnTo>
                    <a:pt x="1734" y="3"/>
                  </a:lnTo>
                  <a:lnTo>
                    <a:pt x="1802" y="2"/>
                  </a:lnTo>
                  <a:lnTo>
                    <a:pt x="1872" y="0"/>
                  </a:lnTo>
                  <a:lnTo>
                    <a:pt x="1942" y="12"/>
                  </a:lnTo>
                  <a:lnTo>
                    <a:pt x="2010" y="37"/>
                  </a:lnTo>
                  <a:lnTo>
                    <a:pt x="2080" y="65"/>
                  </a:lnTo>
                  <a:lnTo>
                    <a:pt x="2150" y="93"/>
                  </a:lnTo>
                  <a:lnTo>
                    <a:pt x="2220" y="119"/>
                  </a:lnTo>
                  <a:lnTo>
                    <a:pt x="2288" y="145"/>
                  </a:lnTo>
                  <a:lnTo>
                    <a:pt x="2358" y="173"/>
                  </a:lnTo>
                  <a:lnTo>
                    <a:pt x="2428" y="197"/>
                  </a:lnTo>
                  <a:lnTo>
                    <a:pt x="2496" y="221"/>
                  </a:lnTo>
                  <a:lnTo>
                    <a:pt x="2566" y="241"/>
                  </a:lnTo>
                  <a:lnTo>
                    <a:pt x="2635" y="257"/>
                  </a:lnTo>
                  <a:lnTo>
                    <a:pt x="2705" y="263"/>
                  </a:lnTo>
                </a:path>
              </a:pathLst>
            </a:custGeom>
            <a:noFill/>
            <a:ln w="1588">
              <a:solidFill>
                <a:schemeClr val="tx1"/>
              </a:solidFill>
              <a:miter lim="800000"/>
              <a:headEnd/>
              <a:tailEnd/>
            </a:ln>
          </p:spPr>
          <p:txBody>
            <a:bodyPr/>
            <a:lstStyle/>
            <a:p>
              <a:endParaRPr lang="en-US"/>
            </a:p>
          </p:txBody>
        </p:sp>
        <p:sp>
          <p:nvSpPr>
            <p:cNvPr id="39007" name="Freeform 84"/>
            <p:cNvSpPr>
              <a:spLocks noChangeAspect="1" noEditPoints="1"/>
            </p:cNvSpPr>
            <p:nvPr/>
          </p:nvSpPr>
          <p:spPr bwMode="auto">
            <a:xfrm>
              <a:off x="3199" y="1254"/>
              <a:ext cx="519" cy="987"/>
            </a:xfrm>
            <a:custGeom>
              <a:avLst/>
              <a:gdLst>
                <a:gd name="T0" fmla="*/ 0 w 2705"/>
                <a:gd name="T1" fmla="*/ 1 h 3946"/>
                <a:gd name="T2" fmla="*/ 0 w 2705"/>
                <a:gd name="T3" fmla="*/ 1 h 3946"/>
                <a:gd name="T4" fmla="*/ 0 w 2705"/>
                <a:gd name="T5" fmla="*/ 1 h 3946"/>
                <a:gd name="T6" fmla="*/ 0 w 2705"/>
                <a:gd name="T7" fmla="*/ 1 h 3946"/>
                <a:gd name="T8" fmla="*/ 0 w 2705"/>
                <a:gd name="T9" fmla="*/ 1 h 3946"/>
                <a:gd name="T10" fmla="*/ 0 w 2705"/>
                <a:gd name="T11" fmla="*/ 1 h 3946"/>
                <a:gd name="T12" fmla="*/ 0 w 2705"/>
                <a:gd name="T13" fmla="*/ 1 h 3946"/>
                <a:gd name="T14" fmla="*/ 0 w 2705"/>
                <a:gd name="T15" fmla="*/ 1 h 3946"/>
                <a:gd name="T16" fmla="*/ 0 w 2705"/>
                <a:gd name="T17" fmla="*/ 1 h 3946"/>
                <a:gd name="T18" fmla="*/ 0 w 2705"/>
                <a:gd name="T19" fmla="*/ 1 h 3946"/>
                <a:gd name="T20" fmla="*/ 0 w 2705"/>
                <a:gd name="T21" fmla="*/ 1 h 3946"/>
                <a:gd name="T22" fmla="*/ 0 w 2705"/>
                <a:gd name="T23" fmla="*/ 1 h 3946"/>
                <a:gd name="T24" fmla="*/ 0 w 2705"/>
                <a:gd name="T25" fmla="*/ 1 h 3946"/>
                <a:gd name="T26" fmla="*/ 0 w 2705"/>
                <a:gd name="T27" fmla="*/ 1 h 3946"/>
                <a:gd name="T28" fmla="*/ 0 w 2705"/>
                <a:gd name="T29" fmla="*/ 1 h 3946"/>
                <a:gd name="T30" fmla="*/ 0 w 2705"/>
                <a:gd name="T31" fmla="*/ 1 h 3946"/>
                <a:gd name="T32" fmla="*/ 0 w 2705"/>
                <a:gd name="T33" fmla="*/ 1 h 3946"/>
                <a:gd name="T34" fmla="*/ 0 w 2705"/>
                <a:gd name="T35" fmla="*/ 1 h 3946"/>
                <a:gd name="T36" fmla="*/ 0 w 2705"/>
                <a:gd name="T37" fmla="*/ 1 h 3946"/>
                <a:gd name="T38" fmla="*/ 0 w 2705"/>
                <a:gd name="T39" fmla="*/ 1 h 3946"/>
                <a:gd name="T40" fmla="*/ 0 w 2705"/>
                <a:gd name="T41" fmla="*/ 1 h 3946"/>
                <a:gd name="T42" fmla="*/ 0 w 2705"/>
                <a:gd name="T43" fmla="*/ 1 h 3946"/>
                <a:gd name="T44" fmla="*/ 0 w 2705"/>
                <a:gd name="T45" fmla="*/ 1 h 3946"/>
                <a:gd name="T46" fmla="*/ 0 w 2705"/>
                <a:gd name="T47" fmla="*/ 1 h 3946"/>
                <a:gd name="T48" fmla="*/ 0 w 2705"/>
                <a:gd name="T49" fmla="*/ 1 h 3946"/>
                <a:gd name="T50" fmla="*/ 0 w 2705"/>
                <a:gd name="T51" fmla="*/ 0 h 3946"/>
                <a:gd name="T52" fmla="*/ 0 w 2705"/>
                <a:gd name="T53" fmla="*/ 0 h 3946"/>
                <a:gd name="T54" fmla="*/ 0 w 2705"/>
                <a:gd name="T55" fmla="*/ 0 h 3946"/>
                <a:gd name="T56" fmla="*/ 0 w 2705"/>
                <a:gd name="T57" fmla="*/ 1 h 3946"/>
                <a:gd name="T58" fmla="*/ 0 w 2705"/>
                <a:gd name="T59" fmla="*/ 1 h 3946"/>
                <a:gd name="T60" fmla="*/ 0 w 2705"/>
                <a:gd name="T61" fmla="*/ 0 h 3946"/>
                <a:gd name="T62" fmla="*/ 0 w 2705"/>
                <a:gd name="T63" fmla="*/ 0 h 3946"/>
                <a:gd name="T64" fmla="*/ 0 w 2705"/>
                <a:gd name="T65" fmla="*/ 0 h 3946"/>
                <a:gd name="T66" fmla="*/ 0 w 2705"/>
                <a:gd name="T67" fmla="*/ 0 h 3946"/>
                <a:gd name="T68" fmla="*/ 0 w 2705"/>
                <a:gd name="T69" fmla="*/ 1 h 3946"/>
                <a:gd name="T70" fmla="*/ 0 w 2705"/>
                <a:gd name="T71" fmla="*/ 0 h 3946"/>
                <a:gd name="T72" fmla="*/ 0 w 2705"/>
                <a:gd name="T73" fmla="*/ 0 h 3946"/>
                <a:gd name="T74" fmla="*/ 0 w 2705"/>
                <a:gd name="T75" fmla="*/ 0 h 3946"/>
                <a:gd name="T76" fmla="*/ 0 w 2705"/>
                <a:gd name="T77" fmla="*/ 0 h 3946"/>
                <a:gd name="T78" fmla="*/ 0 w 2705"/>
                <a:gd name="T79" fmla="*/ 0 h 3946"/>
                <a:gd name="T80" fmla="*/ 0 w 2705"/>
                <a:gd name="T81" fmla="*/ 0 h 3946"/>
                <a:gd name="T82" fmla="*/ 0 w 2705"/>
                <a:gd name="T83" fmla="*/ 0 h 3946"/>
                <a:gd name="T84" fmla="*/ 0 w 2705"/>
                <a:gd name="T85" fmla="*/ 0 h 3946"/>
                <a:gd name="T86" fmla="*/ 0 w 2705"/>
                <a:gd name="T87" fmla="*/ 0 h 3946"/>
                <a:gd name="T88" fmla="*/ 0 w 2705"/>
                <a:gd name="T89" fmla="*/ 0 h 3946"/>
                <a:gd name="T90" fmla="*/ 0 w 2705"/>
                <a:gd name="T91" fmla="*/ 0 h 3946"/>
                <a:gd name="T92" fmla="*/ 0 w 2705"/>
                <a:gd name="T93" fmla="*/ 0 h 3946"/>
                <a:gd name="T94" fmla="*/ 0 w 2705"/>
                <a:gd name="T95" fmla="*/ 0 h 3946"/>
                <a:gd name="T96" fmla="*/ 0 w 2705"/>
                <a:gd name="T97" fmla="*/ 0 h 3946"/>
                <a:gd name="T98" fmla="*/ 0 w 2705"/>
                <a:gd name="T99" fmla="*/ 0 h 3946"/>
                <a:gd name="T100" fmla="*/ 0 w 2705"/>
                <a:gd name="T101" fmla="*/ 0 h 3946"/>
                <a:gd name="T102" fmla="*/ 0 w 2705"/>
                <a:gd name="T103" fmla="*/ 0 h 3946"/>
                <a:gd name="T104" fmla="*/ 0 w 2705"/>
                <a:gd name="T105" fmla="*/ 0 h 3946"/>
                <a:gd name="T106" fmla="*/ 0 w 2705"/>
                <a:gd name="T107" fmla="*/ 0 h 3946"/>
                <a:gd name="T108" fmla="*/ 0 w 2705"/>
                <a:gd name="T109" fmla="*/ 0 h 3946"/>
                <a:gd name="T110" fmla="*/ 0 w 2705"/>
                <a:gd name="T111" fmla="*/ 0 h 3946"/>
                <a:gd name="T112" fmla="*/ 0 w 2705"/>
                <a:gd name="T113" fmla="*/ 0 h 39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5"/>
                <a:gd name="T172" fmla="*/ 0 h 3946"/>
                <a:gd name="T173" fmla="*/ 2705 w 2705"/>
                <a:gd name="T174" fmla="*/ 3946 h 39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5" h="3946">
                  <a:moveTo>
                    <a:pt x="0" y="3493"/>
                  </a:moveTo>
                  <a:lnTo>
                    <a:pt x="70" y="3495"/>
                  </a:lnTo>
                  <a:lnTo>
                    <a:pt x="138" y="3503"/>
                  </a:lnTo>
                  <a:lnTo>
                    <a:pt x="208" y="3517"/>
                  </a:lnTo>
                  <a:lnTo>
                    <a:pt x="278" y="3535"/>
                  </a:lnTo>
                  <a:lnTo>
                    <a:pt x="348" y="3559"/>
                  </a:lnTo>
                  <a:lnTo>
                    <a:pt x="416" y="3585"/>
                  </a:lnTo>
                  <a:lnTo>
                    <a:pt x="485" y="3615"/>
                  </a:lnTo>
                  <a:lnTo>
                    <a:pt x="555" y="3651"/>
                  </a:lnTo>
                  <a:lnTo>
                    <a:pt x="623" y="3687"/>
                  </a:lnTo>
                  <a:lnTo>
                    <a:pt x="693" y="3725"/>
                  </a:lnTo>
                  <a:lnTo>
                    <a:pt x="763" y="3764"/>
                  </a:lnTo>
                  <a:lnTo>
                    <a:pt x="831" y="3806"/>
                  </a:lnTo>
                  <a:lnTo>
                    <a:pt x="901" y="3848"/>
                  </a:lnTo>
                  <a:lnTo>
                    <a:pt x="971" y="3890"/>
                  </a:lnTo>
                  <a:lnTo>
                    <a:pt x="1041" y="3930"/>
                  </a:lnTo>
                  <a:lnTo>
                    <a:pt x="1109" y="3946"/>
                  </a:lnTo>
                  <a:lnTo>
                    <a:pt x="1179" y="3946"/>
                  </a:lnTo>
                  <a:lnTo>
                    <a:pt x="1249" y="3944"/>
                  </a:lnTo>
                  <a:lnTo>
                    <a:pt x="1317" y="3940"/>
                  </a:lnTo>
                  <a:lnTo>
                    <a:pt x="1387" y="3938"/>
                  </a:lnTo>
                  <a:lnTo>
                    <a:pt x="1457" y="3936"/>
                  </a:lnTo>
                  <a:lnTo>
                    <a:pt x="1527" y="3932"/>
                  </a:lnTo>
                  <a:lnTo>
                    <a:pt x="1594" y="3930"/>
                  </a:lnTo>
                  <a:lnTo>
                    <a:pt x="1664" y="3896"/>
                  </a:lnTo>
                  <a:lnTo>
                    <a:pt x="1734" y="3848"/>
                  </a:lnTo>
                  <a:lnTo>
                    <a:pt x="1802" y="3874"/>
                  </a:lnTo>
                  <a:lnTo>
                    <a:pt x="1872" y="3898"/>
                  </a:lnTo>
                  <a:lnTo>
                    <a:pt x="1942" y="3910"/>
                  </a:lnTo>
                  <a:lnTo>
                    <a:pt x="2010" y="3910"/>
                  </a:lnTo>
                  <a:lnTo>
                    <a:pt x="2080" y="3906"/>
                  </a:lnTo>
                  <a:lnTo>
                    <a:pt x="2150" y="3904"/>
                  </a:lnTo>
                  <a:lnTo>
                    <a:pt x="2220" y="3902"/>
                  </a:lnTo>
                  <a:lnTo>
                    <a:pt x="2288" y="3900"/>
                  </a:lnTo>
                  <a:lnTo>
                    <a:pt x="2358" y="3899"/>
                  </a:lnTo>
                  <a:lnTo>
                    <a:pt x="2428" y="3897"/>
                  </a:lnTo>
                  <a:lnTo>
                    <a:pt x="2496" y="3895"/>
                  </a:lnTo>
                  <a:lnTo>
                    <a:pt x="2566" y="3893"/>
                  </a:lnTo>
                  <a:lnTo>
                    <a:pt x="2635" y="3893"/>
                  </a:lnTo>
                  <a:lnTo>
                    <a:pt x="2705" y="3893"/>
                  </a:lnTo>
                  <a:moveTo>
                    <a:pt x="0" y="3493"/>
                  </a:moveTo>
                  <a:lnTo>
                    <a:pt x="70" y="3493"/>
                  </a:lnTo>
                  <a:lnTo>
                    <a:pt x="138" y="3495"/>
                  </a:lnTo>
                  <a:lnTo>
                    <a:pt x="208" y="3497"/>
                  </a:lnTo>
                  <a:lnTo>
                    <a:pt x="278" y="3501"/>
                  </a:lnTo>
                  <a:lnTo>
                    <a:pt x="348" y="3507"/>
                  </a:lnTo>
                  <a:lnTo>
                    <a:pt x="416" y="3513"/>
                  </a:lnTo>
                  <a:lnTo>
                    <a:pt x="485" y="3521"/>
                  </a:lnTo>
                  <a:lnTo>
                    <a:pt x="555" y="3529"/>
                  </a:lnTo>
                  <a:lnTo>
                    <a:pt x="623" y="3539"/>
                  </a:lnTo>
                  <a:lnTo>
                    <a:pt x="693" y="3549"/>
                  </a:lnTo>
                  <a:lnTo>
                    <a:pt x="763" y="3562"/>
                  </a:lnTo>
                  <a:lnTo>
                    <a:pt x="831" y="3574"/>
                  </a:lnTo>
                  <a:lnTo>
                    <a:pt x="901" y="3590"/>
                  </a:lnTo>
                  <a:lnTo>
                    <a:pt x="971" y="3604"/>
                  </a:lnTo>
                  <a:lnTo>
                    <a:pt x="1041" y="3622"/>
                  </a:lnTo>
                  <a:lnTo>
                    <a:pt x="1109" y="3640"/>
                  </a:lnTo>
                  <a:lnTo>
                    <a:pt x="1179" y="3660"/>
                  </a:lnTo>
                  <a:lnTo>
                    <a:pt x="1249" y="3680"/>
                  </a:lnTo>
                  <a:lnTo>
                    <a:pt x="1317" y="3700"/>
                  </a:lnTo>
                  <a:lnTo>
                    <a:pt x="1387" y="3724"/>
                  </a:lnTo>
                  <a:lnTo>
                    <a:pt x="1457" y="3746"/>
                  </a:lnTo>
                  <a:lnTo>
                    <a:pt x="1527" y="3770"/>
                  </a:lnTo>
                  <a:lnTo>
                    <a:pt x="1594" y="3796"/>
                  </a:lnTo>
                  <a:lnTo>
                    <a:pt x="1664" y="3822"/>
                  </a:lnTo>
                  <a:lnTo>
                    <a:pt x="1734" y="3824"/>
                  </a:lnTo>
                  <a:lnTo>
                    <a:pt x="1802" y="3748"/>
                  </a:lnTo>
                  <a:lnTo>
                    <a:pt x="1872" y="3670"/>
                  </a:lnTo>
                  <a:lnTo>
                    <a:pt x="1942" y="3590"/>
                  </a:lnTo>
                  <a:lnTo>
                    <a:pt x="2010" y="3508"/>
                  </a:lnTo>
                  <a:lnTo>
                    <a:pt x="2080" y="3424"/>
                  </a:lnTo>
                  <a:lnTo>
                    <a:pt x="2150" y="3338"/>
                  </a:lnTo>
                  <a:lnTo>
                    <a:pt x="2220" y="3252"/>
                  </a:lnTo>
                  <a:lnTo>
                    <a:pt x="2288" y="3168"/>
                  </a:lnTo>
                  <a:lnTo>
                    <a:pt x="2358" y="3086"/>
                  </a:lnTo>
                  <a:lnTo>
                    <a:pt x="2428" y="3010"/>
                  </a:lnTo>
                  <a:lnTo>
                    <a:pt x="2496" y="2946"/>
                  </a:lnTo>
                  <a:lnTo>
                    <a:pt x="2566" y="2896"/>
                  </a:lnTo>
                  <a:lnTo>
                    <a:pt x="2635" y="2866"/>
                  </a:lnTo>
                  <a:lnTo>
                    <a:pt x="2705" y="2857"/>
                  </a:lnTo>
                  <a:moveTo>
                    <a:pt x="0" y="2919"/>
                  </a:moveTo>
                  <a:lnTo>
                    <a:pt x="70" y="2917"/>
                  </a:lnTo>
                  <a:lnTo>
                    <a:pt x="138" y="2907"/>
                  </a:lnTo>
                  <a:lnTo>
                    <a:pt x="208" y="2891"/>
                  </a:lnTo>
                  <a:lnTo>
                    <a:pt x="278" y="2871"/>
                  </a:lnTo>
                  <a:lnTo>
                    <a:pt x="348" y="2843"/>
                  </a:lnTo>
                  <a:lnTo>
                    <a:pt x="416" y="2811"/>
                  </a:lnTo>
                  <a:lnTo>
                    <a:pt x="485" y="2775"/>
                  </a:lnTo>
                  <a:lnTo>
                    <a:pt x="555" y="2735"/>
                  </a:lnTo>
                  <a:lnTo>
                    <a:pt x="623" y="2691"/>
                  </a:lnTo>
                  <a:lnTo>
                    <a:pt x="693" y="2642"/>
                  </a:lnTo>
                  <a:lnTo>
                    <a:pt x="763" y="2590"/>
                  </a:lnTo>
                  <a:lnTo>
                    <a:pt x="831" y="2536"/>
                  </a:lnTo>
                  <a:lnTo>
                    <a:pt x="901" y="2480"/>
                  </a:lnTo>
                  <a:lnTo>
                    <a:pt x="971" y="2420"/>
                  </a:lnTo>
                  <a:lnTo>
                    <a:pt x="1041" y="2360"/>
                  </a:lnTo>
                  <a:lnTo>
                    <a:pt x="1109" y="2296"/>
                  </a:lnTo>
                  <a:lnTo>
                    <a:pt x="1179" y="2232"/>
                  </a:lnTo>
                  <a:lnTo>
                    <a:pt x="1249" y="2164"/>
                  </a:lnTo>
                  <a:lnTo>
                    <a:pt x="1317" y="2098"/>
                  </a:lnTo>
                  <a:lnTo>
                    <a:pt x="1387" y="2028"/>
                  </a:lnTo>
                  <a:lnTo>
                    <a:pt x="1457" y="1960"/>
                  </a:lnTo>
                  <a:lnTo>
                    <a:pt x="1527" y="1888"/>
                  </a:lnTo>
                  <a:lnTo>
                    <a:pt x="1594" y="1818"/>
                  </a:lnTo>
                  <a:lnTo>
                    <a:pt x="1664" y="1746"/>
                  </a:lnTo>
                  <a:lnTo>
                    <a:pt x="1734" y="1676"/>
                  </a:lnTo>
                  <a:lnTo>
                    <a:pt x="1802" y="1606"/>
                  </a:lnTo>
                  <a:lnTo>
                    <a:pt x="1872" y="1568"/>
                  </a:lnTo>
                  <a:lnTo>
                    <a:pt x="1942" y="1650"/>
                  </a:lnTo>
                  <a:lnTo>
                    <a:pt x="2010" y="1736"/>
                  </a:lnTo>
                  <a:lnTo>
                    <a:pt x="2080" y="1818"/>
                  </a:lnTo>
                  <a:lnTo>
                    <a:pt x="2150" y="1898"/>
                  </a:lnTo>
                  <a:lnTo>
                    <a:pt x="2220" y="1972"/>
                  </a:lnTo>
                  <a:lnTo>
                    <a:pt x="2288" y="2040"/>
                  </a:lnTo>
                  <a:lnTo>
                    <a:pt x="2358" y="2102"/>
                  </a:lnTo>
                  <a:lnTo>
                    <a:pt x="2428" y="2152"/>
                  </a:lnTo>
                  <a:lnTo>
                    <a:pt x="2496" y="2190"/>
                  </a:lnTo>
                  <a:lnTo>
                    <a:pt x="2566" y="2214"/>
                  </a:lnTo>
                  <a:lnTo>
                    <a:pt x="2635" y="2224"/>
                  </a:lnTo>
                  <a:lnTo>
                    <a:pt x="2705" y="2224"/>
                  </a:lnTo>
                  <a:moveTo>
                    <a:pt x="0" y="2437"/>
                  </a:moveTo>
                  <a:lnTo>
                    <a:pt x="70" y="2433"/>
                  </a:lnTo>
                  <a:lnTo>
                    <a:pt x="138" y="2425"/>
                  </a:lnTo>
                  <a:lnTo>
                    <a:pt x="208" y="2411"/>
                  </a:lnTo>
                  <a:lnTo>
                    <a:pt x="278" y="2391"/>
                  </a:lnTo>
                  <a:lnTo>
                    <a:pt x="348" y="2365"/>
                  </a:lnTo>
                  <a:lnTo>
                    <a:pt x="416" y="2335"/>
                  </a:lnTo>
                  <a:lnTo>
                    <a:pt x="485" y="2301"/>
                  </a:lnTo>
                  <a:lnTo>
                    <a:pt x="555" y="2263"/>
                  </a:lnTo>
                  <a:lnTo>
                    <a:pt x="623" y="2221"/>
                  </a:lnTo>
                  <a:lnTo>
                    <a:pt x="693" y="2175"/>
                  </a:lnTo>
                  <a:lnTo>
                    <a:pt x="763" y="2127"/>
                  </a:lnTo>
                  <a:lnTo>
                    <a:pt x="831" y="2075"/>
                  </a:lnTo>
                  <a:lnTo>
                    <a:pt x="901" y="2021"/>
                  </a:lnTo>
                  <a:lnTo>
                    <a:pt x="971" y="1966"/>
                  </a:lnTo>
                  <a:lnTo>
                    <a:pt x="1041" y="1908"/>
                  </a:lnTo>
                  <a:lnTo>
                    <a:pt x="1109" y="1848"/>
                  </a:lnTo>
                  <a:lnTo>
                    <a:pt x="1179" y="1786"/>
                  </a:lnTo>
                  <a:lnTo>
                    <a:pt x="1249" y="1722"/>
                  </a:lnTo>
                  <a:lnTo>
                    <a:pt x="1317" y="1658"/>
                  </a:lnTo>
                  <a:lnTo>
                    <a:pt x="1387" y="1594"/>
                  </a:lnTo>
                  <a:lnTo>
                    <a:pt x="1457" y="1528"/>
                  </a:lnTo>
                  <a:lnTo>
                    <a:pt x="1527" y="1462"/>
                  </a:lnTo>
                  <a:lnTo>
                    <a:pt x="1594" y="1398"/>
                  </a:lnTo>
                  <a:lnTo>
                    <a:pt x="1664" y="1356"/>
                  </a:lnTo>
                  <a:lnTo>
                    <a:pt x="1734" y="1396"/>
                  </a:lnTo>
                  <a:lnTo>
                    <a:pt x="1802" y="1474"/>
                  </a:lnTo>
                  <a:lnTo>
                    <a:pt x="1872" y="1530"/>
                  </a:lnTo>
                  <a:lnTo>
                    <a:pt x="1942" y="1470"/>
                  </a:lnTo>
                  <a:lnTo>
                    <a:pt x="2010" y="1412"/>
                  </a:lnTo>
                  <a:lnTo>
                    <a:pt x="2080" y="1374"/>
                  </a:lnTo>
                  <a:lnTo>
                    <a:pt x="2150" y="1372"/>
                  </a:lnTo>
                  <a:lnTo>
                    <a:pt x="2220" y="1412"/>
                  </a:lnTo>
                  <a:lnTo>
                    <a:pt x="2288" y="1472"/>
                  </a:lnTo>
                  <a:lnTo>
                    <a:pt x="2358" y="1536"/>
                  </a:lnTo>
                  <a:lnTo>
                    <a:pt x="2428" y="1600"/>
                  </a:lnTo>
                  <a:lnTo>
                    <a:pt x="2496" y="1658"/>
                  </a:lnTo>
                  <a:lnTo>
                    <a:pt x="2566" y="1706"/>
                  </a:lnTo>
                  <a:lnTo>
                    <a:pt x="2635" y="1742"/>
                  </a:lnTo>
                  <a:lnTo>
                    <a:pt x="2705" y="1754"/>
                  </a:lnTo>
                  <a:moveTo>
                    <a:pt x="0" y="2081"/>
                  </a:moveTo>
                  <a:lnTo>
                    <a:pt x="70" y="2077"/>
                  </a:lnTo>
                  <a:lnTo>
                    <a:pt x="138" y="2069"/>
                  </a:lnTo>
                  <a:lnTo>
                    <a:pt x="208" y="2057"/>
                  </a:lnTo>
                  <a:lnTo>
                    <a:pt x="278" y="2039"/>
                  </a:lnTo>
                  <a:lnTo>
                    <a:pt x="348" y="2015"/>
                  </a:lnTo>
                  <a:lnTo>
                    <a:pt x="416" y="1987"/>
                  </a:lnTo>
                  <a:lnTo>
                    <a:pt x="485" y="1955"/>
                  </a:lnTo>
                  <a:lnTo>
                    <a:pt x="555" y="1919"/>
                  </a:lnTo>
                  <a:lnTo>
                    <a:pt x="623" y="1879"/>
                  </a:lnTo>
                  <a:lnTo>
                    <a:pt x="693" y="1837"/>
                  </a:lnTo>
                  <a:lnTo>
                    <a:pt x="763" y="1791"/>
                  </a:lnTo>
                  <a:lnTo>
                    <a:pt x="831" y="1744"/>
                  </a:lnTo>
                  <a:lnTo>
                    <a:pt x="901" y="1692"/>
                  </a:lnTo>
                  <a:lnTo>
                    <a:pt x="971" y="1640"/>
                  </a:lnTo>
                  <a:lnTo>
                    <a:pt x="1041" y="1586"/>
                  </a:lnTo>
                  <a:lnTo>
                    <a:pt x="1109" y="1530"/>
                  </a:lnTo>
                  <a:lnTo>
                    <a:pt x="1179" y="1472"/>
                  </a:lnTo>
                  <a:lnTo>
                    <a:pt x="1249" y="1414"/>
                  </a:lnTo>
                  <a:lnTo>
                    <a:pt x="1317" y="1356"/>
                  </a:lnTo>
                  <a:lnTo>
                    <a:pt x="1387" y="1300"/>
                  </a:lnTo>
                  <a:lnTo>
                    <a:pt x="1457" y="1250"/>
                  </a:lnTo>
                  <a:lnTo>
                    <a:pt x="1527" y="1222"/>
                  </a:lnTo>
                  <a:lnTo>
                    <a:pt x="1594" y="1232"/>
                  </a:lnTo>
                  <a:lnTo>
                    <a:pt x="1664" y="1262"/>
                  </a:lnTo>
                  <a:lnTo>
                    <a:pt x="1734" y="1232"/>
                  </a:lnTo>
                  <a:lnTo>
                    <a:pt x="1802" y="1172"/>
                  </a:lnTo>
                  <a:lnTo>
                    <a:pt x="1872" y="1110"/>
                  </a:lnTo>
                  <a:lnTo>
                    <a:pt x="1942" y="1058"/>
                  </a:lnTo>
                  <a:lnTo>
                    <a:pt x="2010" y="1052"/>
                  </a:lnTo>
                  <a:lnTo>
                    <a:pt x="2080" y="1084"/>
                  </a:lnTo>
                  <a:lnTo>
                    <a:pt x="2150" y="1090"/>
                  </a:lnTo>
                  <a:lnTo>
                    <a:pt x="2220" y="1058"/>
                  </a:lnTo>
                  <a:lnTo>
                    <a:pt x="2288" y="1004"/>
                  </a:lnTo>
                  <a:lnTo>
                    <a:pt x="2358" y="938"/>
                  </a:lnTo>
                  <a:lnTo>
                    <a:pt x="2428" y="870"/>
                  </a:lnTo>
                  <a:lnTo>
                    <a:pt x="2496" y="800"/>
                  </a:lnTo>
                  <a:lnTo>
                    <a:pt x="2566" y="734"/>
                  </a:lnTo>
                  <a:lnTo>
                    <a:pt x="2635" y="674"/>
                  </a:lnTo>
                  <a:lnTo>
                    <a:pt x="2705" y="644"/>
                  </a:lnTo>
                  <a:moveTo>
                    <a:pt x="0" y="1755"/>
                  </a:moveTo>
                  <a:lnTo>
                    <a:pt x="70" y="1751"/>
                  </a:lnTo>
                  <a:lnTo>
                    <a:pt x="138" y="1745"/>
                  </a:lnTo>
                  <a:lnTo>
                    <a:pt x="208" y="1731"/>
                  </a:lnTo>
                  <a:lnTo>
                    <a:pt x="278" y="1715"/>
                  </a:lnTo>
                  <a:lnTo>
                    <a:pt x="348" y="1693"/>
                  </a:lnTo>
                  <a:lnTo>
                    <a:pt x="416" y="1667"/>
                  </a:lnTo>
                  <a:lnTo>
                    <a:pt x="485" y="1637"/>
                  </a:lnTo>
                  <a:lnTo>
                    <a:pt x="555" y="1605"/>
                  </a:lnTo>
                  <a:lnTo>
                    <a:pt x="623" y="1569"/>
                  </a:lnTo>
                  <a:lnTo>
                    <a:pt x="693" y="1530"/>
                  </a:lnTo>
                  <a:lnTo>
                    <a:pt x="763" y="1488"/>
                  </a:lnTo>
                  <a:lnTo>
                    <a:pt x="831" y="1444"/>
                  </a:lnTo>
                  <a:lnTo>
                    <a:pt x="901" y="1398"/>
                  </a:lnTo>
                  <a:lnTo>
                    <a:pt x="971" y="1352"/>
                  </a:lnTo>
                  <a:lnTo>
                    <a:pt x="1041" y="1302"/>
                  </a:lnTo>
                  <a:lnTo>
                    <a:pt x="1109" y="1252"/>
                  </a:lnTo>
                  <a:lnTo>
                    <a:pt x="1179" y="1202"/>
                  </a:lnTo>
                  <a:lnTo>
                    <a:pt x="1249" y="1154"/>
                  </a:lnTo>
                  <a:lnTo>
                    <a:pt x="1317" y="1108"/>
                  </a:lnTo>
                  <a:lnTo>
                    <a:pt x="1387" y="1068"/>
                  </a:lnTo>
                  <a:lnTo>
                    <a:pt x="1457" y="1042"/>
                  </a:lnTo>
                  <a:lnTo>
                    <a:pt x="1527" y="1028"/>
                  </a:lnTo>
                  <a:lnTo>
                    <a:pt x="1594" y="1006"/>
                  </a:lnTo>
                  <a:lnTo>
                    <a:pt x="1664" y="960"/>
                  </a:lnTo>
                  <a:lnTo>
                    <a:pt x="1734" y="904"/>
                  </a:lnTo>
                  <a:lnTo>
                    <a:pt x="1802" y="842"/>
                  </a:lnTo>
                  <a:lnTo>
                    <a:pt x="1872" y="824"/>
                  </a:lnTo>
                  <a:lnTo>
                    <a:pt x="1942" y="890"/>
                  </a:lnTo>
                  <a:lnTo>
                    <a:pt x="2010" y="904"/>
                  </a:lnTo>
                  <a:lnTo>
                    <a:pt x="2080" y="856"/>
                  </a:lnTo>
                  <a:lnTo>
                    <a:pt x="2150" y="790"/>
                  </a:lnTo>
                  <a:lnTo>
                    <a:pt x="2220" y="722"/>
                  </a:lnTo>
                  <a:lnTo>
                    <a:pt x="2288" y="651"/>
                  </a:lnTo>
                  <a:lnTo>
                    <a:pt x="2358" y="581"/>
                  </a:lnTo>
                  <a:lnTo>
                    <a:pt x="2428" y="515"/>
                  </a:lnTo>
                  <a:lnTo>
                    <a:pt x="2496" y="501"/>
                  </a:lnTo>
                  <a:lnTo>
                    <a:pt x="2566" y="533"/>
                  </a:lnTo>
                  <a:lnTo>
                    <a:pt x="2635" y="565"/>
                  </a:lnTo>
                  <a:lnTo>
                    <a:pt x="2705" y="583"/>
                  </a:lnTo>
                  <a:moveTo>
                    <a:pt x="0" y="1409"/>
                  </a:moveTo>
                  <a:lnTo>
                    <a:pt x="70" y="1407"/>
                  </a:lnTo>
                  <a:lnTo>
                    <a:pt x="138" y="1401"/>
                  </a:lnTo>
                  <a:lnTo>
                    <a:pt x="208" y="1391"/>
                  </a:lnTo>
                  <a:lnTo>
                    <a:pt x="278" y="1375"/>
                  </a:lnTo>
                  <a:lnTo>
                    <a:pt x="348" y="1357"/>
                  </a:lnTo>
                  <a:lnTo>
                    <a:pt x="416" y="1333"/>
                  </a:lnTo>
                  <a:lnTo>
                    <a:pt x="485" y="1309"/>
                  </a:lnTo>
                  <a:lnTo>
                    <a:pt x="555" y="1279"/>
                  </a:lnTo>
                  <a:lnTo>
                    <a:pt x="623" y="1247"/>
                  </a:lnTo>
                  <a:lnTo>
                    <a:pt x="693" y="1213"/>
                  </a:lnTo>
                  <a:lnTo>
                    <a:pt x="763" y="1175"/>
                  </a:lnTo>
                  <a:lnTo>
                    <a:pt x="831" y="1136"/>
                  </a:lnTo>
                  <a:lnTo>
                    <a:pt x="901" y="1096"/>
                  </a:lnTo>
                  <a:lnTo>
                    <a:pt x="971" y="1052"/>
                  </a:lnTo>
                  <a:lnTo>
                    <a:pt x="1041" y="1008"/>
                  </a:lnTo>
                  <a:lnTo>
                    <a:pt x="1109" y="964"/>
                  </a:lnTo>
                  <a:lnTo>
                    <a:pt x="1179" y="918"/>
                  </a:lnTo>
                  <a:lnTo>
                    <a:pt x="1249" y="876"/>
                  </a:lnTo>
                  <a:lnTo>
                    <a:pt x="1317" y="836"/>
                  </a:lnTo>
                  <a:lnTo>
                    <a:pt x="1387" y="808"/>
                  </a:lnTo>
                  <a:lnTo>
                    <a:pt x="1457" y="794"/>
                  </a:lnTo>
                  <a:lnTo>
                    <a:pt x="1527" y="778"/>
                  </a:lnTo>
                  <a:lnTo>
                    <a:pt x="1594" y="746"/>
                  </a:lnTo>
                  <a:lnTo>
                    <a:pt x="1664" y="700"/>
                  </a:lnTo>
                  <a:lnTo>
                    <a:pt x="1734" y="658"/>
                  </a:lnTo>
                  <a:lnTo>
                    <a:pt x="1802" y="724"/>
                  </a:lnTo>
                  <a:lnTo>
                    <a:pt x="1872" y="762"/>
                  </a:lnTo>
                  <a:lnTo>
                    <a:pt x="1942" y="700"/>
                  </a:lnTo>
                  <a:lnTo>
                    <a:pt x="2010" y="630"/>
                  </a:lnTo>
                  <a:lnTo>
                    <a:pt x="2080" y="562"/>
                  </a:lnTo>
                  <a:lnTo>
                    <a:pt x="2150" y="492"/>
                  </a:lnTo>
                  <a:lnTo>
                    <a:pt x="2220" y="430"/>
                  </a:lnTo>
                  <a:lnTo>
                    <a:pt x="2288" y="398"/>
                  </a:lnTo>
                  <a:lnTo>
                    <a:pt x="2358" y="416"/>
                  </a:lnTo>
                  <a:lnTo>
                    <a:pt x="2428" y="444"/>
                  </a:lnTo>
                  <a:lnTo>
                    <a:pt x="2496" y="428"/>
                  </a:lnTo>
                  <a:lnTo>
                    <a:pt x="2566" y="406"/>
                  </a:lnTo>
                  <a:lnTo>
                    <a:pt x="2635" y="428"/>
                  </a:lnTo>
                  <a:lnTo>
                    <a:pt x="2705" y="438"/>
                  </a:lnTo>
                  <a:moveTo>
                    <a:pt x="0" y="1239"/>
                  </a:moveTo>
                  <a:lnTo>
                    <a:pt x="70" y="1237"/>
                  </a:lnTo>
                  <a:lnTo>
                    <a:pt x="138" y="1229"/>
                  </a:lnTo>
                  <a:lnTo>
                    <a:pt x="208" y="1217"/>
                  </a:lnTo>
                  <a:lnTo>
                    <a:pt x="278" y="1201"/>
                  </a:lnTo>
                  <a:lnTo>
                    <a:pt x="348" y="1181"/>
                  </a:lnTo>
                  <a:lnTo>
                    <a:pt x="416" y="1157"/>
                  </a:lnTo>
                  <a:lnTo>
                    <a:pt x="485" y="1127"/>
                  </a:lnTo>
                  <a:lnTo>
                    <a:pt x="555" y="1095"/>
                  </a:lnTo>
                  <a:lnTo>
                    <a:pt x="623" y="1057"/>
                  </a:lnTo>
                  <a:lnTo>
                    <a:pt x="693" y="1017"/>
                  </a:lnTo>
                  <a:lnTo>
                    <a:pt x="763" y="974"/>
                  </a:lnTo>
                  <a:lnTo>
                    <a:pt x="831" y="928"/>
                  </a:lnTo>
                  <a:lnTo>
                    <a:pt x="901" y="878"/>
                  </a:lnTo>
                  <a:lnTo>
                    <a:pt x="971" y="828"/>
                  </a:lnTo>
                  <a:lnTo>
                    <a:pt x="1041" y="774"/>
                  </a:lnTo>
                  <a:lnTo>
                    <a:pt x="1109" y="720"/>
                  </a:lnTo>
                  <a:lnTo>
                    <a:pt x="1179" y="666"/>
                  </a:lnTo>
                  <a:lnTo>
                    <a:pt x="1249" y="614"/>
                  </a:lnTo>
                  <a:lnTo>
                    <a:pt x="1317" y="578"/>
                  </a:lnTo>
                  <a:lnTo>
                    <a:pt x="1387" y="580"/>
                  </a:lnTo>
                  <a:lnTo>
                    <a:pt x="1457" y="588"/>
                  </a:lnTo>
                  <a:lnTo>
                    <a:pt x="1527" y="572"/>
                  </a:lnTo>
                  <a:lnTo>
                    <a:pt x="1594" y="538"/>
                  </a:lnTo>
                  <a:lnTo>
                    <a:pt x="1664" y="534"/>
                  </a:lnTo>
                  <a:lnTo>
                    <a:pt x="1734" y="606"/>
                  </a:lnTo>
                  <a:lnTo>
                    <a:pt x="1802" y="574"/>
                  </a:lnTo>
                  <a:lnTo>
                    <a:pt x="1872" y="510"/>
                  </a:lnTo>
                  <a:lnTo>
                    <a:pt x="1942" y="442"/>
                  </a:lnTo>
                  <a:lnTo>
                    <a:pt x="2010" y="372"/>
                  </a:lnTo>
                  <a:lnTo>
                    <a:pt x="2080" y="300"/>
                  </a:lnTo>
                  <a:lnTo>
                    <a:pt x="2150" y="280"/>
                  </a:lnTo>
                  <a:lnTo>
                    <a:pt x="2220" y="310"/>
                  </a:lnTo>
                  <a:lnTo>
                    <a:pt x="2288" y="314"/>
                  </a:lnTo>
                  <a:lnTo>
                    <a:pt x="2358" y="318"/>
                  </a:lnTo>
                  <a:lnTo>
                    <a:pt x="2428" y="348"/>
                  </a:lnTo>
                  <a:lnTo>
                    <a:pt x="2496" y="376"/>
                  </a:lnTo>
                  <a:lnTo>
                    <a:pt x="2566" y="366"/>
                  </a:lnTo>
                  <a:lnTo>
                    <a:pt x="2635" y="314"/>
                  </a:lnTo>
                  <a:lnTo>
                    <a:pt x="2705" y="290"/>
                  </a:lnTo>
                  <a:moveTo>
                    <a:pt x="0" y="887"/>
                  </a:moveTo>
                  <a:lnTo>
                    <a:pt x="70" y="885"/>
                  </a:lnTo>
                  <a:lnTo>
                    <a:pt x="138" y="877"/>
                  </a:lnTo>
                  <a:lnTo>
                    <a:pt x="208" y="865"/>
                  </a:lnTo>
                  <a:lnTo>
                    <a:pt x="278" y="847"/>
                  </a:lnTo>
                  <a:lnTo>
                    <a:pt x="348" y="823"/>
                  </a:lnTo>
                  <a:lnTo>
                    <a:pt x="416" y="797"/>
                  </a:lnTo>
                  <a:lnTo>
                    <a:pt x="485" y="765"/>
                  </a:lnTo>
                  <a:lnTo>
                    <a:pt x="555" y="731"/>
                  </a:lnTo>
                  <a:lnTo>
                    <a:pt x="623" y="693"/>
                  </a:lnTo>
                  <a:lnTo>
                    <a:pt x="693" y="651"/>
                  </a:lnTo>
                  <a:lnTo>
                    <a:pt x="763" y="609"/>
                  </a:lnTo>
                  <a:lnTo>
                    <a:pt x="831" y="563"/>
                  </a:lnTo>
                  <a:lnTo>
                    <a:pt x="901" y="517"/>
                  </a:lnTo>
                  <a:lnTo>
                    <a:pt x="971" y="470"/>
                  </a:lnTo>
                  <a:lnTo>
                    <a:pt x="1041" y="422"/>
                  </a:lnTo>
                  <a:lnTo>
                    <a:pt x="1109" y="372"/>
                  </a:lnTo>
                  <a:lnTo>
                    <a:pt x="1179" y="324"/>
                  </a:lnTo>
                  <a:lnTo>
                    <a:pt x="1249" y="370"/>
                  </a:lnTo>
                  <a:lnTo>
                    <a:pt x="1317" y="432"/>
                  </a:lnTo>
                  <a:lnTo>
                    <a:pt x="1387" y="432"/>
                  </a:lnTo>
                  <a:lnTo>
                    <a:pt x="1457" y="388"/>
                  </a:lnTo>
                  <a:lnTo>
                    <a:pt x="1527" y="336"/>
                  </a:lnTo>
                  <a:lnTo>
                    <a:pt x="1594" y="396"/>
                  </a:lnTo>
                  <a:lnTo>
                    <a:pt x="1664" y="460"/>
                  </a:lnTo>
                  <a:lnTo>
                    <a:pt x="1734" y="428"/>
                  </a:lnTo>
                  <a:lnTo>
                    <a:pt x="1802" y="376"/>
                  </a:lnTo>
                  <a:lnTo>
                    <a:pt x="1872" y="326"/>
                  </a:lnTo>
                  <a:lnTo>
                    <a:pt x="1942" y="276"/>
                  </a:lnTo>
                  <a:lnTo>
                    <a:pt x="2010" y="244"/>
                  </a:lnTo>
                  <a:lnTo>
                    <a:pt x="2080" y="252"/>
                  </a:lnTo>
                  <a:lnTo>
                    <a:pt x="2150" y="228"/>
                  </a:lnTo>
                  <a:lnTo>
                    <a:pt x="2220" y="238"/>
                  </a:lnTo>
                  <a:lnTo>
                    <a:pt x="2288" y="270"/>
                  </a:lnTo>
                  <a:lnTo>
                    <a:pt x="2358" y="248"/>
                  </a:lnTo>
                  <a:lnTo>
                    <a:pt x="2428" y="186"/>
                  </a:lnTo>
                  <a:lnTo>
                    <a:pt x="2496" y="128"/>
                  </a:lnTo>
                  <a:lnTo>
                    <a:pt x="2566" y="110"/>
                  </a:lnTo>
                  <a:lnTo>
                    <a:pt x="2635" y="138"/>
                  </a:lnTo>
                  <a:lnTo>
                    <a:pt x="2705" y="152"/>
                  </a:lnTo>
                  <a:moveTo>
                    <a:pt x="0" y="279"/>
                  </a:moveTo>
                  <a:lnTo>
                    <a:pt x="70" y="277"/>
                  </a:lnTo>
                  <a:lnTo>
                    <a:pt x="138" y="273"/>
                  </a:lnTo>
                  <a:lnTo>
                    <a:pt x="208" y="269"/>
                  </a:lnTo>
                  <a:lnTo>
                    <a:pt x="278" y="261"/>
                  </a:lnTo>
                  <a:lnTo>
                    <a:pt x="348" y="251"/>
                  </a:lnTo>
                  <a:lnTo>
                    <a:pt x="416" y="239"/>
                  </a:lnTo>
                  <a:lnTo>
                    <a:pt x="485" y="225"/>
                  </a:lnTo>
                  <a:lnTo>
                    <a:pt x="555" y="209"/>
                  </a:lnTo>
                  <a:lnTo>
                    <a:pt x="623" y="193"/>
                  </a:lnTo>
                  <a:lnTo>
                    <a:pt x="693" y="175"/>
                  </a:lnTo>
                  <a:lnTo>
                    <a:pt x="763" y="157"/>
                  </a:lnTo>
                  <a:lnTo>
                    <a:pt x="831" y="141"/>
                  </a:lnTo>
                  <a:lnTo>
                    <a:pt x="901" y="130"/>
                  </a:lnTo>
                  <a:lnTo>
                    <a:pt x="971" y="128"/>
                  </a:lnTo>
                  <a:lnTo>
                    <a:pt x="1041" y="150"/>
                  </a:lnTo>
                  <a:lnTo>
                    <a:pt x="1109" y="205"/>
                  </a:lnTo>
                  <a:lnTo>
                    <a:pt x="1179" y="285"/>
                  </a:lnTo>
                  <a:lnTo>
                    <a:pt x="1249" y="273"/>
                  </a:lnTo>
                  <a:lnTo>
                    <a:pt x="1317" y="227"/>
                  </a:lnTo>
                  <a:lnTo>
                    <a:pt x="1387" y="186"/>
                  </a:lnTo>
                  <a:lnTo>
                    <a:pt x="1457" y="195"/>
                  </a:lnTo>
                  <a:lnTo>
                    <a:pt x="1527" y="285"/>
                  </a:lnTo>
                  <a:lnTo>
                    <a:pt x="1594" y="271"/>
                  </a:lnTo>
                  <a:lnTo>
                    <a:pt x="1664" y="213"/>
                  </a:lnTo>
                  <a:lnTo>
                    <a:pt x="1734" y="157"/>
                  </a:lnTo>
                  <a:lnTo>
                    <a:pt x="1802" y="108"/>
                  </a:lnTo>
                  <a:lnTo>
                    <a:pt x="1872" y="84"/>
                  </a:lnTo>
                  <a:lnTo>
                    <a:pt x="1942" y="110"/>
                  </a:lnTo>
                  <a:lnTo>
                    <a:pt x="2010" y="129"/>
                  </a:lnTo>
                  <a:lnTo>
                    <a:pt x="2080" y="163"/>
                  </a:lnTo>
                  <a:lnTo>
                    <a:pt x="2150" y="199"/>
                  </a:lnTo>
                  <a:lnTo>
                    <a:pt x="2220" y="149"/>
                  </a:lnTo>
                  <a:lnTo>
                    <a:pt x="2288" y="77"/>
                  </a:lnTo>
                  <a:lnTo>
                    <a:pt x="2358" y="16"/>
                  </a:lnTo>
                  <a:lnTo>
                    <a:pt x="2428" y="0"/>
                  </a:lnTo>
                  <a:lnTo>
                    <a:pt x="2496" y="30"/>
                  </a:lnTo>
                  <a:lnTo>
                    <a:pt x="2566" y="28"/>
                  </a:lnTo>
                  <a:lnTo>
                    <a:pt x="2635" y="42"/>
                  </a:lnTo>
                  <a:lnTo>
                    <a:pt x="2705" y="50"/>
                  </a:lnTo>
                </a:path>
              </a:pathLst>
            </a:custGeom>
            <a:noFill/>
            <a:ln w="1588">
              <a:solidFill>
                <a:schemeClr val="tx1"/>
              </a:solidFill>
              <a:miter lim="800000"/>
              <a:headEnd/>
              <a:tailEnd/>
            </a:ln>
          </p:spPr>
          <p:txBody>
            <a:bodyPr/>
            <a:lstStyle/>
            <a:p>
              <a:endParaRPr lang="en-US"/>
            </a:p>
          </p:txBody>
        </p:sp>
        <p:sp>
          <p:nvSpPr>
            <p:cNvPr id="39008" name="Freeform 85"/>
            <p:cNvSpPr>
              <a:spLocks noChangeAspect="1" noEditPoints="1"/>
            </p:cNvSpPr>
            <p:nvPr/>
          </p:nvSpPr>
          <p:spPr bwMode="auto">
            <a:xfrm>
              <a:off x="3199" y="1240"/>
              <a:ext cx="779" cy="2042"/>
            </a:xfrm>
            <a:custGeom>
              <a:avLst/>
              <a:gdLst>
                <a:gd name="T0" fmla="*/ 0 w 4059"/>
                <a:gd name="T1" fmla="*/ 0 h 8165"/>
                <a:gd name="T2" fmla="*/ 0 w 4059"/>
                <a:gd name="T3" fmla="*/ 0 h 8165"/>
                <a:gd name="T4" fmla="*/ 0 w 4059"/>
                <a:gd name="T5" fmla="*/ 0 h 8165"/>
                <a:gd name="T6" fmla="*/ 0 w 4059"/>
                <a:gd name="T7" fmla="*/ 0 h 8165"/>
                <a:gd name="T8" fmla="*/ 0 w 4059"/>
                <a:gd name="T9" fmla="*/ 2 h 8165"/>
                <a:gd name="T10" fmla="*/ 0 w 4059"/>
                <a:gd name="T11" fmla="*/ 2 h 8165"/>
                <a:gd name="T12" fmla="*/ 0 w 4059"/>
                <a:gd name="T13" fmla="*/ 2 h 8165"/>
                <a:gd name="T14" fmla="*/ 0 w 4059"/>
                <a:gd name="T15" fmla="*/ 2 h 8165"/>
                <a:gd name="T16" fmla="*/ 0 w 4059"/>
                <a:gd name="T17" fmla="*/ 2 h 8165"/>
                <a:gd name="T18" fmla="*/ 0 w 4059"/>
                <a:gd name="T19" fmla="*/ 2 h 8165"/>
                <a:gd name="T20" fmla="*/ 0 w 4059"/>
                <a:gd name="T21" fmla="*/ 2 h 8165"/>
                <a:gd name="T22" fmla="*/ 0 w 4059"/>
                <a:gd name="T23" fmla="*/ 2 h 8165"/>
                <a:gd name="T24" fmla="*/ 0 w 4059"/>
                <a:gd name="T25" fmla="*/ 2 h 8165"/>
                <a:gd name="T26" fmla="*/ 0 w 4059"/>
                <a:gd name="T27" fmla="*/ 2 h 8165"/>
                <a:gd name="T28" fmla="*/ 0 w 4059"/>
                <a:gd name="T29" fmla="*/ 2 h 8165"/>
                <a:gd name="T30" fmla="*/ 0 w 4059"/>
                <a:gd name="T31" fmla="*/ 2 h 8165"/>
                <a:gd name="T32" fmla="*/ 0 w 4059"/>
                <a:gd name="T33" fmla="*/ 2 h 8165"/>
                <a:gd name="T34" fmla="*/ 0 w 4059"/>
                <a:gd name="T35" fmla="*/ 2 h 8165"/>
                <a:gd name="T36" fmla="*/ 0 w 4059"/>
                <a:gd name="T37" fmla="*/ 2 h 8165"/>
                <a:gd name="T38" fmla="*/ 0 w 4059"/>
                <a:gd name="T39" fmla="*/ 2 h 8165"/>
                <a:gd name="T40" fmla="*/ 0 w 4059"/>
                <a:gd name="T41" fmla="*/ 2 h 8165"/>
                <a:gd name="T42" fmla="*/ 0 w 4059"/>
                <a:gd name="T43" fmla="*/ 2 h 8165"/>
                <a:gd name="T44" fmla="*/ 0 w 4059"/>
                <a:gd name="T45" fmla="*/ 2 h 8165"/>
                <a:gd name="T46" fmla="*/ 0 w 4059"/>
                <a:gd name="T47" fmla="*/ 2 h 8165"/>
                <a:gd name="T48" fmla="*/ 0 w 4059"/>
                <a:gd name="T49" fmla="*/ 2 h 8165"/>
                <a:gd name="T50" fmla="*/ 0 w 4059"/>
                <a:gd name="T51" fmla="*/ 2 h 8165"/>
                <a:gd name="T52" fmla="*/ 0 w 4059"/>
                <a:gd name="T53" fmla="*/ 2 h 8165"/>
                <a:gd name="T54" fmla="*/ 0 w 4059"/>
                <a:gd name="T55" fmla="*/ 2 h 8165"/>
                <a:gd name="T56" fmla="*/ 0 w 4059"/>
                <a:gd name="T57" fmla="*/ 2 h 8165"/>
                <a:gd name="T58" fmla="*/ 0 w 4059"/>
                <a:gd name="T59" fmla="*/ 2 h 8165"/>
                <a:gd name="T60" fmla="*/ 0 w 4059"/>
                <a:gd name="T61" fmla="*/ 2 h 8165"/>
                <a:gd name="T62" fmla="*/ 0 w 4059"/>
                <a:gd name="T63" fmla="*/ 2 h 8165"/>
                <a:gd name="T64" fmla="*/ 0 w 4059"/>
                <a:gd name="T65" fmla="*/ 2 h 8165"/>
                <a:gd name="T66" fmla="*/ 0 w 4059"/>
                <a:gd name="T67" fmla="*/ 2 h 8165"/>
                <a:gd name="T68" fmla="*/ 0 w 4059"/>
                <a:gd name="T69" fmla="*/ 2 h 8165"/>
                <a:gd name="T70" fmla="*/ 0 w 4059"/>
                <a:gd name="T71" fmla="*/ 2 h 8165"/>
                <a:gd name="T72" fmla="*/ 0 w 4059"/>
                <a:gd name="T73" fmla="*/ 2 h 8165"/>
                <a:gd name="T74" fmla="*/ 0 w 4059"/>
                <a:gd name="T75" fmla="*/ 2 h 8165"/>
                <a:gd name="T76" fmla="*/ 0 w 4059"/>
                <a:gd name="T77" fmla="*/ 2 h 8165"/>
                <a:gd name="T78" fmla="*/ 0 w 4059"/>
                <a:gd name="T79" fmla="*/ 2 h 8165"/>
                <a:gd name="T80" fmla="*/ 0 w 4059"/>
                <a:gd name="T81" fmla="*/ 2 h 8165"/>
                <a:gd name="T82" fmla="*/ 0 w 4059"/>
                <a:gd name="T83" fmla="*/ 2 h 8165"/>
                <a:gd name="T84" fmla="*/ 0 w 4059"/>
                <a:gd name="T85" fmla="*/ 2 h 8165"/>
                <a:gd name="T86" fmla="*/ 0 w 4059"/>
                <a:gd name="T87" fmla="*/ 2 h 8165"/>
                <a:gd name="T88" fmla="*/ 0 w 4059"/>
                <a:gd name="T89" fmla="*/ 2 h 8165"/>
                <a:gd name="T90" fmla="*/ 0 w 4059"/>
                <a:gd name="T91" fmla="*/ 2 h 8165"/>
                <a:gd name="T92" fmla="*/ 0 w 4059"/>
                <a:gd name="T93" fmla="*/ 2 h 8165"/>
                <a:gd name="T94" fmla="*/ 0 w 4059"/>
                <a:gd name="T95" fmla="*/ 2 h 8165"/>
                <a:gd name="T96" fmla="*/ 0 w 4059"/>
                <a:gd name="T97" fmla="*/ 2 h 8165"/>
                <a:gd name="T98" fmla="*/ 0 w 4059"/>
                <a:gd name="T99" fmla="*/ 2 h 8165"/>
                <a:gd name="T100" fmla="*/ 0 w 4059"/>
                <a:gd name="T101" fmla="*/ 2 h 8165"/>
                <a:gd name="T102" fmla="*/ 0 w 4059"/>
                <a:gd name="T103" fmla="*/ 2 h 8165"/>
                <a:gd name="T104" fmla="*/ 0 w 4059"/>
                <a:gd name="T105" fmla="*/ 2 h 8165"/>
                <a:gd name="T106" fmla="*/ 0 w 4059"/>
                <a:gd name="T107" fmla="*/ 2 h 8165"/>
                <a:gd name="T108" fmla="*/ 0 w 4059"/>
                <a:gd name="T109" fmla="*/ 2 h 8165"/>
                <a:gd name="T110" fmla="*/ 0 w 4059"/>
                <a:gd name="T111" fmla="*/ 1 h 8165"/>
                <a:gd name="T112" fmla="*/ 0 w 4059"/>
                <a:gd name="T113" fmla="*/ 1 h 816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59"/>
                <a:gd name="T172" fmla="*/ 0 h 8165"/>
                <a:gd name="T173" fmla="*/ 4059 w 4059"/>
                <a:gd name="T174" fmla="*/ 8165 h 816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59" h="8165">
                  <a:moveTo>
                    <a:pt x="0" y="26"/>
                  </a:moveTo>
                  <a:lnTo>
                    <a:pt x="70" y="24"/>
                  </a:lnTo>
                  <a:lnTo>
                    <a:pt x="138" y="20"/>
                  </a:lnTo>
                  <a:lnTo>
                    <a:pt x="208" y="12"/>
                  </a:lnTo>
                  <a:lnTo>
                    <a:pt x="278" y="4"/>
                  </a:lnTo>
                  <a:lnTo>
                    <a:pt x="304" y="0"/>
                  </a:lnTo>
                  <a:moveTo>
                    <a:pt x="1308" y="0"/>
                  </a:moveTo>
                  <a:lnTo>
                    <a:pt x="1318" y="6"/>
                  </a:lnTo>
                  <a:lnTo>
                    <a:pt x="1387" y="94"/>
                  </a:lnTo>
                  <a:lnTo>
                    <a:pt x="1457" y="146"/>
                  </a:lnTo>
                  <a:lnTo>
                    <a:pt x="1527" y="118"/>
                  </a:lnTo>
                  <a:lnTo>
                    <a:pt x="1595" y="82"/>
                  </a:lnTo>
                  <a:lnTo>
                    <a:pt x="1665" y="54"/>
                  </a:lnTo>
                  <a:lnTo>
                    <a:pt x="1735" y="50"/>
                  </a:lnTo>
                  <a:lnTo>
                    <a:pt x="1803" y="78"/>
                  </a:lnTo>
                  <a:lnTo>
                    <a:pt x="1873" y="118"/>
                  </a:lnTo>
                  <a:lnTo>
                    <a:pt x="1943" y="142"/>
                  </a:lnTo>
                  <a:lnTo>
                    <a:pt x="2011" y="170"/>
                  </a:lnTo>
                  <a:lnTo>
                    <a:pt x="2081" y="150"/>
                  </a:lnTo>
                  <a:lnTo>
                    <a:pt x="2151" y="98"/>
                  </a:lnTo>
                  <a:lnTo>
                    <a:pt x="2221" y="40"/>
                  </a:lnTo>
                  <a:lnTo>
                    <a:pt x="2289" y="2"/>
                  </a:lnTo>
                  <a:lnTo>
                    <a:pt x="2359" y="10"/>
                  </a:lnTo>
                  <a:lnTo>
                    <a:pt x="2428" y="36"/>
                  </a:lnTo>
                  <a:lnTo>
                    <a:pt x="2496" y="60"/>
                  </a:lnTo>
                  <a:lnTo>
                    <a:pt x="2566" y="78"/>
                  </a:lnTo>
                  <a:lnTo>
                    <a:pt x="2636" y="30"/>
                  </a:lnTo>
                  <a:lnTo>
                    <a:pt x="2706" y="4"/>
                  </a:lnTo>
                  <a:moveTo>
                    <a:pt x="1720" y="0"/>
                  </a:moveTo>
                  <a:lnTo>
                    <a:pt x="1734" y="8"/>
                  </a:lnTo>
                  <a:lnTo>
                    <a:pt x="1802" y="32"/>
                  </a:lnTo>
                  <a:lnTo>
                    <a:pt x="1872" y="34"/>
                  </a:lnTo>
                  <a:lnTo>
                    <a:pt x="1942" y="2"/>
                  </a:lnTo>
                  <a:lnTo>
                    <a:pt x="1946" y="0"/>
                  </a:lnTo>
                  <a:moveTo>
                    <a:pt x="2708" y="7820"/>
                  </a:moveTo>
                  <a:lnTo>
                    <a:pt x="2778" y="7850"/>
                  </a:lnTo>
                  <a:lnTo>
                    <a:pt x="2850" y="7882"/>
                  </a:lnTo>
                  <a:lnTo>
                    <a:pt x="2920" y="7910"/>
                  </a:lnTo>
                  <a:lnTo>
                    <a:pt x="2992" y="7940"/>
                  </a:lnTo>
                  <a:lnTo>
                    <a:pt x="3064" y="7966"/>
                  </a:lnTo>
                  <a:lnTo>
                    <a:pt x="3134" y="7992"/>
                  </a:lnTo>
                  <a:lnTo>
                    <a:pt x="3206" y="8016"/>
                  </a:lnTo>
                  <a:lnTo>
                    <a:pt x="3275" y="8040"/>
                  </a:lnTo>
                  <a:lnTo>
                    <a:pt x="3347" y="8059"/>
                  </a:lnTo>
                  <a:lnTo>
                    <a:pt x="3419" y="8079"/>
                  </a:lnTo>
                  <a:lnTo>
                    <a:pt x="3489" y="8097"/>
                  </a:lnTo>
                  <a:lnTo>
                    <a:pt x="3561" y="8111"/>
                  </a:lnTo>
                  <a:lnTo>
                    <a:pt x="3633" y="8125"/>
                  </a:lnTo>
                  <a:lnTo>
                    <a:pt x="3703" y="8137"/>
                  </a:lnTo>
                  <a:lnTo>
                    <a:pt x="3775" y="8147"/>
                  </a:lnTo>
                  <a:lnTo>
                    <a:pt x="3845" y="8155"/>
                  </a:lnTo>
                  <a:lnTo>
                    <a:pt x="3917" y="8159"/>
                  </a:lnTo>
                  <a:lnTo>
                    <a:pt x="3989" y="8163"/>
                  </a:lnTo>
                  <a:lnTo>
                    <a:pt x="4059" y="8165"/>
                  </a:lnTo>
                  <a:moveTo>
                    <a:pt x="2708" y="7818"/>
                  </a:moveTo>
                  <a:lnTo>
                    <a:pt x="2778" y="7786"/>
                  </a:lnTo>
                  <a:lnTo>
                    <a:pt x="2850" y="7754"/>
                  </a:lnTo>
                  <a:lnTo>
                    <a:pt x="2920" y="7722"/>
                  </a:lnTo>
                  <a:lnTo>
                    <a:pt x="2992" y="7700"/>
                  </a:lnTo>
                  <a:lnTo>
                    <a:pt x="3064" y="7700"/>
                  </a:lnTo>
                  <a:lnTo>
                    <a:pt x="3134" y="7714"/>
                  </a:lnTo>
                  <a:lnTo>
                    <a:pt x="3206" y="7730"/>
                  </a:lnTo>
                  <a:lnTo>
                    <a:pt x="3275" y="7746"/>
                  </a:lnTo>
                  <a:lnTo>
                    <a:pt x="3347" y="7762"/>
                  </a:lnTo>
                  <a:lnTo>
                    <a:pt x="3419" y="7778"/>
                  </a:lnTo>
                  <a:lnTo>
                    <a:pt x="3489" y="7794"/>
                  </a:lnTo>
                  <a:lnTo>
                    <a:pt x="3561" y="7806"/>
                  </a:lnTo>
                  <a:lnTo>
                    <a:pt x="3633" y="7818"/>
                  </a:lnTo>
                  <a:lnTo>
                    <a:pt x="3703" y="7828"/>
                  </a:lnTo>
                  <a:lnTo>
                    <a:pt x="3775" y="7836"/>
                  </a:lnTo>
                  <a:lnTo>
                    <a:pt x="3845" y="7844"/>
                  </a:lnTo>
                  <a:lnTo>
                    <a:pt x="3917" y="7848"/>
                  </a:lnTo>
                  <a:lnTo>
                    <a:pt x="3989" y="7850"/>
                  </a:lnTo>
                  <a:lnTo>
                    <a:pt x="4059" y="7852"/>
                  </a:lnTo>
                  <a:moveTo>
                    <a:pt x="2708" y="7616"/>
                  </a:moveTo>
                  <a:lnTo>
                    <a:pt x="2778" y="7618"/>
                  </a:lnTo>
                  <a:lnTo>
                    <a:pt x="2850" y="7624"/>
                  </a:lnTo>
                  <a:lnTo>
                    <a:pt x="2920" y="7630"/>
                  </a:lnTo>
                  <a:lnTo>
                    <a:pt x="2992" y="7626"/>
                  </a:lnTo>
                  <a:lnTo>
                    <a:pt x="3064" y="7602"/>
                  </a:lnTo>
                  <a:lnTo>
                    <a:pt x="3134" y="7564"/>
                  </a:lnTo>
                  <a:lnTo>
                    <a:pt x="3206" y="7524"/>
                  </a:lnTo>
                  <a:lnTo>
                    <a:pt x="3275" y="7484"/>
                  </a:lnTo>
                  <a:lnTo>
                    <a:pt x="3347" y="7444"/>
                  </a:lnTo>
                  <a:lnTo>
                    <a:pt x="3419" y="7414"/>
                  </a:lnTo>
                  <a:lnTo>
                    <a:pt x="3489" y="7414"/>
                  </a:lnTo>
                  <a:lnTo>
                    <a:pt x="3561" y="7426"/>
                  </a:lnTo>
                  <a:lnTo>
                    <a:pt x="3633" y="7436"/>
                  </a:lnTo>
                  <a:lnTo>
                    <a:pt x="3703" y="7446"/>
                  </a:lnTo>
                  <a:lnTo>
                    <a:pt x="3775" y="7454"/>
                  </a:lnTo>
                  <a:lnTo>
                    <a:pt x="3845" y="7462"/>
                  </a:lnTo>
                  <a:lnTo>
                    <a:pt x="3917" y="7466"/>
                  </a:lnTo>
                  <a:lnTo>
                    <a:pt x="3989" y="7470"/>
                  </a:lnTo>
                  <a:lnTo>
                    <a:pt x="4059" y="7470"/>
                  </a:lnTo>
                  <a:moveTo>
                    <a:pt x="2707" y="7376"/>
                  </a:moveTo>
                  <a:lnTo>
                    <a:pt x="2777" y="7374"/>
                  </a:lnTo>
                  <a:lnTo>
                    <a:pt x="2849" y="7368"/>
                  </a:lnTo>
                  <a:lnTo>
                    <a:pt x="2919" y="7362"/>
                  </a:lnTo>
                  <a:lnTo>
                    <a:pt x="2991" y="7356"/>
                  </a:lnTo>
                  <a:lnTo>
                    <a:pt x="3063" y="7352"/>
                  </a:lnTo>
                  <a:lnTo>
                    <a:pt x="3133" y="7352"/>
                  </a:lnTo>
                  <a:lnTo>
                    <a:pt x="3204" y="7358"/>
                  </a:lnTo>
                  <a:lnTo>
                    <a:pt x="3274" y="7368"/>
                  </a:lnTo>
                  <a:lnTo>
                    <a:pt x="3346" y="7380"/>
                  </a:lnTo>
                  <a:lnTo>
                    <a:pt x="3418" y="7390"/>
                  </a:lnTo>
                  <a:lnTo>
                    <a:pt x="3488" y="7372"/>
                  </a:lnTo>
                  <a:lnTo>
                    <a:pt x="3560" y="7354"/>
                  </a:lnTo>
                  <a:lnTo>
                    <a:pt x="3632" y="7344"/>
                  </a:lnTo>
                  <a:lnTo>
                    <a:pt x="3702" y="7340"/>
                  </a:lnTo>
                  <a:lnTo>
                    <a:pt x="3774" y="7338"/>
                  </a:lnTo>
                  <a:lnTo>
                    <a:pt x="3844" y="7338"/>
                  </a:lnTo>
                  <a:lnTo>
                    <a:pt x="3916" y="7336"/>
                  </a:lnTo>
                  <a:lnTo>
                    <a:pt x="3988" y="7336"/>
                  </a:lnTo>
                  <a:lnTo>
                    <a:pt x="4058" y="7336"/>
                  </a:lnTo>
                  <a:moveTo>
                    <a:pt x="2706" y="7246"/>
                  </a:moveTo>
                  <a:lnTo>
                    <a:pt x="2776" y="7248"/>
                  </a:lnTo>
                  <a:lnTo>
                    <a:pt x="2848" y="7252"/>
                  </a:lnTo>
                  <a:lnTo>
                    <a:pt x="2918" y="7260"/>
                  </a:lnTo>
                  <a:lnTo>
                    <a:pt x="2990" y="7272"/>
                  </a:lnTo>
                  <a:lnTo>
                    <a:pt x="3062" y="7286"/>
                  </a:lnTo>
                  <a:lnTo>
                    <a:pt x="3131" y="7298"/>
                  </a:lnTo>
                  <a:lnTo>
                    <a:pt x="3203" y="7308"/>
                  </a:lnTo>
                  <a:lnTo>
                    <a:pt x="3273" y="7312"/>
                  </a:lnTo>
                  <a:lnTo>
                    <a:pt x="3345" y="7314"/>
                  </a:lnTo>
                  <a:lnTo>
                    <a:pt x="3417" y="7310"/>
                  </a:lnTo>
                  <a:lnTo>
                    <a:pt x="3487" y="7304"/>
                  </a:lnTo>
                  <a:lnTo>
                    <a:pt x="3559" y="7290"/>
                  </a:lnTo>
                  <a:lnTo>
                    <a:pt x="3631" y="7268"/>
                  </a:lnTo>
                  <a:lnTo>
                    <a:pt x="3701" y="7244"/>
                  </a:lnTo>
                  <a:lnTo>
                    <a:pt x="3773" y="7222"/>
                  </a:lnTo>
                  <a:lnTo>
                    <a:pt x="3843" y="7204"/>
                  </a:lnTo>
                  <a:lnTo>
                    <a:pt x="3915" y="7190"/>
                  </a:lnTo>
                  <a:lnTo>
                    <a:pt x="3987" y="7182"/>
                  </a:lnTo>
                  <a:lnTo>
                    <a:pt x="4057" y="7180"/>
                  </a:lnTo>
                  <a:moveTo>
                    <a:pt x="2705" y="7182"/>
                  </a:moveTo>
                  <a:lnTo>
                    <a:pt x="2775" y="7180"/>
                  </a:lnTo>
                  <a:lnTo>
                    <a:pt x="2847" y="7176"/>
                  </a:lnTo>
                  <a:lnTo>
                    <a:pt x="2917" y="7168"/>
                  </a:lnTo>
                  <a:lnTo>
                    <a:pt x="2988" y="7150"/>
                  </a:lnTo>
                  <a:lnTo>
                    <a:pt x="3060" y="7128"/>
                  </a:lnTo>
                  <a:lnTo>
                    <a:pt x="3130" y="7098"/>
                  </a:lnTo>
                  <a:lnTo>
                    <a:pt x="3202" y="7066"/>
                  </a:lnTo>
                  <a:lnTo>
                    <a:pt x="3272" y="7038"/>
                  </a:lnTo>
                  <a:lnTo>
                    <a:pt x="3344" y="7030"/>
                  </a:lnTo>
                  <a:lnTo>
                    <a:pt x="3416" y="7040"/>
                  </a:lnTo>
                  <a:lnTo>
                    <a:pt x="3486" y="7052"/>
                  </a:lnTo>
                  <a:lnTo>
                    <a:pt x="3558" y="7066"/>
                  </a:lnTo>
                  <a:lnTo>
                    <a:pt x="3630" y="7076"/>
                  </a:lnTo>
                  <a:lnTo>
                    <a:pt x="3700" y="7088"/>
                  </a:lnTo>
                  <a:lnTo>
                    <a:pt x="3772" y="7096"/>
                  </a:lnTo>
                  <a:lnTo>
                    <a:pt x="3842" y="7102"/>
                  </a:lnTo>
                  <a:lnTo>
                    <a:pt x="3914" y="7106"/>
                  </a:lnTo>
                  <a:lnTo>
                    <a:pt x="3986" y="7110"/>
                  </a:lnTo>
                  <a:lnTo>
                    <a:pt x="4056" y="7110"/>
                  </a:lnTo>
                  <a:moveTo>
                    <a:pt x="2704" y="6988"/>
                  </a:moveTo>
                  <a:lnTo>
                    <a:pt x="2774" y="6984"/>
                  </a:lnTo>
                  <a:lnTo>
                    <a:pt x="2845" y="6974"/>
                  </a:lnTo>
                  <a:lnTo>
                    <a:pt x="2915" y="6958"/>
                  </a:lnTo>
                  <a:lnTo>
                    <a:pt x="2987" y="6940"/>
                  </a:lnTo>
                  <a:lnTo>
                    <a:pt x="3059" y="6928"/>
                  </a:lnTo>
                  <a:lnTo>
                    <a:pt x="3129" y="6948"/>
                  </a:lnTo>
                  <a:lnTo>
                    <a:pt x="3201" y="6968"/>
                  </a:lnTo>
                  <a:lnTo>
                    <a:pt x="3271" y="6980"/>
                  </a:lnTo>
                  <a:lnTo>
                    <a:pt x="3343" y="6970"/>
                  </a:lnTo>
                  <a:lnTo>
                    <a:pt x="3415" y="6940"/>
                  </a:lnTo>
                  <a:lnTo>
                    <a:pt x="3485" y="6910"/>
                  </a:lnTo>
                  <a:lnTo>
                    <a:pt x="3557" y="6890"/>
                  </a:lnTo>
                  <a:lnTo>
                    <a:pt x="3629" y="6883"/>
                  </a:lnTo>
                  <a:lnTo>
                    <a:pt x="3699" y="6881"/>
                  </a:lnTo>
                  <a:lnTo>
                    <a:pt x="3771" y="6881"/>
                  </a:lnTo>
                  <a:lnTo>
                    <a:pt x="3841" y="6881"/>
                  </a:lnTo>
                  <a:lnTo>
                    <a:pt x="3913" y="6881"/>
                  </a:lnTo>
                  <a:lnTo>
                    <a:pt x="3985" y="6881"/>
                  </a:lnTo>
                  <a:lnTo>
                    <a:pt x="4054" y="6881"/>
                  </a:lnTo>
                  <a:moveTo>
                    <a:pt x="2703" y="6827"/>
                  </a:moveTo>
                  <a:lnTo>
                    <a:pt x="2772" y="6843"/>
                  </a:lnTo>
                  <a:lnTo>
                    <a:pt x="2844" y="6864"/>
                  </a:lnTo>
                  <a:lnTo>
                    <a:pt x="2914" y="6884"/>
                  </a:lnTo>
                  <a:lnTo>
                    <a:pt x="2986" y="6906"/>
                  </a:lnTo>
                  <a:lnTo>
                    <a:pt x="3058" y="6924"/>
                  </a:lnTo>
                  <a:lnTo>
                    <a:pt x="3128" y="6910"/>
                  </a:lnTo>
                  <a:lnTo>
                    <a:pt x="3200" y="6898"/>
                  </a:lnTo>
                  <a:lnTo>
                    <a:pt x="3270" y="6890"/>
                  </a:lnTo>
                  <a:lnTo>
                    <a:pt x="3342" y="6882"/>
                  </a:lnTo>
                  <a:lnTo>
                    <a:pt x="3414" y="6877"/>
                  </a:lnTo>
                  <a:lnTo>
                    <a:pt x="3484" y="6871"/>
                  </a:lnTo>
                  <a:lnTo>
                    <a:pt x="3556" y="6857"/>
                  </a:lnTo>
                  <a:lnTo>
                    <a:pt x="3628" y="6833"/>
                  </a:lnTo>
                  <a:lnTo>
                    <a:pt x="3698" y="6805"/>
                  </a:lnTo>
                  <a:lnTo>
                    <a:pt x="3770" y="6781"/>
                  </a:lnTo>
                  <a:lnTo>
                    <a:pt x="3840" y="6763"/>
                  </a:lnTo>
                  <a:lnTo>
                    <a:pt x="3912" y="6763"/>
                  </a:lnTo>
                  <a:lnTo>
                    <a:pt x="3983" y="6765"/>
                  </a:lnTo>
                  <a:lnTo>
                    <a:pt x="4053" y="6767"/>
                  </a:lnTo>
                  <a:moveTo>
                    <a:pt x="2701" y="6823"/>
                  </a:moveTo>
                  <a:lnTo>
                    <a:pt x="2771" y="6809"/>
                  </a:lnTo>
                  <a:lnTo>
                    <a:pt x="2843" y="6791"/>
                  </a:lnTo>
                  <a:lnTo>
                    <a:pt x="2913" y="6775"/>
                  </a:lnTo>
                  <a:lnTo>
                    <a:pt x="2985" y="6757"/>
                  </a:lnTo>
                  <a:lnTo>
                    <a:pt x="3057" y="6735"/>
                  </a:lnTo>
                  <a:lnTo>
                    <a:pt x="3127" y="6711"/>
                  </a:lnTo>
                  <a:lnTo>
                    <a:pt x="3199" y="6687"/>
                  </a:lnTo>
                  <a:lnTo>
                    <a:pt x="3269" y="6677"/>
                  </a:lnTo>
                  <a:lnTo>
                    <a:pt x="3341" y="6683"/>
                  </a:lnTo>
                  <a:lnTo>
                    <a:pt x="3413" y="6697"/>
                  </a:lnTo>
                  <a:lnTo>
                    <a:pt x="3483" y="6711"/>
                  </a:lnTo>
                  <a:lnTo>
                    <a:pt x="3555" y="6723"/>
                  </a:lnTo>
                  <a:lnTo>
                    <a:pt x="3627" y="6735"/>
                  </a:lnTo>
                  <a:lnTo>
                    <a:pt x="3697" y="6745"/>
                  </a:lnTo>
                  <a:lnTo>
                    <a:pt x="3769" y="6750"/>
                  </a:lnTo>
                  <a:lnTo>
                    <a:pt x="3838" y="6756"/>
                  </a:lnTo>
                  <a:lnTo>
                    <a:pt x="3910" y="6747"/>
                  </a:lnTo>
                  <a:lnTo>
                    <a:pt x="3982" y="6739"/>
                  </a:lnTo>
                  <a:lnTo>
                    <a:pt x="4052" y="6735"/>
                  </a:lnTo>
                  <a:moveTo>
                    <a:pt x="2700" y="6631"/>
                  </a:moveTo>
                  <a:lnTo>
                    <a:pt x="2770" y="6627"/>
                  </a:lnTo>
                  <a:lnTo>
                    <a:pt x="2842" y="6617"/>
                  </a:lnTo>
                  <a:lnTo>
                    <a:pt x="2912" y="6601"/>
                  </a:lnTo>
                  <a:lnTo>
                    <a:pt x="2984" y="6583"/>
                  </a:lnTo>
                  <a:lnTo>
                    <a:pt x="3056" y="6585"/>
                  </a:lnTo>
                  <a:lnTo>
                    <a:pt x="3126" y="6605"/>
                  </a:lnTo>
                  <a:lnTo>
                    <a:pt x="3198" y="6619"/>
                  </a:lnTo>
                  <a:lnTo>
                    <a:pt x="3268" y="6619"/>
                  </a:lnTo>
                  <a:lnTo>
                    <a:pt x="3340" y="6595"/>
                  </a:lnTo>
                  <a:lnTo>
                    <a:pt x="3412" y="6563"/>
                  </a:lnTo>
                  <a:lnTo>
                    <a:pt x="3482" y="6533"/>
                  </a:lnTo>
                  <a:lnTo>
                    <a:pt x="3554" y="6513"/>
                  </a:lnTo>
                  <a:lnTo>
                    <a:pt x="3626" y="6507"/>
                  </a:lnTo>
                  <a:lnTo>
                    <a:pt x="3695" y="6505"/>
                  </a:lnTo>
                  <a:lnTo>
                    <a:pt x="3767" y="6505"/>
                  </a:lnTo>
                  <a:lnTo>
                    <a:pt x="3837" y="6505"/>
                  </a:lnTo>
                  <a:lnTo>
                    <a:pt x="3909" y="6505"/>
                  </a:lnTo>
                  <a:lnTo>
                    <a:pt x="3981" y="6505"/>
                  </a:lnTo>
                  <a:lnTo>
                    <a:pt x="4051" y="6505"/>
                  </a:lnTo>
                  <a:moveTo>
                    <a:pt x="2699" y="6481"/>
                  </a:moveTo>
                  <a:lnTo>
                    <a:pt x="2769" y="6495"/>
                  </a:lnTo>
                  <a:lnTo>
                    <a:pt x="2841" y="6517"/>
                  </a:lnTo>
                  <a:lnTo>
                    <a:pt x="2911" y="6539"/>
                  </a:lnTo>
                  <a:lnTo>
                    <a:pt x="2983" y="6561"/>
                  </a:lnTo>
                  <a:lnTo>
                    <a:pt x="3055" y="6561"/>
                  </a:lnTo>
                  <a:lnTo>
                    <a:pt x="3125" y="6545"/>
                  </a:lnTo>
                  <a:lnTo>
                    <a:pt x="3197" y="6531"/>
                  </a:lnTo>
                  <a:lnTo>
                    <a:pt x="3267" y="6519"/>
                  </a:lnTo>
                  <a:lnTo>
                    <a:pt x="3339" y="6511"/>
                  </a:lnTo>
                  <a:lnTo>
                    <a:pt x="3411" y="6505"/>
                  </a:lnTo>
                  <a:lnTo>
                    <a:pt x="3481" y="6497"/>
                  </a:lnTo>
                  <a:lnTo>
                    <a:pt x="3553" y="6481"/>
                  </a:lnTo>
                  <a:lnTo>
                    <a:pt x="3624" y="6455"/>
                  </a:lnTo>
                  <a:lnTo>
                    <a:pt x="3694" y="6429"/>
                  </a:lnTo>
                  <a:lnTo>
                    <a:pt x="3766" y="6405"/>
                  </a:lnTo>
                  <a:lnTo>
                    <a:pt x="3836" y="6391"/>
                  </a:lnTo>
                  <a:lnTo>
                    <a:pt x="3908" y="6393"/>
                  </a:lnTo>
                  <a:lnTo>
                    <a:pt x="3980" y="6397"/>
                  </a:lnTo>
                  <a:lnTo>
                    <a:pt x="4050" y="6397"/>
                  </a:lnTo>
                  <a:moveTo>
                    <a:pt x="2698" y="6463"/>
                  </a:moveTo>
                  <a:lnTo>
                    <a:pt x="2768" y="6449"/>
                  </a:lnTo>
                  <a:lnTo>
                    <a:pt x="2840" y="6431"/>
                  </a:lnTo>
                  <a:lnTo>
                    <a:pt x="2910" y="6413"/>
                  </a:lnTo>
                  <a:lnTo>
                    <a:pt x="2982" y="6395"/>
                  </a:lnTo>
                  <a:lnTo>
                    <a:pt x="3054" y="6375"/>
                  </a:lnTo>
                  <a:lnTo>
                    <a:pt x="3124" y="6353"/>
                  </a:lnTo>
                  <a:lnTo>
                    <a:pt x="3196" y="6329"/>
                  </a:lnTo>
                  <a:lnTo>
                    <a:pt x="3266" y="6317"/>
                  </a:lnTo>
                  <a:lnTo>
                    <a:pt x="3338" y="6321"/>
                  </a:lnTo>
                  <a:lnTo>
                    <a:pt x="3410" y="6333"/>
                  </a:lnTo>
                  <a:lnTo>
                    <a:pt x="3479" y="6345"/>
                  </a:lnTo>
                  <a:lnTo>
                    <a:pt x="3551" y="6357"/>
                  </a:lnTo>
                  <a:lnTo>
                    <a:pt x="3623" y="6367"/>
                  </a:lnTo>
                  <a:lnTo>
                    <a:pt x="3693" y="6377"/>
                  </a:lnTo>
                  <a:lnTo>
                    <a:pt x="3765" y="6383"/>
                  </a:lnTo>
                  <a:lnTo>
                    <a:pt x="3835" y="6383"/>
                  </a:lnTo>
                  <a:lnTo>
                    <a:pt x="3907" y="6371"/>
                  </a:lnTo>
                  <a:lnTo>
                    <a:pt x="3979" y="6361"/>
                  </a:lnTo>
                  <a:lnTo>
                    <a:pt x="4049" y="6359"/>
                  </a:lnTo>
                  <a:moveTo>
                    <a:pt x="2697" y="6283"/>
                  </a:moveTo>
                  <a:lnTo>
                    <a:pt x="2767" y="6279"/>
                  </a:lnTo>
                  <a:lnTo>
                    <a:pt x="2839" y="6269"/>
                  </a:lnTo>
                  <a:lnTo>
                    <a:pt x="2909" y="6255"/>
                  </a:lnTo>
                  <a:lnTo>
                    <a:pt x="2981" y="6235"/>
                  </a:lnTo>
                  <a:lnTo>
                    <a:pt x="3053" y="6228"/>
                  </a:lnTo>
                  <a:lnTo>
                    <a:pt x="3123" y="6243"/>
                  </a:lnTo>
                  <a:lnTo>
                    <a:pt x="3195" y="6257"/>
                  </a:lnTo>
                  <a:lnTo>
                    <a:pt x="3265" y="6259"/>
                  </a:lnTo>
                  <a:lnTo>
                    <a:pt x="3337" y="6237"/>
                  </a:lnTo>
                  <a:lnTo>
                    <a:pt x="3408" y="6208"/>
                  </a:lnTo>
                  <a:lnTo>
                    <a:pt x="3478" y="6178"/>
                  </a:lnTo>
                  <a:lnTo>
                    <a:pt x="3550" y="6156"/>
                  </a:lnTo>
                  <a:lnTo>
                    <a:pt x="3622" y="6148"/>
                  </a:lnTo>
                  <a:lnTo>
                    <a:pt x="3692" y="6144"/>
                  </a:lnTo>
                  <a:lnTo>
                    <a:pt x="3764" y="6142"/>
                  </a:lnTo>
                  <a:lnTo>
                    <a:pt x="3834" y="6142"/>
                  </a:lnTo>
                  <a:lnTo>
                    <a:pt x="3906" y="6142"/>
                  </a:lnTo>
                  <a:lnTo>
                    <a:pt x="3978" y="6142"/>
                  </a:lnTo>
                  <a:lnTo>
                    <a:pt x="4048" y="6142"/>
                  </a:lnTo>
                  <a:moveTo>
                    <a:pt x="2696" y="6128"/>
                  </a:moveTo>
                  <a:lnTo>
                    <a:pt x="2766" y="6140"/>
                  </a:lnTo>
                  <a:lnTo>
                    <a:pt x="2838" y="6160"/>
                  </a:lnTo>
                  <a:lnTo>
                    <a:pt x="2908" y="6180"/>
                  </a:lnTo>
                  <a:lnTo>
                    <a:pt x="2980" y="6202"/>
                  </a:lnTo>
                  <a:lnTo>
                    <a:pt x="3052" y="6211"/>
                  </a:lnTo>
                  <a:lnTo>
                    <a:pt x="3122" y="6193"/>
                  </a:lnTo>
                  <a:lnTo>
                    <a:pt x="3194" y="6179"/>
                  </a:lnTo>
                  <a:lnTo>
                    <a:pt x="3263" y="6165"/>
                  </a:lnTo>
                  <a:lnTo>
                    <a:pt x="3335" y="6156"/>
                  </a:lnTo>
                  <a:lnTo>
                    <a:pt x="3407" y="6148"/>
                  </a:lnTo>
                  <a:lnTo>
                    <a:pt x="3477" y="6140"/>
                  </a:lnTo>
                  <a:lnTo>
                    <a:pt x="3549" y="6126"/>
                  </a:lnTo>
                  <a:lnTo>
                    <a:pt x="3621" y="6100"/>
                  </a:lnTo>
                  <a:lnTo>
                    <a:pt x="3691" y="6074"/>
                  </a:lnTo>
                  <a:lnTo>
                    <a:pt x="3763" y="6050"/>
                  </a:lnTo>
                  <a:lnTo>
                    <a:pt x="3833" y="6030"/>
                  </a:lnTo>
                  <a:lnTo>
                    <a:pt x="3905" y="6016"/>
                  </a:lnTo>
                  <a:lnTo>
                    <a:pt x="3977" y="6008"/>
                  </a:lnTo>
                  <a:lnTo>
                    <a:pt x="4047" y="6004"/>
                  </a:lnTo>
                  <a:moveTo>
                    <a:pt x="2695" y="6104"/>
                  </a:moveTo>
                  <a:lnTo>
                    <a:pt x="2765" y="6092"/>
                  </a:lnTo>
                  <a:lnTo>
                    <a:pt x="2837" y="6076"/>
                  </a:lnTo>
                  <a:lnTo>
                    <a:pt x="2907" y="6060"/>
                  </a:lnTo>
                  <a:lnTo>
                    <a:pt x="2979" y="6042"/>
                  </a:lnTo>
                  <a:lnTo>
                    <a:pt x="3051" y="6022"/>
                  </a:lnTo>
                  <a:lnTo>
                    <a:pt x="3120" y="5998"/>
                  </a:lnTo>
                  <a:lnTo>
                    <a:pt x="3192" y="5972"/>
                  </a:lnTo>
                  <a:lnTo>
                    <a:pt x="3262" y="5940"/>
                  </a:lnTo>
                  <a:lnTo>
                    <a:pt x="3334" y="5906"/>
                  </a:lnTo>
                  <a:lnTo>
                    <a:pt x="3406" y="5872"/>
                  </a:lnTo>
                  <a:lnTo>
                    <a:pt x="3476" y="5836"/>
                  </a:lnTo>
                  <a:lnTo>
                    <a:pt x="3548" y="5806"/>
                  </a:lnTo>
                  <a:lnTo>
                    <a:pt x="3620" y="5790"/>
                  </a:lnTo>
                  <a:lnTo>
                    <a:pt x="3690" y="5787"/>
                  </a:lnTo>
                  <a:lnTo>
                    <a:pt x="3762" y="5785"/>
                  </a:lnTo>
                  <a:lnTo>
                    <a:pt x="3832" y="5785"/>
                  </a:lnTo>
                  <a:lnTo>
                    <a:pt x="3904" y="5783"/>
                  </a:lnTo>
                  <a:lnTo>
                    <a:pt x="3976" y="5783"/>
                  </a:lnTo>
                  <a:lnTo>
                    <a:pt x="4046" y="5783"/>
                  </a:lnTo>
                  <a:moveTo>
                    <a:pt x="2694" y="5911"/>
                  </a:moveTo>
                  <a:lnTo>
                    <a:pt x="2764" y="5909"/>
                  </a:lnTo>
                  <a:lnTo>
                    <a:pt x="2836" y="5899"/>
                  </a:lnTo>
                  <a:lnTo>
                    <a:pt x="2906" y="5883"/>
                  </a:lnTo>
                  <a:lnTo>
                    <a:pt x="2978" y="5865"/>
                  </a:lnTo>
                  <a:lnTo>
                    <a:pt x="3049" y="5847"/>
                  </a:lnTo>
                  <a:lnTo>
                    <a:pt x="3119" y="5829"/>
                  </a:lnTo>
                  <a:lnTo>
                    <a:pt x="3191" y="5815"/>
                  </a:lnTo>
                  <a:lnTo>
                    <a:pt x="3261" y="5805"/>
                  </a:lnTo>
                  <a:lnTo>
                    <a:pt x="3333" y="5797"/>
                  </a:lnTo>
                  <a:lnTo>
                    <a:pt x="3405" y="5791"/>
                  </a:lnTo>
                  <a:lnTo>
                    <a:pt x="3475" y="5787"/>
                  </a:lnTo>
                  <a:lnTo>
                    <a:pt x="3547" y="5781"/>
                  </a:lnTo>
                  <a:lnTo>
                    <a:pt x="3619" y="5763"/>
                  </a:lnTo>
                  <a:lnTo>
                    <a:pt x="3689" y="5737"/>
                  </a:lnTo>
                  <a:lnTo>
                    <a:pt x="3761" y="5711"/>
                  </a:lnTo>
                  <a:lnTo>
                    <a:pt x="3831" y="5691"/>
                  </a:lnTo>
                  <a:lnTo>
                    <a:pt x="3903" y="5675"/>
                  </a:lnTo>
                  <a:lnTo>
                    <a:pt x="3975" y="5665"/>
                  </a:lnTo>
                  <a:lnTo>
                    <a:pt x="4045" y="5662"/>
                  </a:lnTo>
                  <a:moveTo>
                    <a:pt x="2693" y="5707"/>
                  </a:moveTo>
                  <a:lnTo>
                    <a:pt x="2763" y="5707"/>
                  </a:lnTo>
                  <a:lnTo>
                    <a:pt x="2835" y="5703"/>
                  </a:lnTo>
                  <a:lnTo>
                    <a:pt x="2904" y="5698"/>
                  </a:lnTo>
                  <a:lnTo>
                    <a:pt x="2976" y="5688"/>
                  </a:lnTo>
                  <a:lnTo>
                    <a:pt x="3048" y="5674"/>
                  </a:lnTo>
                  <a:lnTo>
                    <a:pt x="3118" y="5654"/>
                  </a:lnTo>
                  <a:lnTo>
                    <a:pt x="3190" y="5632"/>
                  </a:lnTo>
                  <a:lnTo>
                    <a:pt x="3260" y="5606"/>
                  </a:lnTo>
                  <a:lnTo>
                    <a:pt x="3332" y="5592"/>
                  </a:lnTo>
                  <a:lnTo>
                    <a:pt x="3404" y="5588"/>
                  </a:lnTo>
                  <a:lnTo>
                    <a:pt x="3474" y="5590"/>
                  </a:lnTo>
                  <a:lnTo>
                    <a:pt x="3546" y="5590"/>
                  </a:lnTo>
                  <a:lnTo>
                    <a:pt x="3618" y="5594"/>
                  </a:lnTo>
                  <a:lnTo>
                    <a:pt x="3688" y="5596"/>
                  </a:lnTo>
                  <a:lnTo>
                    <a:pt x="3760" y="5598"/>
                  </a:lnTo>
                  <a:lnTo>
                    <a:pt x="3830" y="5600"/>
                  </a:lnTo>
                  <a:lnTo>
                    <a:pt x="3902" y="5604"/>
                  </a:lnTo>
                  <a:lnTo>
                    <a:pt x="3974" y="5606"/>
                  </a:lnTo>
                  <a:lnTo>
                    <a:pt x="4044" y="5606"/>
                  </a:lnTo>
                  <a:moveTo>
                    <a:pt x="2692" y="5568"/>
                  </a:moveTo>
                  <a:lnTo>
                    <a:pt x="2762" y="5568"/>
                  </a:lnTo>
                  <a:lnTo>
                    <a:pt x="2833" y="5568"/>
                  </a:lnTo>
                  <a:lnTo>
                    <a:pt x="2903" y="5568"/>
                  </a:lnTo>
                  <a:lnTo>
                    <a:pt x="2975" y="5568"/>
                  </a:lnTo>
                  <a:lnTo>
                    <a:pt x="3047" y="5570"/>
                  </a:lnTo>
                  <a:lnTo>
                    <a:pt x="3117" y="5570"/>
                  </a:lnTo>
                  <a:lnTo>
                    <a:pt x="3189" y="5570"/>
                  </a:lnTo>
                  <a:lnTo>
                    <a:pt x="3259" y="5564"/>
                  </a:lnTo>
                  <a:lnTo>
                    <a:pt x="3331" y="5548"/>
                  </a:lnTo>
                  <a:lnTo>
                    <a:pt x="3403" y="5518"/>
                  </a:lnTo>
                  <a:lnTo>
                    <a:pt x="3473" y="5484"/>
                  </a:lnTo>
                  <a:lnTo>
                    <a:pt x="3545" y="5450"/>
                  </a:lnTo>
                  <a:lnTo>
                    <a:pt x="3617" y="5418"/>
                  </a:lnTo>
                  <a:lnTo>
                    <a:pt x="3687" y="5390"/>
                  </a:lnTo>
                  <a:lnTo>
                    <a:pt x="3759" y="5366"/>
                  </a:lnTo>
                  <a:lnTo>
                    <a:pt x="3829" y="5346"/>
                  </a:lnTo>
                  <a:lnTo>
                    <a:pt x="3901" y="5330"/>
                  </a:lnTo>
                  <a:lnTo>
                    <a:pt x="3973" y="5322"/>
                  </a:lnTo>
                  <a:lnTo>
                    <a:pt x="4042" y="5318"/>
                  </a:lnTo>
                  <a:moveTo>
                    <a:pt x="2690" y="4338"/>
                  </a:moveTo>
                  <a:lnTo>
                    <a:pt x="2760" y="4344"/>
                  </a:lnTo>
                  <a:lnTo>
                    <a:pt x="2832" y="4356"/>
                  </a:lnTo>
                  <a:lnTo>
                    <a:pt x="2902" y="4374"/>
                  </a:lnTo>
                  <a:lnTo>
                    <a:pt x="2974" y="4390"/>
                  </a:lnTo>
                  <a:lnTo>
                    <a:pt x="3046" y="4408"/>
                  </a:lnTo>
                </a:path>
              </a:pathLst>
            </a:custGeom>
            <a:noFill/>
            <a:ln w="1588">
              <a:solidFill>
                <a:schemeClr val="tx1"/>
              </a:solidFill>
              <a:miter lim="800000"/>
              <a:headEnd/>
              <a:tailEnd/>
            </a:ln>
          </p:spPr>
          <p:txBody>
            <a:bodyPr/>
            <a:lstStyle/>
            <a:p>
              <a:endParaRPr lang="en-US"/>
            </a:p>
          </p:txBody>
        </p:sp>
        <p:sp>
          <p:nvSpPr>
            <p:cNvPr id="39009" name="Freeform 86"/>
            <p:cNvSpPr>
              <a:spLocks noChangeAspect="1" noEditPoints="1"/>
            </p:cNvSpPr>
            <p:nvPr/>
          </p:nvSpPr>
          <p:spPr bwMode="auto">
            <a:xfrm>
              <a:off x="3714" y="1240"/>
              <a:ext cx="715" cy="2042"/>
            </a:xfrm>
            <a:custGeom>
              <a:avLst/>
              <a:gdLst>
                <a:gd name="T0" fmla="*/ 0 w 3725"/>
                <a:gd name="T1" fmla="*/ 1 h 8166"/>
                <a:gd name="T2" fmla="*/ 0 w 3725"/>
                <a:gd name="T3" fmla="*/ 1 h 8166"/>
                <a:gd name="T4" fmla="*/ 0 w 3725"/>
                <a:gd name="T5" fmla="*/ 1 h 8166"/>
                <a:gd name="T6" fmla="*/ 0 w 3725"/>
                <a:gd name="T7" fmla="*/ 1 h 8166"/>
                <a:gd name="T8" fmla="*/ 0 w 3725"/>
                <a:gd name="T9" fmla="*/ 1 h 8166"/>
                <a:gd name="T10" fmla="*/ 0 w 3725"/>
                <a:gd name="T11" fmla="*/ 1 h 8166"/>
                <a:gd name="T12" fmla="*/ 0 w 3725"/>
                <a:gd name="T13" fmla="*/ 1 h 8166"/>
                <a:gd name="T14" fmla="*/ 0 w 3725"/>
                <a:gd name="T15" fmla="*/ 1 h 8166"/>
                <a:gd name="T16" fmla="*/ 0 w 3725"/>
                <a:gd name="T17" fmla="*/ 1 h 8166"/>
                <a:gd name="T18" fmla="*/ 0 w 3725"/>
                <a:gd name="T19" fmla="*/ 1 h 8166"/>
                <a:gd name="T20" fmla="*/ 0 w 3725"/>
                <a:gd name="T21" fmla="*/ 1 h 8166"/>
                <a:gd name="T22" fmla="*/ 0 w 3725"/>
                <a:gd name="T23" fmla="*/ 1 h 8166"/>
                <a:gd name="T24" fmla="*/ 0 w 3725"/>
                <a:gd name="T25" fmla="*/ 1 h 8166"/>
                <a:gd name="T26" fmla="*/ 0 w 3725"/>
                <a:gd name="T27" fmla="*/ 1 h 8166"/>
                <a:gd name="T28" fmla="*/ 0 w 3725"/>
                <a:gd name="T29" fmla="*/ 0 h 8166"/>
                <a:gd name="T30" fmla="*/ 0 w 3725"/>
                <a:gd name="T31" fmla="*/ 0 h 8166"/>
                <a:gd name="T32" fmla="*/ 0 w 3725"/>
                <a:gd name="T33" fmla="*/ 0 h 8166"/>
                <a:gd name="T34" fmla="*/ 0 w 3725"/>
                <a:gd name="T35" fmla="*/ 0 h 8166"/>
                <a:gd name="T36" fmla="*/ 0 w 3725"/>
                <a:gd name="T37" fmla="*/ 0 h 8166"/>
                <a:gd name="T38" fmla="*/ 0 w 3725"/>
                <a:gd name="T39" fmla="*/ 0 h 8166"/>
                <a:gd name="T40" fmla="*/ 0 w 3725"/>
                <a:gd name="T41" fmla="*/ 0 h 8166"/>
                <a:gd name="T42" fmla="*/ 0 w 3725"/>
                <a:gd name="T43" fmla="*/ 0 h 8166"/>
                <a:gd name="T44" fmla="*/ 0 w 3725"/>
                <a:gd name="T45" fmla="*/ 0 h 8166"/>
                <a:gd name="T46" fmla="*/ 0 w 3725"/>
                <a:gd name="T47" fmla="*/ 0 h 8166"/>
                <a:gd name="T48" fmla="*/ 0 w 3725"/>
                <a:gd name="T49" fmla="*/ 0 h 8166"/>
                <a:gd name="T50" fmla="*/ 0 w 3725"/>
                <a:gd name="T51" fmla="*/ 0 h 8166"/>
                <a:gd name="T52" fmla="*/ 0 w 3725"/>
                <a:gd name="T53" fmla="*/ 0 h 8166"/>
                <a:gd name="T54" fmla="*/ 0 w 3725"/>
                <a:gd name="T55" fmla="*/ 0 h 8166"/>
                <a:gd name="T56" fmla="*/ 0 w 3725"/>
                <a:gd name="T57" fmla="*/ 0 h 8166"/>
                <a:gd name="T58" fmla="*/ 0 w 3725"/>
                <a:gd name="T59" fmla="*/ 0 h 8166"/>
                <a:gd name="T60" fmla="*/ 0 w 3725"/>
                <a:gd name="T61" fmla="*/ 0 h 8166"/>
                <a:gd name="T62" fmla="*/ 0 w 3725"/>
                <a:gd name="T63" fmla="*/ 0 h 8166"/>
                <a:gd name="T64" fmla="*/ 0 w 3725"/>
                <a:gd name="T65" fmla="*/ 0 h 8166"/>
                <a:gd name="T66" fmla="*/ 0 w 3725"/>
                <a:gd name="T67" fmla="*/ 0 h 8166"/>
                <a:gd name="T68" fmla="*/ 0 w 3725"/>
                <a:gd name="T69" fmla="*/ 0 h 8166"/>
                <a:gd name="T70" fmla="*/ 0 w 3725"/>
                <a:gd name="T71" fmla="*/ 0 h 8166"/>
                <a:gd name="T72" fmla="*/ 0 w 3725"/>
                <a:gd name="T73" fmla="*/ 0 h 8166"/>
                <a:gd name="T74" fmla="*/ 0 w 3725"/>
                <a:gd name="T75" fmla="*/ 2 h 8166"/>
                <a:gd name="T76" fmla="*/ 0 w 3725"/>
                <a:gd name="T77" fmla="*/ 2 h 8166"/>
                <a:gd name="T78" fmla="*/ 0 w 3725"/>
                <a:gd name="T79" fmla="*/ 2 h 8166"/>
                <a:gd name="T80" fmla="*/ 0 w 3725"/>
                <a:gd name="T81" fmla="*/ 2 h 8166"/>
                <a:gd name="T82" fmla="*/ 0 w 3725"/>
                <a:gd name="T83" fmla="*/ 2 h 8166"/>
                <a:gd name="T84" fmla="*/ 0 w 3725"/>
                <a:gd name="T85" fmla="*/ 2 h 8166"/>
                <a:gd name="T86" fmla="*/ 0 w 3725"/>
                <a:gd name="T87" fmla="*/ 2 h 8166"/>
                <a:gd name="T88" fmla="*/ 0 w 3725"/>
                <a:gd name="T89" fmla="*/ 2 h 8166"/>
                <a:gd name="T90" fmla="*/ 0 w 3725"/>
                <a:gd name="T91" fmla="*/ 2 h 8166"/>
                <a:gd name="T92" fmla="*/ 0 w 3725"/>
                <a:gd name="T93" fmla="*/ 2 h 8166"/>
                <a:gd name="T94" fmla="*/ 0 w 3725"/>
                <a:gd name="T95" fmla="*/ 2 h 8166"/>
                <a:gd name="T96" fmla="*/ 0 w 3725"/>
                <a:gd name="T97" fmla="*/ 2 h 8166"/>
                <a:gd name="T98" fmla="*/ 0 w 3725"/>
                <a:gd name="T99" fmla="*/ 2 h 8166"/>
                <a:gd name="T100" fmla="*/ 0 w 3725"/>
                <a:gd name="T101" fmla="*/ 2 h 8166"/>
                <a:gd name="T102" fmla="*/ 0 w 3725"/>
                <a:gd name="T103" fmla="*/ 2 h 8166"/>
                <a:gd name="T104" fmla="*/ 0 w 3725"/>
                <a:gd name="T105" fmla="*/ 2 h 8166"/>
                <a:gd name="T106" fmla="*/ 0 w 3725"/>
                <a:gd name="T107" fmla="*/ 2 h 8166"/>
                <a:gd name="T108" fmla="*/ 0 w 3725"/>
                <a:gd name="T109" fmla="*/ 2 h 8166"/>
                <a:gd name="T110" fmla="*/ 0 w 3725"/>
                <a:gd name="T111" fmla="*/ 2 h 8166"/>
                <a:gd name="T112" fmla="*/ 0 w 3725"/>
                <a:gd name="T113" fmla="*/ 2 h 81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25"/>
                <a:gd name="T172" fmla="*/ 0 h 8166"/>
                <a:gd name="T173" fmla="*/ 3725 w 3725"/>
                <a:gd name="T174" fmla="*/ 8166 h 81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25" h="8166">
                  <a:moveTo>
                    <a:pt x="369" y="4409"/>
                  </a:moveTo>
                  <a:lnTo>
                    <a:pt x="439" y="4427"/>
                  </a:lnTo>
                  <a:lnTo>
                    <a:pt x="511" y="4443"/>
                  </a:lnTo>
                  <a:lnTo>
                    <a:pt x="581" y="4457"/>
                  </a:lnTo>
                  <a:lnTo>
                    <a:pt x="653" y="4471"/>
                  </a:lnTo>
                  <a:lnTo>
                    <a:pt x="725" y="4485"/>
                  </a:lnTo>
                  <a:lnTo>
                    <a:pt x="795" y="4497"/>
                  </a:lnTo>
                  <a:lnTo>
                    <a:pt x="867" y="4507"/>
                  </a:lnTo>
                  <a:lnTo>
                    <a:pt x="939" y="4515"/>
                  </a:lnTo>
                  <a:lnTo>
                    <a:pt x="1009" y="4523"/>
                  </a:lnTo>
                  <a:lnTo>
                    <a:pt x="1081" y="4529"/>
                  </a:lnTo>
                  <a:lnTo>
                    <a:pt x="1150" y="4535"/>
                  </a:lnTo>
                  <a:lnTo>
                    <a:pt x="1222" y="4539"/>
                  </a:lnTo>
                  <a:lnTo>
                    <a:pt x="1294" y="4540"/>
                  </a:lnTo>
                  <a:lnTo>
                    <a:pt x="1364" y="4540"/>
                  </a:lnTo>
                  <a:moveTo>
                    <a:pt x="12" y="4243"/>
                  </a:moveTo>
                  <a:lnTo>
                    <a:pt x="82" y="4235"/>
                  </a:lnTo>
                  <a:lnTo>
                    <a:pt x="154" y="4217"/>
                  </a:lnTo>
                  <a:lnTo>
                    <a:pt x="224" y="4193"/>
                  </a:lnTo>
                  <a:lnTo>
                    <a:pt x="296" y="4163"/>
                  </a:lnTo>
                  <a:lnTo>
                    <a:pt x="368" y="4131"/>
                  </a:lnTo>
                  <a:lnTo>
                    <a:pt x="438" y="4099"/>
                  </a:lnTo>
                  <a:lnTo>
                    <a:pt x="510" y="4065"/>
                  </a:lnTo>
                  <a:lnTo>
                    <a:pt x="580" y="4029"/>
                  </a:lnTo>
                  <a:lnTo>
                    <a:pt x="652" y="3995"/>
                  </a:lnTo>
                  <a:lnTo>
                    <a:pt x="724" y="3969"/>
                  </a:lnTo>
                  <a:lnTo>
                    <a:pt x="794" y="3973"/>
                  </a:lnTo>
                  <a:lnTo>
                    <a:pt x="866" y="3975"/>
                  </a:lnTo>
                  <a:lnTo>
                    <a:pt x="938" y="3977"/>
                  </a:lnTo>
                  <a:lnTo>
                    <a:pt x="1007" y="3979"/>
                  </a:lnTo>
                  <a:lnTo>
                    <a:pt x="1079" y="3981"/>
                  </a:lnTo>
                  <a:lnTo>
                    <a:pt x="1149" y="3983"/>
                  </a:lnTo>
                  <a:lnTo>
                    <a:pt x="1221" y="3985"/>
                  </a:lnTo>
                  <a:lnTo>
                    <a:pt x="1293" y="3985"/>
                  </a:lnTo>
                  <a:lnTo>
                    <a:pt x="1363" y="3985"/>
                  </a:lnTo>
                  <a:moveTo>
                    <a:pt x="11" y="3951"/>
                  </a:moveTo>
                  <a:lnTo>
                    <a:pt x="81" y="3951"/>
                  </a:lnTo>
                  <a:lnTo>
                    <a:pt x="153" y="3951"/>
                  </a:lnTo>
                  <a:lnTo>
                    <a:pt x="223" y="3953"/>
                  </a:lnTo>
                  <a:lnTo>
                    <a:pt x="295" y="3955"/>
                  </a:lnTo>
                  <a:lnTo>
                    <a:pt x="367" y="3956"/>
                  </a:lnTo>
                  <a:lnTo>
                    <a:pt x="437" y="3958"/>
                  </a:lnTo>
                  <a:lnTo>
                    <a:pt x="509" y="3960"/>
                  </a:lnTo>
                  <a:lnTo>
                    <a:pt x="579" y="3962"/>
                  </a:lnTo>
                  <a:lnTo>
                    <a:pt x="651" y="3966"/>
                  </a:lnTo>
                  <a:lnTo>
                    <a:pt x="723" y="3960"/>
                  </a:lnTo>
                  <a:lnTo>
                    <a:pt x="793" y="3928"/>
                  </a:lnTo>
                  <a:lnTo>
                    <a:pt x="865" y="3899"/>
                  </a:lnTo>
                  <a:lnTo>
                    <a:pt x="936" y="3873"/>
                  </a:lnTo>
                  <a:lnTo>
                    <a:pt x="1006" y="3849"/>
                  </a:lnTo>
                  <a:lnTo>
                    <a:pt x="1078" y="3829"/>
                  </a:lnTo>
                  <a:lnTo>
                    <a:pt x="1148" y="3813"/>
                  </a:lnTo>
                  <a:lnTo>
                    <a:pt x="1220" y="3799"/>
                  </a:lnTo>
                  <a:lnTo>
                    <a:pt x="1292" y="3793"/>
                  </a:lnTo>
                  <a:lnTo>
                    <a:pt x="1362" y="3791"/>
                  </a:lnTo>
                  <a:moveTo>
                    <a:pt x="10" y="2915"/>
                  </a:moveTo>
                  <a:lnTo>
                    <a:pt x="80" y="2923"/>
                  </a:lnTo>
                  <a:lnTo>
                    <a:pt x="152" y="2945"/>
                  </a:lnTo>
                  <a:lnTo>
                    <a:pt x="222" y="2975"/>
                  </a:lnTo>
                  <a:lnTo>
                    <a:pt x="294" y="3009"/>
                  </a:lnTo>
                  <a:lnTo>
                    <a:pt x="366" y="3045"/>
                  </a:lnTo>
                  <a:lnTo>
                    <a:pt x="436" y="3081"/>
                  </a:lnTo>
                  <a:lnTo>
                    <a:pt x="508" y="3115"/>
                  </a:lnTo>
                  <a:lnTo>
                    <a:pt x="578" y="3149"/>
                  </a:lnTo>
                  <a:lnTo>
                    <a:pt x="650" y="3181"/>
                  </a:lnTo>
                  <a:lnTo>
                    <a:pt x="722" y="3210"/>
                  </a:lnTo>
                  <a:lnTo>
                    <a:pt x="791" y="3236"/>
                  </a:lnTo>
                  <a:lnTo>
                    <a:pt x="863" y="3260"/>
                  </a:lnTo>
                  <a:lnTo>
                    <a:pt x="935" y="3282"/>
                  </a:lnTo>
                  <a:lnTo>
                    <a:pt x="1005" y="3298"/>
                  </a:lnTo>
                  <a:lnTo>
                    <a:pt x="1077" y="3314"/>
                  </a:lnTo>
                  <a:lnTo>
                    <a:pt x="1147" y="3326"/>
                  </a:lnTo>
                  <a:lnTo>
                    <a:pt x="1219" y="3334"/>
                  </a:lnTo>
                  <a:lnTo>
                    <a:pt x="1291" y="3338"/>
                  </a:lnTo>
                  <a:lnTo>
                    <a:pt x="1361" y="3340"/>
                  </a:lnTo>
                  <a:moveTo>
                    <a:pt x="9" y="2280"/>
                  </a:moveTo>
                  <a:lnTo>
                    <a:pt x="79" y="2284"/>
                  </a:lnTo>
                  <a:lnTo>
                    <a:pt x="151" y="2298"/>
                  </a:lnTo>
                  <a:lnTo>
                    <a:pt x="221" y="2322"/>
                  </a:lnTo>
                  <a:lnTo>
                    <a:pt x="293" y="2356"/>
                  </a:lnTo>
                  <a:lnTo>
                    <a:pt x="365" y="2394"/>
                  </a:lnTo>
                  <a:lnTo>
                    <a:pt x="435" y="2432"/>
                  </a:lnTo>
                  <a:lnTo>
                    <a:pt x="507" y="2470"/>
                  </a:lnTo>
                  <a:lnTo>
                    <a:pt x="577" y="2508"/>
                  </a:lnTo>
                  <a:lnTo>
                    <a:pt x="648" y="2542"/>
                  </a:lnTo>
                  <a:lnTo>
                    <a:pt x="720" y="2576"/>
                  </a:lnTo>
                  <a:lnTo>
                    <a:pt x="790" y="2606"/>
                  </a:lnTo>
                  <a:lnTo>
                    <a:pt x="862" y="2632"/>
                  </a:lnTo>
                  <a:lnTo>
                    <a:pt x="934" y="2656"/>
                  </a:lnTo>
                  <a:lnTo>
                    <a:pt x="1004" y="2676"/>
                  </a:lnTo>
                  <a:lnTo>
                    <a:pt x="1076" y="2692"/>
                  </a:lnTo>
                  <a:lnTo>
                    <a:pt x="1146" y="2706"/>
                  </a:lnTo>
                  <a:lnTo>
                    <a:pt x="1218" y="2716"/>
                  </a:lnTo>
                  <a:lnTo>
                    <a:pt x="1290" y="2721"/>
                  </a:lnTo>
                  <a:lnTo>
                    <a:pt x="1360" y="2721"/>
                  </a:lnTo>
                  <a:moveTo>
                    <a:pt x="8" y="1810"/>
                  </a:moveTo>
                  <a:lnTo>
                    <a:pt x="78" y="1794"/>
                  </a:lnTo>
                  <a:lnTo>
                    <a:pt x="150" y="1744"/>
                  </a:lnTo>
                  <a:lnTo>
                    <a:pt x="220" y="1664"/>
                  </a:lnTo>
                  <a:lnTo>
                    <a:pt x="292" y="1564"/>
                  </a:lnTo>
                  <a:lnTo>
                    <a:pt x="364" y="1446"/>
                  </a:lnTo>
                  <a:lnTo>
                    <a:pt x="434" y="1322"/>
                  </a:lnTo>
                  <a:lnTo>
                    <a:pt x="506" y="1192"/>
                  </a:lnTo>
                  <a:lnTo>
                    <a:pt x="575" y="1072"/>
                  </a:lnTo>
                  <a:lnTo>
                    <a:pt x="647" y="1066"/>
                  </a:lnTo>
                  <a:lnTo>
                    <a:pt x="719" y="1100"/>
                  </a:lnTo>
                  <a:lnTo>
                    <a:pt x="789" y="1136"/>
                  </a:lnTo>
                  <a:lnTo>
                    <a:pt x="861" y="1168"/>
                  </a:lnTo>
                  <a:lnTo>
                    <a:pt x="933" y="1198"/>
                  </a:lnTo>
                  <a:lnTo>
                    <a:pt x="1003" y="1224"/>
                  </a:lnTo>
                  <a:lnTo>
                    <a:pt x="1075" y="1248"/>
                  </a:lnTo>
                  <a:lnTo>
                    <a:pt x="1145" y="1266"/>
                  </a:lnTo>
                  <a:lnTo>
                    <a:pt x="1217" y="1278"/>
                  </a:lnTo>
                  <a:lnTo>
                    <a:pt x="1289" y="1286"/>
                  </a:lnTo>
                  <a:lnTo>
                    <a:pt x="1359" y="1288"/>
                  </a:lnTo>
                  <a:moveTo>
                    <a:pt x="7" y="700"/>
                  </a:moveTo>
                  <a:lnTo>
                    <a:pt x="77" y="722"/>
                  </a:lnTo>
                  <a:lnTo>
                    <a:pt x="149" y="762"/>
                  </a:lnTo>
                  <a:lnTo>
                    <a:pt x="219" y="801"/>
                  </a:lnTo>
                  <a:lnTo>
                    <a:pt x="291" y="843"/>
                  </a:lnTo>
                  <a:lnTo>
                    <a:pt x="363" y="887"/>
                  </a:lnTo>
                  <a:lnTo>
                    <a:pt x="432" y="927"/>
                  </a:lnTo>
                  <a:lnTo>
                    <a:pt x="504" y="969"/>
                  </a:lnTo>
                  <a:lnTo>
                    <a:pt x="574" y="993"/>
                  </a:lnTo>
                  <a:lnTo>
                    <a:pt x="646" y="925"/>
                  </a:lnTo>
                  <a:lnTo>
                    <a:pt x="718" y="923"/>
                  </a:lnTo>
                  <a:lnTo>
                    <a:pt x="788" y="955"/>
                  </a:lnTo>
                  <a:lnTo>
                    <a:pt x="860" y="985"/>
                  </a:lnTo>
                  <a:lnTo>
                    <a:pt x="932" y="1015"/>
                  </a:lnTo>
                  <a:lnTo>
                    <a:pt x="1002" y="1041"/>
                  </a:lnTo>
                  <a:lnTo>
                    <a:pt x="1074" y="1063"/>
                  </a:lnTo>
                  <a:lnTo>
                    <a:pt x="1144" y="1081"/>
                  </a:lnTo>
                  <a:lnTo>
                    <a:pt x="1216" y="1095"/>
                  </a:lnTo>
                  <a:lnTo>
                    <a:pt x="1288" y="1103"/>
                  </a:lnTo>
                  <a:lnTo>
                    <a:pt x="1358" y="1105"/>
                  </a:lnTo>
                  <a:moveTo>
                    <a:pt x="6" y="637"/>
                  </a:moveTo>
                  <a:lnTo>
                    <a:pt x="76" y="633"/>
                  </a:lnTo>
                  <a:lnTo>
                    <a:pt x="148" y="645"/>
                  </a:lnTo>
                  <a:lnTo>
                    <a:pt x="218" y="669"/>
                  </a:lnTo>
                  <a:lnTo>
                    <a:pt x="290" y="699"/>
                  </a:lnTo>
                  <a:lnTo>
                    <a:pt x="361" y="733"/>
                  </a:lnTo>
                  <a:lnTo>
                    <a:pt x="431" y="767"/>
                  </a:lnTo>
                  <a:lnTo>
                    <a:pt x="503" y="803"/>
                  </a:lnTo>
                  <a:lnTo>
                    <a:pt x="573" y="837"/>
                  </a:lnTo>
                  <a:lnTo>
                    <a:pt x="645" y="853"/>
                  </a:lnTo>
                  <a:lnTo>
                    <a:pt x="717" y="763"/>
                  </a:lnTo>
                  <a:lnTo>
                    <a:pt x="787" y="799"/>
                  </a:lnTo>
                  <a:lnTo>
                    <a:pt x="859" y="831"/>
                  </a:lnTo>
                  <a:lnTo>
                    <a:pt x="931" y="861"/>
                  </a:lnTo>
                  <a:lnTo>
                    <a:pt x="1001" y="886"/>
                  </a:lnTo>
                  <a:lnTo>
                    <a:pt x="1073" y="908"/>
                  </a:lnTo>
                  <a:lnTo>
                    <a:pt x="1143" y="926"/>
                  </a:lnTo>
                  <a:lnTo>
                    <a:pt x="1215" y="938"/>
                  </a:lnTo>
                  <a:lnTo>
                    <a:pt x="1287" y="946"/>
                  </a:lnTo>
                  <a:lnTo>
                    <a:pt x="1357" y="950"/>
                  </a:lnTo>
                  <a:moveTo>
                    <a:pt x="5" y="492"/>
                  </a:moveTo>
                  <a:lnTo>
                    <a:pt x="75" y="476"/>
                  </a:lnTo>
                  <a:lnTo>
                    <a:pt x="147" y="434"/>
                  </a:lnTo>
                  <a:lnTo>
                    <a:pt x="216" y="454"/>
                  </a:lnTo>
                  <a:lnTo>
                    <a:pt x="288" y="500"/>
                  </a:lnTo>
                  <a:lnTo>
                    <a:pt x="360" y="548"/>
                  </a:lnTo>
                  <a:lnTo>
                    <a:pt x="430" y="594"/>
                  </a:lnTo>
                  <a:lnTo>
                    <a:pt x="502" y="640"/>
                  </a:lnTo>
                  <a:lnTo>
                    <a:pt x="572" y="682"/>
                  </a:lnTo>
                  <a:lnTo>
                    <a:pt x="644" y="722"/>
                  </a:lnTo>
                  <a:lnTo>
                    <a:pt x="716" y="758"/>
                  </a:lnTo>
                  <a:lnTo>
                    <a:pt x="786" y="642"/>
                  </a:lnTo>
                  <a:lnTo>
                    <a:pt x="858" y="558"/>
                  </a:lnTo>
                  <a:lnTo>
                    <a:pt x="930" y="588"/>
                  </a:lnTo>
                  <a:lnTo>
                    <a:pt x="1000" y="618"/>
                  </a:lnTo>
                  <a:lnTo>
                    <a:pt x="1072" y="642"/>
                  </a:lnTo>
                  <a:lnTo>
                    <a:pt x="1142" y="660"/>
                  </a:lnTo>
                  <a:lnTo>
                    <a:pt x="1214" y="674"/>
                  </a:lnTo>
                  <a:lnTo>
                    <a:pt x="1286" y="682"/>
                  </a:lnTo>
                  <a:lnTo>
                    <a:pt x="1356" y="684"/>
                  </a:lnTo>
                  <a:moveTo>
                    <a:pt x="4" y="344"/>
                  </a:moveTo>
                  <a:lnTo>
                    <a:pt x="73" y="364"/>
                  </a:lnTo>
                  <a:lnTo>
                    <a:pt x="145" y="404"/>
                  </a:lnTo>
                  <a:lnTo>
                    <a:pt x="215" y="378"/>
                  </a:lnTo>
                  <a:lnTo>
                    <a:pt x="287" y="330"/>
                  </a:lnTo>
                  <a:lnTo>
                    <a:pt x="359" y="302"/>
                  </a:lnTo>
                  <a:lnTo>
                    <a:pt x="429" y="318"/>
                  </a:lnTo>
                  <a:lnTo>
                    <a:pt x="501" y="358"/>
                  </a:lnTo>
                  <a:lnTo>
                    <a:pt x="571" y="400"/>
                  </a:lnTo>
                  <a:lnTo>
                    <a:pt x="643" y="442"/>
                  </a:lnTo>
                  <a:lnTo>
                    <a:pt x="715" y="484"/>
                  </a:lnTo>
                  <a:lnTo>
                    <a:pt x="785" y="521"/>
                  </a:lnTo>
                  <a:lnTo>
                    <a:pt x="857" y="539"/>
                  </a:lnTo>
                  <a:lnTo>
                    <a:pt x="929" y="478"/>
                  </a:lnTo>
                  <a:lnTo>
                    <a:pt x="999" y="458"/>
                  </a:lnTo>
                  <a:lnTo>
                    <a:pt x="1071" y="458"/>
                  </a:lnTo>
                  <a:lnTo>
                    <a:pt x="1141" y="464"/>
                  </a:lnTo>
                  <a:lnTo>
                    <a:pt x="1213" y="468"/>
                  </a:lnTo>
                  <a:lnTo>
                    <a:pt x="1285" y="471"/>
                  </a:lnTo>
                  <a:lnTo>
                    <a:pt x="1354" y="473"/>
                  </a:lnTo>
                  <a:moveTo>
                    <a:pt x="2" y="205"/>
                  </a:moveTo>
                  <a:lnTo>
                    <a:pt x="72" y="200"/>
                  </a:lnTo>
                  <a:lnTo>
                    <a:pt x="144" y="205"/>
                  </a:lnTo>
                  <a:lnTo>
                    <a:pt x="214" y="219"/>
                  </a:lnTo>
                  <a:lnTo>
                    <a:pt x="286" y="241"/>
                  </a:lnTo>
                  <a:lnTo>
                    <a:pt x="358" y="267"/>
                  </a:lnTo>
                  <a:lnTo>
                    <a:pt x="428" y="283"/>
                  </a:lnTo>
                  <a:lnTo>
                    <a:pt x="500" y="299"/>
                  </a:lnTo>
                  <a:lnTo>
                    <a:pt x="570" y="315"/>
                  </a:lnTo>
                  <a:lnTo>
                    <a:pt x="642" y="333"/>
                  </a:lnTo>
                  <a:lnTo>
                    <a:pt x="714" y="351"/>
                  </a:lnTo>
                  <a:lnTo>
                    <a:pt x="784" y="365"/>
                  </a:lnTo>
                  <a:lnTo>
                    <a:pt x="856" y="375"/>
                  </a:lnTo>
                  <a:lnTo>
                    <a:pt x="928" y="369"/>
                  </a:lnTo>
                  <a:lnTo>
                    <a:pt x="998" y="347"/>
                  </a:lnTo>
                  <a:lnTo>
                    <a:pt x="1070" y="361"/>
                  </a:lnTo>
                  <a:lnTo>
                    <a:pt x="1140" y="379"/>
                  </a:lnTo>
                  <a:lnTo>
                    <a:pt x="1211" y="393"/>
                  </a:lnTo>
                  <a:lnTo>
                    <a:pt x="1283" y="403"/>
                  </a:lnTo>
                  <a:lnTo>
                    <a:pt x="1353" y="405"/>
                  </a:lnTo>
                  <a:moveTo>
                    <a:pt x="1" y="103"/>
                  </a:moveTo>
                  <a:lnTo>
                    <a:pt x="71" y="91"/>
                  </a:lnTo>
                  <a:lnTo>
                    <a:pt x="143" y="77"/>
                  </a:lnTo>
                  <a:lnTo>
                    <a:pt x="213" y="119"/>
                  </a:lnTo>
                  <a:lnTo>
                    <a:pt x="285" y="157"/>
                  </a:lnTo>
                  <a:lnTo>
                    <a:pt x="357" y="177"/>
                  </a:lnTo>
                  <a:lnTo>
                    <a:pt x="427" y="167"/>
                  </a:lnTo>
                  <a:lnTo>
                    <a:pt x="499" y="147"/>
                  </a:lnTo>
                  <a:lnTo>
                    <a:pt x="569" y="131"/>
                  </a:lnTo>
                  <a:lnTo>
                    <a:pt x="641" y="163"/>
                  </a:lnTo>
                  <a:lnTo>
                    <a:pt x="713" y="203"/>
                  </a:lnTo>
                  <a:lnTo>
                    <a:pt x="783" y="241"/>
                  </a:lnTo>
                  <a:lnTo>
                    <a:pt x="855" y="275"/>
                  </a:lnTo>
                  <a:lnTo>
                    <a:pt x="927" y="307"/>
                  </a:lnTo>
                  <a:lnTo>
                    <a:pt x="997" y="335"/>
                  </a:lnTo>
                  <a:lnTo>
                    <a:pt x="1068" y="323"/>
                  </a:lnTo>
                  <a:lnTo>
                    <a:pt x="1138" y="309"/>
                  </a:lnTo>
                  <a:lnTo>
                    <a:pt x="1210" y="301"/>
                  </a:lnTo>
                  <a:lnTo>
                    <a:pt x="1282" y="299"/>
                  </a:lnTo>
                  <a:lnTo>
                    <a:pt x="1352" y="297"/>
                  </a:lnTo>
                  <a:moveTo>
                    <a:pt x="0" y="5"/>
                  </a:moveTo>
                  <a:lnTo>
                    <a:pt x="70" y="27"/>
                  </a:lnTo>
                  <a:lnTo>
                    <a:pt x="142" y="43"/>
                  </a:lnTo>
                  <a:lnTo>
                    <a:pt x="204" y="1"/>
                  </a:lnTo>
                  <a:moveTo>
                    <a:pt x="360" y="1"/>
                  </a:moveTo>
                  <a:lnTo>
                    <a:pt x="426" y="37"/>
                  </a:lnTo>
                  <a:lnTo>
                    <a:pt x="498" y="79"/>
                  </a:lnTo>
                  <a:lnTo>
                    <a:pt x="568" y="121"/>
                  </a:lnTo>
                  <a:lnTo>
                    <a:pt x="640" y="127"/>
                  </a:lnTo>
                  <a:lnTo>
                    <a:pt x="712" y="131"/>
                  </a:lnTo>
                  <a:lnTo>
                    <a:pt x="782" y="139"/>
                  </a:lnTo>
                  <a:lnTo>
                    <a:pt x="854" y="151"/>
                  </a:lnTo>
                  <a:lnTo>
                    <a:pt x="926" y="163"/>
                  </a:lnTo>
                  <a:lnTo>
                    <a:pt x="996" y="173"/>
                  </a:lnTo>
                  <a:lnTo>
                    <a:pt x="1067" y="183"/>
                  </a:lnTo>
                  <a:lnTo>
                    <a:pt x="1137" y="192"/>
                  </a:lnTo>
                  <a:lnTo>
                    <a:pt x="1209" y="198"/>
                  </a:lnTo>
                  <a:lnTo>
                    <a:pt x="1281" y="202"/>
                  </a:lnTo>
                  <a:lnTo>
                    <a:pt x="1351" y="204"/>
                  </a:lnTo>
                  <a:moveTo>
                    <a:pt x="997" y="0"/>
                  </a:moveTo>
                  <a:lnTo>
                    <a:pt x="1067" y="24"/>
                  </a:lnTo>
                  <a:lnTo>
                    <a:pt x="1137" y="42"/>
                  </a:lnTo>
                  <a:lnTo>
                    <a:pt x="1209" y="56"/>
                  </a:lnTo>
                  <a:lnTo>
                    <a:pt x="1281" y="66"/>
                  </a:lnTo>
                  <a:lnTo>
                    <a:pt x="1351" y="68"/>
                  </a:lnTo>
                  <a:moveTo>
                    <a:pt x="1351" y="8166"/>
                  </a:moveTo>
                  <a:lnTo>
                    <a:pt x="1421" y="8162"/>
                  </a:lnTo>
                  <a:lnTo>
                    <a:pt x="1489" y="8156"/>
                  </a:lnTo>
                  <a:lnTo>
                    <a:pt x="1559" y="8144"/>
                  </a:lnTo>
                  <a:lnTo>
                    <a:pt x="1627" y="8126"/>
                  </a:lnTo>
                  <a:lnTo>
                    <a:pt x="1697" y="8106"/>
                  </a:lnTo>
                  <a:lnTo>
                    <a:pt x="1765" y="8080"/>
                  </a:lnTo>
                  <a:lnTo>
                    <a:pt x="1835" y="8050"/>
                  </a:lnTo>
                  <a:lnTo>
                    <a:pt x="1902" y="8019"/>
                  </a:lnTo>
                  <a:lnTo>
                    <a:pt x="1972" y="7983"/>
                  </a:lnTo>
                  <a:lnTo>
                    <a:pt x="2040" y="7945"/>
                  </a:lnTo>
                  <a:lnTo>
                    <a:pt x="2110" y="7905"/>
                  </a:lnTo>
                  <a:lnTo>
                    <a:pt x="2178" y="7865"/>
                  </a:lnTo>
                  <a:lnTo>
                    <a:pt x="2246" y="7825"/>
                  </a:lnTo>
                  <a:lnTo>
                    <a:pt x="2316" y="7791"/>
                  </a:lnTo>
                  <a:lnTo>
                    <a:pt x="2384" y="7773"/>
                  </a:lnTo>
                  <a:lnTo>
                    <a:pt x="2454" y="7771"/>
                  </a:lnTo>
                  <a:lnTo>
                    <a:pt x="2522" y="7777"/>
                  </a:lnTo>
                  <a:lnTo>
                    <a:pt x="2592" y="7787"/>
                  </a:lnTo>
                  <a:lnTo>
                    <a:pt x="2660" y="7801"/>
                  </a:lnTo>
                  <a:lnTo>
                    <a:pt x="2730" y="7815"/>
                  </a:lnTo>
                  <a:lnTo>
                    <a:pt x="2798" y="7831"/>
                  </a:lnTo>
                  <a:lnTo>
                    <a:pt x="2868" y="7847"/>
                  </a:lnTo>
                  <a:lnTo>
                    <a:pt x="2936" y="7863"/>
                  </a:lnTo>
                  <a:lnTo>
                    <a:pt x="3006" y="7877"/>
                  </a:lnTo>
                  <a:lnTo>
                    <a:pt x="3074" y="7891"/>
                  </a:lnTo>
                  <a:lnTo>
                    <a:pt x="3143" y="7905"/>
                  </a:lnTo>
                  <a:lnTo>
                    <a:pt x="3211" y="7916"/>
                  </a:lnTo>
                  <a:lnTo>
                    <a:pt x="3281" y="7926"/>
                  </a:lnTo>
                  <a:lnTo>
                    <a:pt x="3349" y="7936"/>
                  </a:lnTo>
                  <a:lnTo>
                    <a:pt x="3419" y="7944"/>
                  </a:lnTo>
                  <a:lnTo>
                    <a:pt x="3487" y="7950"/>
                  </a:lnTo>
                  <a:lnTo>
                    <a:pt x="3557" y="7954"/>
                  </a:lnTo>
                  <a:lnTo>
                    <a:pt x="3625" y="7956"/>
                  </a:lnTo>
                  <a:lnTo>
                    <a:pt x="3693" y="7958"/>
                  </a:lnTo>
                  <a:moveTo>
                    <a:pt x="1383" y="7853"/>
                  </a:moveTo>
                  <a:lnTo>
                    <a:pt x="1453" y="7851"/>
                  </a:lnTo>
                  <a:lnTo>
                    <a:pt x="1521" y="7847"/>
                  </a:lnTo>
                  <a:lnTo>
                    <a:pt x="1591" y="7839"/>
                  </a:lnTo>
                  <a:lnTo>
                    <a:pt x="1659" y="7829"/>
                  </a:lnTo>
                  <a:lnTo>
                    <a:pt x="1729" y="7817"/>
                  </a:lnTo>
                  <a:lnTo>
                    <a:pt x="1797" y="7803"/>
                  </a:lnTo>
                  <a:lnTo>
                    <a:pt x="1867" y="7787"/>
                  </a:lnTo>
                  <a:lnTo>
                    <a:pt x="1935" y="7771"/>
                  </a:lnTo>
                  <a:lnTo>
                    <a:pt x="2004" y="7755"/>
                  </a:lnTo>
                  <a:lnTo>
                    <a:pt x="2072" y="7741"/>
                  </a:lnTo>
                  <a:lnTo>
                    <a:pt x="2142" y="7729"/>
                  </a:lnTo>
                  <a:lnTo>
                    <a:pt x="2210" y="7720"/>
                  </a:lnTo>
                  <a:lnTo>
                    <a:pt x="2278" y="7714"/>
                  </a:lnTo>
                  <a:lnTo>
                    <a:pt x="2348" y="7702"/>
                  </a:lnTo>
                  <a:lnTo>
                    <a:pt x="2416" y="7680"/>
                  </a:lnTo>
                  <a:lnTo>
                    <a:pt x="2486" y="7646"/>
                  </a:lnTo>
                  <a:lnTo>
                    <a:pt x="2554" y="7604"/>
                  </a:lnTo>
                  <a:lnTo>
                    <a:pt x="2624" y="7560"/>
                  </a:lnTo>
                  <a:lnTo>
                    <a:pt x="2692" y="7516"/>
                  </a:lnTo>
                  <a:lnTo>
                    <a:pt x="2762" y="7474"/>
                  </a:lnTo>
                  <a:lnTo>
                    <a:pt x="2830" y="7434"/>
                  </a:lnTo>
                  <a:lnTo>
                    <a:pt x="2900" y="7398"/>
                  </a:lnTo>
                  <a:lnTo>
                    <a:pt x="2968" y="7368"/>
                  </a:lnTo>
                  <a:lnTo>
                    <a:pt x="3038" y="7342"/>
                  </a:lnTo>
                  <a:lnTo>
                    <a:pt x="3106" y="7322"/>
                  </a:lnTo>
                  <a:lnTo>
                    <a:pt x="3176" y="7308"/>
                  </a:lnTo>
                  <a:lnTo>
                    <a:pt x="3243" y="7300"/>
                  </a:lnTo>
                  <a:lnTo>
                    <a:pt x="3313" y="7294"/>
                  </a:lnTo>
                  <a:lnTo>
                    <a:pt x="3381" y="7290"/>
                  </a:lnTo>
                  <a:lnTo>
                    <a:pt x="3451" y="7290"/>
                  </a:lnTo>
                  <a:lnTo>
                    <a:pt x="3519" y="7288"/>
                  </a:lnTo>
                  <a:lnTo>
                    <a:pt x="3589" y="7288"/>
                  </a:lnTo>
                  <a:lnTo>
                    <a:pt x="3657" y="7288"/>
                  </a:lnTo>
                  <a:lnTo>
                    <a:pt x="3725" y="7288"/>
                  </a:lnTo>
                  <a:moveTo>
                    <a:pt x="1383" y="7471"/>
                  </a:moveTo>
                  <a:lnTo>
                    <a:pt x="1453" y="7469"/>
                  </a:lnTo>
                  <a:lnTo>
                    <a:pt x="1521" y="7465"/>
                  </a:lnTo>
                  <a:lnTo>
                    <a:pt x="1591" y="7457"/>
                  </a:lnTo>
                  <a:lnTo>
                    <a:pt x="1659" y="7449"/>
                  </a:lnTo>
                  <a:lnTo>
                    <a:pt x="1729" y="7439"/>
                  </a:lnTo>
                  <a:lnTo>
                    <a:pt x="1797" y="7429"/>
                  </a:lnTo>
                  <a:lnTo>
                    <a:pt x="1867" y="7421"/>
                  </a:lnTo>
                  <a:lnTo>
                    <a:pt x="1935" y="7415"/>
                  </a:lnTo>
                  <a:lnTo>
                    <a:pt x="2004" y="7409"/>
                  </a:lnTo>
                  <a:lnTo>
                    <a:pt x="2072" y="7401"/>
                  </a:lnTo>
                  <a:lnTo>
                    <a:pt x="2142" y="7389"/>
                  </a:lnTo>
                  <a:lnTo>
                    <a:pt x="2210" y="7374"/>
                  </a:lnTo>
                  <a:lnTo>
                    <a:pt x="2278" y="7356"/>
                  </a:lnTo>
                  <a:lnTo>
                    <a:pt x="2348" y="7332"/>
                  </a:lnTo>
                  <a:lnTo>
                    <a:pt x="2416" y="7308"/>
                  </a:lnTo>
                  <a:lnTo>
                    <a:pt x="2486" y="7280"/>
                  </a:lnTo>
                  <a:lnTo>
                    <a:pt x="2554" y="7254"/>
                  </a:lnTo>
                  <a:lnTo>
                    <a:pt x="2624" y="7230"/>
                  </a:lnTo>
                  <a:lnTo>
                    <a:pt x="2692" y="7208"/>
                  </a:lnTo>
                  <a:lnTo>
                    <a:pt x="2762" y="7188"/>
                  </a:lnTo>
                  <a:lnTo>
                    <a:pt x="2830" y="7172"/>
                  </a:lnTo>
                  <a:lnTo>
                    <a:pt x="2900" y="7156"/>
                  </a:lnTo>
                  <a:lnTo>
                    <a:pt x="2968" y="7140"/>
                  </a:lnTo>
                  <a:lnTo>
                    <a:pt x="3038" y="7122"/>
                  </a:lnTo>
                  <a:lnTo>
                    <a:pt x="3106" y="7102"/>
                  </a:lnTo>
                  <a:lnTo>
                    <a:pt x="3176" y="7080"/>
                  </a:lnTo>
                  <a:lnTo>
                    <a:pt x="3243" y="7056"/>
                  </a:lnTo>
                  <a:lnTo>
                    <a:pt x="3313" y="7034"/>
                  </a:lnTo>
                  <a:lnTo>
                    <a:pt x="3381" y="7010"/>
                  </a:lnTo>
                  <a:lnTo>
                    <a:pt x="3451" y="6990"/>
                  </a:lnTo>
                  <a:lnTo>
                    <a:pt x="3519" y="6974"/>
                  </a:lnTo>
                  <a:lnTo>
                    <a:pt x="3589" y="6960"/>
                  </a:lnTo>
                  <a:lnTo>
                    <a:pt x="3657" y="6952"/>
                  </a:lnTo>
                  <a:lnTo>
                    <a:pt x="3725" y="6950"/>
                  </a:lnTo>
                  <a:moveTo>
                    <a:pt x="1383" y="7337"/>
                  </a:moveTo>
                  <a:lnTo>
                    <a:pt x="1453" y="7337"/>
                  </a:lnTo>
                  <a:lnTo>
                    <a:pt x="1521" y="7337"/>
                  </a:lnTo>
                  <a:lnTo>
                    <a:pt x="1591" y="7337"/>
                  </a:lnTo>
                  <a:lnTo>
                    <a:pt x="1659" y="7335"/>
                  </a:lnTo>
                  <a:lnTo>
                    <a:pt x="1729" y="7329"/>
                  </a:lnTo>
                  <a:lnTo>
                    <a:pt x="1797" y="7321"/>
                  </a:lnTo>
                  <a:lnTo>
                    <a:pt x="1867" y="7305"/>
                  </a:lnTo>
                  <a:lnTo>
                    <a:pt x="1935" y="7285"/>
                  </a:lnTo>
                  <a:lnTo>
                    <a:pt x="2004" y="7259"/>
                  </a:lnTo>
                  <a:lnTo>
                    <a:pt x="2072" y="7229"/>
                  </a:lnTo>
                  <a:lnTo>
                    <a:pt x="2142" y="7197"/>
                  </a:lnTo>
                  <a:lnTo>
                    <a:pt x="2210" y="7161"/>
                  </a:lnTo>
                  <a:lnTo>
                    <a:pt x="2278" y="7124"/>
                  </a:lnTo>
                  <a:lnTo>
                    <a:pt x="2348" y="7090"/>
                  </a:lnTo>
                  <a:lnTo>
                    <a:pt x="2416" y="7080"/>
                  </a:lnTo>
                  <a:lnTo>
                    <a:pt x="2486" y="7070"/>
                  </a:lnTo>
                  <a:lnTo>
                    <a:pt x="2554" y="7058"/>
                  </a:lnTo>
                  <a:lnTo>
                    <a:pt x="2624" y="7048"/>
                  </a:lnTo>
                  <a:lnTo>
                    <a:pt x="2692" y="7038"/>
                  </a:lnTo>
                  <a:lnTo>
                    <a:pt x="2762" y="7028"/>
                  </a:lnTo>
                  <a:lnTo>
                    <a:pt x="2830" y="7018"/>
                  </a:lnTo>
                  <a:lnTo>
                    <a:pt x="2900" y="7008"/>
                  </a:lnTo>
                  <a:lnTo>
                    <a:pt x="2968" y="7000"/>
                  </a:lnTo>
                  <a:lnTo>
                    <a:pt x="3038" y="6992"/>
                  </a:lnTo>
                  <a:lnTo>
                    <a:pt x="3106" y="6984"/>
                  </a:lnTo>
                  <a:lnTo>
                    <a:pt x="3176" y="6976"/>
                  </a:lnTo>
                  <a:lnTo>
                    <a:pt x="3243" y="6970"/>
                  </a:lnTo>
                  <a:lnTo>
                    <a:pt x="3313" y="6964"/>
                  </a:lnTo>
                  <a:lnTo>
                    <a:pt x="3381" y="6960"/>
                  </a:lnTo>
                  <a:lnTo>
                    <a:pt x="3451" y="6956"/>
                  </a:lnTo>
                  <a:lnTo>
                    <a:pt x="3519" y="6954"/>
                  </a:lnTo>
                  <a:lnTo>
                    <a:pt x="3589" y="6950"/>
                  </a:lnTo>
                  <a:lnTo>
                    <a:pt x="3657" y="6950"/>
                  </a:lnTo>
                  <a:lnTo>
                    <a:pt x="3725" y="6950"/>
                  </a:lnTo>
                  <a:moveTo>
                    <a:pt x="1383" y="7181"/>
                  </a:moveTo>
                  <a:lnTo>
                    <a:pt x="1453" y="7179"/>
                  </a:lnTo>
                </a:path>
              </a:pathLst>
            </a:custGeom>
            <a:noFill/>
            <a:ln w="1588">
              <a:solidFill>
                <a:schemeClr val="tx1"/>
              </a:solidFill>
              <a:miter lim="800000"/>
              <a:headEnd/>
              <a:tailEnd/>
            </a:ln>
          </p:spPr>
          <p:txBody>
            <a:bodyPr/>
            <a:lstStyle/>
            <a:p>
              <a:endParaRPr lang="en-US"/>
            </a:p>
          </p:txBody>
        </p:sp>
        <p:sp>
          <p:nvSpPr>
            <p:cNvPr id="39010" name="Freeform 87"/>
            <p:cNvSpPr>
              <a:spLocks noChangeAspect="1" noEditPoints="1"/>
            </p:cNvSpPr>
            <p:nvPr/>
          </p:nvSpPr>
          <p:spPr bwMode="auto">
            <a:xfrm>
              <a:off x="3980" y="2573"/>
              <a:ext cx="449" cy="461"/>
            </a:xfrm>
            <a:custGeom>
              <a:avLst/>
              <a:gdLst>
                <a:gd name="T0" fmla="*/ 0 w 2342"/>
                <a:gd name="T1" fmla="*/ 0 h 1849"/>
                <a:gd name="T2" fmla="*/ 0 w 2342"/>
                <a:gd name="T3" fmla="*/ 0 h 1849"/>
                <a:gd name="T4" fmla="*/ 0 w 2342"/>
                <a:gd name="T5" fmla="*/ 0 h 1849"/>
                <a:gd name="T6" fmla="*/ 0 w 2342"/>
                <a:gd name="T7" fmla="*/ 0 h 1849"/>
                <a:gd name="T8" fmla="*/ 0 w 2342"/>
                <a:gd name="T9" fmla="*/ 0 h 1849"/>
                <a:gd name="T10" fmla="*/ 0 w 2342"/>
                <a:gd name="T11" fmla="*/ 0 h 1849"/>
                <a:gd name="T12" fmla="*/ 0 w 2342"/>
                <a:gd name="T13" fmla="*/ 0 h 1849"/>
                <a:gd name="T14" fmla="*/ 0 w 2342"/>
                <a:gd name="T15" fmla="*/ 0 h 1849"/>
                <a:gd name="T16" fmla="*/ 0 w 2342"/>
                <a:gd name="T17" fmla="*/ 0 h 1849"/>
                <a:gd name="T18" fmla="*/ 0 w 2342"/>
                <a:gd name="T19" fmla="*/ 0 h 1849"/>
                <a:gd name="T20" fmla="*/ 0 w 2342"/>
                <a:gd name="T21" fmla="*/ 0 h 1849"/>
                <a:gd name="T22" fmla="*/ 0 w 2342"/>
                <a:gd name="T23" fmla="*/ 0 h 1849"/>
                <a:gd name="T24" fmla="*/ 0 w 2342"/>
                <a:gd name="T25" fmla="*/ 0 h 1849"/>
                <a:gd name="T26" fmla="*/ 0 w 2342"/>
                <a:gd name="T27" fmla="*/ 0 h 1849"/>
                <a:gd name="T28" fmla="*/ 0 w 2342"/>
                <a:gd name="T29" fmla="*/ 0 h 1849"/>
                <a:gd name="T30" fmla="*/ 0 w 2342"/>
                <a:gd name="T31" fmla="*/ 0 h 1849"/>
                <a:gd name="T32" fmla="*/ 0 w 2342"/>
                <a:gd name="T33" fmla="*/ 0 h 1849"/>
                <a:gd name="T34" fmla="*/ 0 w 2342"/>
                <a:gd name="T35" fmla="*/ 0 h 1849"/>
                <a:gd name="T36" fmla="*/ 0 w 2342"/>
                <a:gd name="T37" fmla="*/ 0 h 1849"/>
                <a:gd name="T38" fmla="*/ 0 w 2342"/>
                <a:gd name="T39" fmla="*/ 0 h 1849"/>
                <a:gd name="T40" fmla="*/ 0 w 2342"/>
                <a:gd name="T41" fmla="*/ 0 h 1849"/>
                <a:gd name="T42" fmla="*/ 0 w 2342"/>
                <a:gd name="T43" fmla="*/ 0 h 1849"/>
                <a:gd name="T44" fmla="*/ 0 w 2342"/>
                <a:gd name="T45" fmla="*/ 0 h 1849"/>
                <a:gd name="T46" fmla="*/ 0 w 2342"/>
                <a:gd name="T47" fmla="*/ 0 h 1849"/>
                <a:gd name="T48" fmla="*/ 0 w 2342"/>
                <a:gd name="T49" fmla="*/ 0 h 1849"/>
                <a:gd name="T50" fmla="*/ 0 w 2342"/>
                <a:gd name="T51" fmla="*/ 0 h 1849"/>
                <a:gd name="T52" fmla="*/ 0 w 2342"/>
                <a:gd name="T53" fmla="*/ 0 h 1849"/>
                <a:gd name="T54" fmla="*/ 0 w 2342"/>
                <a:gd name="T55" fmla="*/ 0 h 1849"/>
                <a:gd name="T56" fmla="*/ 0 w 2342"/>
                <a:gd name="T57" fmla="*/ 0 h 1849"/>
                <a:gd name="T58" fmla="*/ 0 w 2342"/>
                <a:gd name="T59" fmla="*/ 0 h 1849"/>
                <a:gd name="T60" fmla="*/ 0 w 2342"/>
                <a:gd name="T61" fmla="*/ 0 h 1849"/>
                <a:gd name="T62" fmla="*/ 0 w 2342"/>
                <a:gd name="T63" fmla="*/ 0 h 1849"/>
                <a:gd name="T64" fmla="*/ 0 w 2342"/>
                <a:gd name="T65" fmla="*/ 0 h 1849"/>
                <a:gd name="T66" fmla="*/ 0 w 2342"/>
                <a:gd name="T67" fmla="*/ 0 h 1849"/>
                <a:gd name="T68" fmla="*/ 0 w 2342"/>
                <a:gd name="T69" fmla="*/ 0 h 1849"/>
                <a:gd name="T70" fmla="*/ 0 w 2342"/>
                <a:gd name="T71" fmla="*/ 0 h 1849"/>
                <a:gd name="T72" fmla="*/ 0 w 2342"/>
                <a:gd name="T73" fmla="*/ 0 h 1849"/>
                <a:gd name="T74" fmla="*/ 0 w 2342"/>
                <a:gd name="T75" fmla="*/ 0 h 1849"/>
                <a:gd name="T76" fmla="*/ 0 w 2342"/>
                <a:gd name="T77" fmla="*/ 0 h 1849"/>
                <a:gd name="T78" fmla="*/ 0 w 2342"/>
                <a:gd name="T79" fmla="*/ 0 h 1849"/>
                <a:gd name="T80" fmla="*/ 0 w 2342"/>
                <a:gd name="T81" fmla="*/ 0 h 1849"/>
                <a:gd name="T82" fmla="*/ 0 w 2342"/>
                <a:gd name="T83" fmla="*/ 0 h 1849"/>
                <a:gd name="T84" fmla="*/ 0 w 2342"/>
                <a:gd name="T85" fmla="*/ 0 h 1849"/>
                <a:gd name="T86" fmla="*/ 0 w 2342"/>
                <a:gd name="T87" fmla="*/ 0 h 1849"/>
                <a:gd name="T88" fmla="*/ 0 w 2342"/>
                <a:gd name="T89" fmla="*/ 0 h 1849"/>
                <a:gd name="T90" fmla="*/ 0 w 2342"/>
                <a:gd name="T91" fmla="*/ 0 h 1849"/>
                <a:gd name="T92" fmla="*/ 0 w 2342"/>
                <a:gd name="T93" fmla="*/ 0 h 1849"/>
                <a:gd name="T94" fmla="*/ 0 w 2342"/>
                <a:gd name="T95" fmla="*/ 0 h 1849"/>
                <a:gd name="T96" fmla="*/ 0 w 2342"/>
                <a:gd name="T97" fmla="*/ 0 h 1849"/>
                <a:gd name="T98" fmla="*/ 0 w 2342"/>
                <a:gd name="T99" fmla="*/ 0 h 1849"/>
                <a:gd name="T100" fmla="*/ 0 w 2342"/>
                <a:gd name="T101" fmla="*/ 0 h 1849"/>
                <a:gd name="T102" fmla="*/ 0 w 2342"/>
                <a:gd name="T103" fmla="*/ 0 h 1849"/>
                <a:gd name="T104" fmla="*/ 0 w 2342"/>
                <a:gd name="T105" fmla="*/ 0 h 1849"/>
                <a:gd name="T106" fmla="*/ 0 w 2342"/>
                <a:gd name="T107" fmla="*/ 0 h 1849"/>
                <a:gd name="T108" fmla="*/ 0 w 2342"/>
                <a:gd name="T109" fmla="*/ 0 h 1849"/>
                <a:gd name="T110" fmla="*/ 0 w 2342"/>
                <a:gd name="T111" fmla="*/ 0 h 1849"/>
                <a:gd name="T112" fmla="*/ 0 w 2342"/>
                <a:gd name="T113" fmla="*/ 0 h 18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2"/>
                <a:gd name="T172" fmla="*/ 0 h 1849"/>
                <a:gd name="T173" fmla="*/ 2342 w 2342"/>
                <a:gd name="T174" fmla="*/ 1849 h 18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2" h="1849">
                  <a:moveTo>
                    <a:pt x="70" y="1849"/>
                  </a:moveTo>
                  <a:lnTo>
                    <a:pt x="138" y="1849"/>
                  </a:lnTo>
                  <a:lnTo>
                    <a:pt x="208" y="1845"/>
                  </a:lnTo>
                  <a:lnTo>
                    <a:pt x="276" y="1841"/>
                  </a:lnTo>
                  <a:lnTo>
                    <a:pt x="346" y="1837"/>
                  </a:lnTo>
                  <a:lnTo>
                    <a:pt x="414" y="1831"/>
                  </a:lnTo>
                  <a:lnTo>
                    <a:pt x="483" y="1825"/>
                  </a:lnTo>
                  <a:lnTo>
                    <a:pt x="551" y="1817"/>
                  </a:lnTo>
                  <a:lnTo>
                    <a:pt x="621" y="1809"/>
                  </a:lnTo>
                  <a:lnTo>
                    <a:pt x="689" y="1799"/>
                  </a:lnTo>
                  <a:lnTo>
                    <a:pt x="759" y="1791"/>
                  </a:lnTo>
                  <a:lnTo>
                    <a:pt x="827" y="1781"/>
                  </a:lnTo>
                  <a:lnTo>
                    <a:pt x="895" y="1772"/>
                  </a:lnTo>
                  <a:lnTo>
                    <a:pt x="965" y="1758"/>
                  </a:lnTo>
                  <a:lnTo>
                    <a:pt x="1033" y="1720"/>
                  </a:lnTo>
                  <a:lnTo>
                    <a:pt x="1103" y="1684"/>
                  </a:lnTo>
                  <a:lnTo>
                    <a:pt x="1171" y="1652"/>
                  </a:lnTo>
                  <a:lnTo>
                    <a:pt x="1241" y="1620"/>
                  </a:lnTo>
                  <a:lnTo>
                    <a:pt x="1309" y="1592"/>
                  </a:lnTo>
                  <a:lnTo>
                    <a:pt x="1379" y="1564"/>
                  </a:lnTo>
                  <a:lnTo>
                    <a:pt x="1447" y="1538"/>
                  </a:lnTo>
                  <a:lnTo>
                    <a:pt x="1517" y="1514"/>
                  </a:lnTo>
                  <a:lnTo>
                    <a:pt x="1585" y="1496"/>
                  </a:lnTo>
                  <a:lnTo>
                    <a:pt x="1655" y="1480"/>
                  </a:lnTo>
                  <a:lnTo>
                    <a:pt x="1723" y="1470"/>
                  </a:lnTo>
                  <a:lnTo>
                    <a:pt x="1792" y="1464"/>
                  </a:lnTo>
                  <a:lnTo>
                    <a:pt x="1860" y="1460"/>
                  </a:lnTo>
                  <a:lnTo>
                    <a:pt x="1930" y="1458"/>
                  </a:lnTo>
                  <a:lnTo>
                    <a:pt x="1998" y="1458"/>
                  </a:lnTo>
                  <a:lnTo>
                    <a:pt x="2068" y="1460"/>
                  </a:lnTo>
                  <a:lnTo>
                    <a:pt x="2136" y="1462"/>
                  </a:lnTo>
                  <a:lnTo>
                    <a:pt x="2206" y="1464"/>
                  </a:lnTo>
                  <a:lnTo>
                    <a:pt x="2274" y="1466"/>
                  </a:lnTo>
                  <a:lnTo>
                    <a:pt x="2342" y="1466"/>
                  </a:lnTo>
                  <a:moveTo>
                    <a:pt x="0" y="1781"/>
                  </a:moveTo>
                  <a:lnTo>
                    <a:pt x="70" y="1779"/>
                  </a:lnTo>
                  <a:lnTo>
                    <a:pt x="138" y="1773"/>
                  </a:lnTo>
                  <a:lnTo>
                    <a:pt x="208" y="1765"/>
                  </a:lnTo>
                  <a:lnTo>
                    <a:pt x="276" y="1751"/>
                  </a:lnTo>
                  <a:lnTo>
                    <a:pt x="346" y="1735"/>
                  </a:lnTo>
                  <a:lnTo>
                    <a:pt x="414" y="1715"/>
                  </a:lnTo>
                  <a:lnTo>
                    <a:pt x="484" y="1693"/>
                  </a:lnTo>
                  <a:lnTo>
                    <a:pt x="552" y="1671"/>
                  </a:lnTo>
                  <a:lnTo>
                    <a:pt x="621" y="1649"/>
                  </a:lnTo>
                  <a:lnTo>
                    <a:pt x="689" y="1631"/>
                  </a:lnTo>
                  <a:lnTo>
                    <a:pt x="759" y="1615"/>
                  </a:lnTo>
                  <a:lnTo>
                    <a:pt x="827" y="1601"/>
                  </a:lnTo>
                  <a:lnTo>
                    <a:pt x="895" y="1590"/>
                  </a:lnTo>
                  <a:lnTo>
                    <a:pt x="965" y="1580"/>
                  </a:lnTo>
                  <a:lnTo>
                    <a:pt x="1033" y="1568"/>
                  </a:lnTo>
                  <a:lnTo>
                    <a:pt x="1103" y="1554"/>
                  </a:lnTo>
                  <a:lnTo>
                    <a:pt x="1171" y="1536"/>
                  </a:lnTo>
                  <a:lnTo>
                    <a:pt x="1241" y="1516"/>
                  </a:lnTo>
                  <a:lnTo>
                    <a:pt x="1309" y="1490"/>
                  </a:lnTo>
                  <a:lnTo>
                    <a:pt x="1379" y="1464"/>
                  </a:lnTo>
                  <a:lnTo>
                    <a:pt x="1447" y="1436"/>
                  </a:lnTo>
                  <a:lnTo>
                    <a:pt x="1517" y="1406"/>
                  </a:lnTo>
                  <a:lnTo>
                    <a:pt x="1585" y="1374"/>
                  </a:lnTo>
                  <a:lnTo>
                    <a:pt x="1655" y="1340"/>
                  </a:lnTo>
                  <a:lnTo>
                    <a:pt x="1723" y="1306"/>
                  </a:lnTo>
                  <a:lnTo>
                    <a:pt x="1793" y="1270"/>
                  </a:lnTo>
                  <a:lnTo>
                    <a:pt x="1860" y="1236"/>
                  </a:lnTo>
                  <a:lnTo>
                    <a:pt x="1930" y="1204"/>
                  </a:lnTo>
                  <a:lnTo>
                    <a:pt x="1998" y="1174"/>
                  </a:lnTo>
                  <a:lnTo>
                    <a:pt x="2068" y="1148"/>
                  </a:lnTo>
                  <a:lnTo>
                    <a:pt x="2136" y="1126"/>
                  </a:lnTo>
                  <a:lnTo>
                    <a:pt x="2206" y="1108"/>
                  </a:lnTo>
                  <a:lnTo>
                    <a:pt x="2274" y="1096"/>
                  </a:lnTo>
                  <a:lnTo>
                    <a:pt x="2342" y="1093"/>
                  </a:lnTo>
                  <a:moveTo>
                    <a:pt x="0" y="1551"/>
                  </a:moveTo>
                  <a:lnTo>
                    <a:pt x="70" y="1551"/>
                  </a:lnTo>
                  <a:lnTo>
                    <a:pt x="138" y="1549"/>
                  </a:lnTo>
                  <a:lnTo>
                    <a:pt x="208" y="1547"/>
                  </a:lnTo>
                  <a:lnTo>
                    <a:pt x="276" y="1545"/>
                  </a:lnTo>
                  <a:lnTo>
                    <a:pt x="346" y="1543"/>
                  </a:lnTo>
                  <a:lnTo>
                    <a:pt x="414" y="1537"/>
                  </a:lnTo>
                  <a:lnTo>
                    <a:pt x="484" y="1531"/>
                  </a:lnTo>
                  <a:lnTo>
                    <a:pt x="552" y="1523"/>
                  </a:lnTo>
                  <a:lnTo>
                    <a:pt x="621" y="1511"/>
                  </a:lnTo>
                  <a:lnTo>
                    <a:pt x="689" y="1493"/>
                  </a:lnTo>
                  <a:lnTo>
                    <a:pt x="759" y="1469"/>
                  </a:lnTo>
                  <a:lnTo>
                    <a:pt x="827" y="1441"/>
                  </a:lnTo>
                  <a:lnTo>
                    <a:pt x="895" y="1407"/>
                  </a:lnTo>
                  <a:lnTo>
                    <a:pt x="965" y="1369"/>
                  </a:lnTo>
                  <a:lnTo>
                    <a:pt x="1033" y="1331"/>
                  </a:lnTo>
                  <a:lnTo>
                    <a:pt x="1103" y="1292"/>
                  </a:lnTo>
                  <a:lnTo>
                    <a:pt x="1171" y="1254"/>
                  </a:lnTo>
                  <a:lnTo>
                    <a:pt x="1241" y="1236"/>
                  </a:lnTo>
                  <a:lnTo>
                    <a:pt x="1309" y="1222"/>
                  </a:lnTo>
                  <a:lnTo>
                    <a:pt x="1379" y="1208"/>
                  </a:lnTo>
                  <a:lnTo>
                    <a:pt x="1447" y="1194"/>
                  </a:lnTo>
                  <a:lnTo>
                    <a:pt x="1517" y="1180"/>
                  </a:lnTo>
                  <a:lnTo>
                    <a:pt x="1585" y="1166"/>
                  </a:lnTo>
                  <a:lnTo>
                    <a:pt x="1655" y="1154"/>
                  </a:lnTo>
                  <a:lnTo>
                    <a:pt x="1723" y="1144"/>
                  </a:lnTo>
                  <a:lnTo>
                    <a:pt x="1793" y="1134"/>
                  </a:lnTo>
                  <a:lnTo>
                    <a:pt x="1860" y="1124"/>
                  </a:lnTo>
                  <a:lnTo>
                    <a:pt x="1930" y="1116"/>
                  </a:lnTo>
                  <a:lnTo>
                    <a:pt x="1998" y="1108"/>
                  </a:lnTo>
                  <a:lnTo>
                    <a:pt x="2068" y="1102"/>
                  </a:lnTo>
                  <a:lnTo>
                    <a:pt x="2136" y="1098"/>
                  </a:lnTo>
                  <a:lnTo>
                    <a:pt x="2206" y="1094"/>
                  </a:lnTo>
                  <a:lnTo>
                    <a:pt x="2274" y="1092"/>
                  </a:lnTo>
                  <a:lnTo>
                    <a:pt x="2342" y="1092"/>
                  </a:lnTo>
                  <a:moveTo>
                    <a:pt x="0" y="1437"/>
                  </a:moveTo>
                  <a:lnTo>
                    <a:pt x="70" y="1435"/>
                  </a:lnTo>
                  <a:lnTo>
                    <a:pt x="138" y="1427"/>
                  </a:lnTo>
                  <a:lnTo>
                    <a:pt x="208" y="1419"/>
                  </a:lnTo>
                  <a:lnTo>
                    <a:pt x="276" y="1405"/>
                  </a:lnTo>
                  <a:lnTo>
                    <a:pt x="346" y="1389"/>
                  </a:lnTo>
                  <a:lnTo>
                    <a:pt x="414" y="1383"/>
                  </a:lnTo>
                  <a:lnTo>
                    <a:pt x="484" y="1375"/>
                  </a:lnTo>
                  <a:lnTo>
                    <a:pt x="552" y="1365"/>
                  </a:lnTo>
                  <a:lnTo>
                    <a:pt x="621" y="1355"/>
                  </a:lnTo>
                  <a:lnTo>
                    <a:pt x="689" y="1345"/>
                  </a:lnTo>
                  <a:lnTo>
                    <a:pt x="759" y="1334"/>
                  </a:lnTo>
                  <a:lnTo>
                    <a:pt x="827" y="1322"/>
                  </a:lnTo>
                  <a:lnTo>
                    <a:pt x="895" y="1308"/>
                  </a:lnTo>
                  <a:lnTo>
                    <a:pt x="965" y="1294"/>
                  </a:lnTo>
                  <a:lnTo>
                    <a:pt x="1033" y="1280"/>
                  </a:lnTo>
                  <a:lnTo>
                    <a:pt x="1103" y="1266"/>
                  </a:lnTo>
                  <a:lnTo>
                    <a:pt x="1171" y="1250"/>
                  </a:lnTo>
                  <a:lnTo>
                    <a:pt x="1241" y="1216"/>
                  </a:lnTo>
                  <a:lnTo>
                    <a:pt x="1309" y="1182"/>
                  </a:lnTo>
                  <a:lnTo>
                    <a:pt x="1379" y="1150"/>
                  </a:lnTo>
                  <a:lnTo>
                    <a:pt x="1447" y="1124"/>
                  </a:lnTo>
                  <a:lnTo>
                    <a:pt x="1517" y="1100"/>
                  </a:lnTo>
                  <a:lnTo>
                    <a:pt x="1585" y="1078"/>
                  </a:lnTo>
                  <a:lnTo>
                    <a:pt x="1655" y="1062"/>
                  </a:lnTo>
                  <a:lnTo>
                    <a:pt x="1723" y="1048"/>
                  </a:lnTo>
                  <a:lnTo>
                    <a:pt x="1793" y="1036"/>
                  </a:lnTo>
                  <a:lnTo>
                    <a:pt x="1860" y="1028"/>
                  </a:lnTo>
                  <a:lnTo>
                    <a:pt x="1930" y="1022"/>
                  </a:lnTo>
                  <a:lnTo>
                    <a:pt x="1998" y="1020"/>
                  </a:lnTo>
                  <a:lnTo>
                    <a:pt x="2068" y="1020"/>
                  </a:lnTo>
                  <a:lnTo>
                    <a:pt x="2136" y="1020"/>
                  </a:lnTo>
                  <a:lnTo>
                    <a:pt x="2206" y="1022"/>
                  </a:lnTo>
                  <a:lnTo>
                    <a:pt x="2274" y="1024"/>
                  </a:lnTo>
                  <a:lnTo>
                    <a:pt x="2342" y="1026"/>
                  </a:lnTo>
                  <a:moveTo>
                    <a:pt x="0" y="1405"/>
                  </a:moveTo>
                  <a:lnTo>
                    <a:pt x="70" y="1405"/>
                  </a:lnTo>
                  <a:lnTo>
                    <a:pt x="138" y="1403"/>
                  </a:lnTo>
                  <a:lnTo>
                    <a:pt x="208" y="1401"/>
                  </a:lnTo>
                  <a:lnTo>
                    <a:pt x="276" y="1395"/>
                  </a:lnTo>
                  <a:lnTo>
                    <a:pt x="346" y="1387"/>
                  </a:lnTo>
                  <a:lnTo>
                    <a:pt x="414" y="1367"/>
                  </a:lnTo>
                  <a:lnTo>
                    <a:pt x="484" y="1343"/>
                  </a:lnTo>
                  <a:lnTo>
                    <a:pt x="552" y="1317"/>
                  </a:lnTo>
                  <a:lnTo>
                    <a:pt x="621" y="1291"/>
                  </a:lnTo>
                  <a:lnTo>
                    <a:pt x="689" y="1267"/>
                  </a:lnTo>
                  <a:lnTo>
                    <a:pt x="759" y="1243"/>
                  </a:lnTo>
                  <a:lnTo>
                    <a:pt x="827" y="1221"/>
                  </a:lnTo>
                  <a:lnTo>
                    <a:pt x="895" y="1206"/>
                  </a:lnTo>
                  <a:lnTo>
                    <a:pt x="965" y="1192"/>
                  </a:lnTo>
                  <a:lnTo>
                    <a:pt x="1033" y="1178"/>
                  </a:lnTo>
                  <a:lnTo>
                    <a:pt x="1103" y="1162"/>
                  </a:lnTo>
                  <a:lnTo>
                    <a:pt x="1171" y="1146"/>
                  </a:lnTo>
                  <a:lnTo>
                    <a:pt x="1241" y="1128"/>
                  </a:lnTo>
                  <a:lnTo>
                    <a:pt x="1309" y="1106"/>
                  </a:lnTo>
                  <a:lnTo>
                    <a:pt x="1379" y="1080"/>
                  </a:lnTo>
                  <a:lnTo>
                    <a:pt x="1447" y="1052"/>
                  </a:lnTo>
                  <a:lnTo>
                    <a:pt x="1517" y="1018"/>
                  </a:lnTo>
                  <a:lnTo>
                    <a:pt x="1585" y="984"/>
                  </a:lnTo>
                  <a:lnTo>
                    <a:pt x="1655" y="948"/>
                  </a:lnTo>
                  <a:lnTo>
                    <a:pt x="1723" y="912"/>
                  </a:lnTo>
                  <a:lnTo>
                    <a:pt x="1793" y="876"/>
                  </a:lnTo>
                  <a:lnTo>
                    <a:pt x="1860" y="842"/>
                  </a:lnTo>
                  <a:lnTo>
                    <a:pt x="1930" y="810"/>
                  </a:lnTo>
                  <a:lnTo>
                    <a:pt x="1998" y="780"/>
                  </a:lnTo>
                  <a:lnTo>
                    <a:pt x="2068" y="754"/>
                  </a:lnTo>
                  <a:lnTo>
                    <a:pt x="2136" y="734"/>
                  </a:lnTo>
                  <a:lnTo>
                    <a:pt x="2206" y="718"/>
                  </a:lnTo>
                  <a:lnTo>
                    <a:pt x="2274" y="706"/>
                  </a:lnTo>
                  <a:lnTo>
                    <a:pt x="2342" y="705"/>
                  </a:lnTo>
                  <a:moveTo>
                    <a:pt x="0" y="1175"/>
                  </a:moveTo>
                  <a:lnTo>
                    <a:pt x="70" y="1175"/>
                  </a:lnTo>
                  <a:lnTo>
                    <a:pt x="138" y="1175"/>
                  </a:lnTo>
                  <a:lnTo>
                    <a:pt x="208" y="1173"/>
                  </a:lnTo>
                  <a:lnTo>
                    <a:pt x="276" y="1171"/>
                  </a:lnTo>
                  <a:lnTo>
                    <a:pt x="346" y="1169"/>
                  </a:lnTo>
                  <a:lnTo>
                    <a:pt x="414" y="1165"/>
                  </a:lnTo>
                  <a:lnTo>
                    <a:pt x="484" y="1161"/>
                  </a:lnTo>
                  <a:lnTo>
                    <a:pt x="552" y="1153"/>
                  </a:lnTo>
                  <a:lnTo>
                    <a:pt x="621" y="1143"/>
                  </a:lnTo>
                  <a:lnTo>
                    <a:pt x="689" y="1131"/>
                  </a:lnTo>
                  <a:lnTo>
                    <a:pt x="759" y="1111"/>
                  </a:lnTo>
                  <a:lnTo>
                    <a:pt x="827" y="1085"/>
                  </a:lnTo>
                  <a:lnTo>
                    <a:pt x="895" y="1054"/>
                  </a:lnTo>
                  <a:lnTo>
                    <a:pt x="965" y="1018"/>
                  </a:lnTo>
                  <a:lnTo>
                    <a:pt x="1033" y="978"/>
                  </a:lnTo>
                  <a:lnTo>
                    <a:pt x="1103" y="936"/>
                  </a:lnTo>
                  <a:lnTo>
                    <a:pt x="1171" y="894"/>
                  </a:lnTo>
                  <a:lnTo>
                    <a:pt x="1241" y="858"/>
                  </a:lnTo>
                  <a:lnTo>
                    <a:pt x="1309" y="842"/>
                  </a:lnTo>
                  <a:lnTo>
                    <a:pt x="1379" y="828"/>
                  </a:lnTo>
                  <a:lnTo>
                    <a:pt x="1447" y="814"/>
                  </a:lnTo>
                  <a:lnTo>
                    <a:pt x="1517" y="798"/>
                  </a:lnTo>
                  <a:lnTo>
                    <a:pt x="1585" y="786"/>
                  </a:lnTo>
                  <a:lnTo>
                    <a:pt x="1655" y="772"/>
                  </a:lnTo>
                  <a:lnTo>
                    <a:pt x="1723" y="760"/>
                  </a:lnTo>
                  <a:lnTo>
                    <a:pt x="1793" y="748"/>
                  </a:lnTo>
                  <a:lnTo>
                    <a:pt x="1860" y="738"/>
                  </a:lnTo>
                  <a:lnTo>
                    <a:pt x="1930" y="730"/>
                  </a:lnTo>
                  <a:lnTo>
                    <a:pt x="1998" y="722"/>
                  </a:lnTo>
                  <a:lnTo>
                    <a:pt x="2068" y="714"/>
                  </a:lnTo>
                  <a:lnTo>
                    <a:pt x="2136" y="710"/>
                  </a:lnTo>
                  <a:lnTo>
                    <a:pt x="2206" y="706"/>
                  </a:lnTo>
                  <a:lnTo>
                    <a:pt x="2274" y="704"/>
                  </a:lnTo>
                  <a:lnTo>
                    <a:pt x="2342" y="704"/>
                  </a:lnTo>
                  <a:moveTo>
                    <a:pt x="0" y="1067"/>
                  </a:moveTo>
                  <a:lnTo>
                    <a:pt x="70" y="1065"/>
                  </a:lnTo>
                  <a:lnTo>
                    <a:pt x="138" y="1059"/>
                  </a:lnTo>
                  <a:lnTo>
                    <a:pt x="208" y="1049"/>
                  </a:lnTo>
                  <a:lnTo>
                    <a:pt x="276" y="1037"/>
                  </a:lnTo>
                  <a:lnTo>
                    <a:pt x="346" y="1021"/>
                  </a:lnTo>
                  <a:lnTo>
                    <a:pt x="414" y="1005"/>
                  </a:lnTo>
                  <a:lnTo>
                    <a:pt x="484" y="997"/>
                  </a:lnTo>
                  <a:lnTo>
                    <a:pt x="552" y="989"/>
                  </a:lnTo>
                  <a:lnTo>
                    <a:pt x="621" y="979"/>
                  </a:lnTo>
                  <a:lnTo>
                    <a:pt x="689" y="968"/>
                  </a:lnTo>
                  <a:lnTo>
                    <a:pt x="759" y="956"/>
                  </a:lnTo>
                  <a:lnTo>
                    <a:pt x="827" y="944"/>
                  </a:lnTo>
                  <a:lnTo>
                    <a:pt x="895" y="930"/>
                  </a:lnTo>
                  <a:lnTo>
                    <a:pt x="965" y="916"/>
                  </a:lnTo>
                  <a:lnTo>
                    <a:pt x="1033" y="902"/>
                  </a:lnTo>
                  <a:lnTo>
                    <a:pt x="1103" y="888"/>
                  </a:lnTo>
                  <a:lnTo>
                    <a:pt x="1171" y="872"/>
                  </a:lnTo>
                  <a:lnTo>
                    <a:pt x="1241" y="850"/>
                  </a:lnTo>
                  <a:lnTo>
                    <a:pt x="1309" y="810"/>
                  </a:lnTo>
                  <a:lnTo>
                    <a:pt x="1379" y="772"/>
                  </a:lnTo>
                  <a:lnTo>
                    <a:pt x="1447" y="738"/>
                  </a:lnTo>
                  <a:lnTo>
                    <a:pt x="1517" y="706"/>
                  </a:lnTo>
                  <a:lnTo>
                    <a:pt x="1585" y="678"/>
                  </a:lnTo>
                  <a:lnTo>
                    <a:pt x="1655" y="652"/>
                  </a:lnTo>
                  <a:lnTo>
                    <a:pt x="1723" y="630"/>
                  </a:lnTo>
                  <a:lnTo>
                    <a:pt x="1793" y="610"/>
                  </a:lnTo>
                  <a:lnTo>
                    <a:pt x="1860" y="594"/>
                  </a:lnTo>
                  <a:lnTo>
                    <a:pt x="1930" y="582"/>
                  </a:lnTo>
                  <a:lnTo>
                    <a:pt x="1998" y="572"/>
                  </a:lnTo>
                  <a:lnTo>
                    <a:pt x="2068" y="566"/>
                  </a:lnTo>
                  <a:lnTo>
                    <a:pt x="2136" y="562"/>
                  </a:lnTo>
                  <a:lnTo>
                    <a:pt x="2206" y="560"/>
                  </a:lnTo>
                  <a:lnTo>
                    <a:pt x="2274" y="559"/>
                  </a:lnTo>
                  <a:lnTo>
                    <a:pt x="2342" y="559"/>
                  </a:lnTo>
                  <a:moveTo>
                    <a:pt x="0" y="1029"/>
                  </a:moveTo>
                  <a:lnTo>
                    <a:pt x="70" y="1027"/>
                  </a:lnTo>
                  <a:lnTo>
                    <a:pt x="138" y="1027"/>
                  </a:lnTo>
                  <a:lnTo>
                    <a:pt x="208" y="1023"/>
                  </a:lnTo>
                  <a:lnTo>
                    <a:pt x="276" y="1019"/>
                  </a:lnTo>
                  <a:lnTo>
                    <a:pt x="346" y="1013"/>
                  </a:lnTo>
                  <a:lnTo>
                    <a:pt x="414" y="1001"/>
                  </a:lnTo>
                  <a:lnTo>
                    <a:pt x="484" y="979"/>
                  </a:lnTo>
                  <a:lnTo>
                    <a:pt x="552" y="957"/>
                  </a:lnTo>
                  <a:lnTo>
                    <a:pt x="621" y="933"/>
                  </a:lnTo>
                  <a:lnTo>
                    <a:pt x="689" y="909"/>
                  </a:lnTo>
                  <a:lnTo>
                    <a:pt x="759" y="887"/>
                  </a:lnTo>
                  <a:lnTo>
                    <a:pt x="827" y="867"/>
                  </a:lnTo>
                  <a:lnTo>
                    <a:pt x="895" y="849"/>
                  </a:lnTo>
                  <a:lnTo>
                    <a:pt x="965" y="831"/>
                  </a:lnTo>
                  <a:lnTo>
                    <a:pt x="1033" y="816"/>
                  </a:lnTo>
                  <a:lnTo>
                    <a:pt x="1103" y="798"/>
                  </a:lnTo>
                  <a:lnTo>
                    <a:pt x="1171" y="778"/>
                  </a:lnTo>
                  <a:lnTo>
                    <a:pt x="1241" y="756"/>
                  </a:lnTo>
                  <a:lnTo>
                    <a:pt x="1309" y="732"/>
                  </a:lnTo>
                  <a:lnTo>
                    <a:pt x="1379" y="704"/>
                  </a:lnTo>
                  <a:lnTo>
                    <a:pt x="1447" y="672"/>
                  </a:lnTo>
                  <a:lnTo>
                    <a:pt x="1517" y="638"/>
                  </a:lnTo>
                  <a:lnTo>
                    <a:pt x="1585" y="604"/>
                  </a:lnTo>
                  <a:lnTo>
                    <a:pt x="1655" y="568"/>
                  </a:lnTo>
                  <a:lnTo>
                    <a:pt x="1723" y="534"/>
                  </a:lnTo>
                  <a:lnTo>
                    <a:pt x="1793" y="500"/>
                  </a:lnTo>
                  <a:lnTo>
                    <a:pt x="1860" y="468"/>
                  </a:lnTo>
                  <a:lnTo>
                    <a:pt x="1930" y="438"/>
                  </a:lnTo>
                  <a:lnTo>
                    <a:pt x="1998" y="412"/>
                  </a:lnTo>
                  <a:lnTo>
                    <a:pt x="2068" y="390"/>
                  </a:lnTo>
                  <a:lnTo>
                    <a:pt x="2136" y="372"/>
                  </a:lnTo>
                  <a:lnTo>
                    <a:pt x="2206" y="358"/>
                  </a:lnTo>
                  <a:lnTo>
                    <a:pt x="2274" y="350"/>
                  </a:lnTo>
                  <a:lnTo>
                    <a:pt x="2342" y="348"/>
                  </a:lnTo>
                  <a:moveTo>
                    <a:pt x="0" y="811"/>
                  </a:moveTo>
                  <a:lnTo>
                    <a:pt x="70" y="809"/>
                  </a:lnTo>
                  <a:lnTo>
                    <a:pt x="138" y="809"/>
                  </a:lnTo>
                  <a:lnTo>
                    <a:pt x="208" y="807"/>
                  </a:lnTo>
                  <a:lnTo>
                    <a:pt x="276" y="805"/>
                  </a:lnTo>
                  <a:lnTo>
                    <a:pt x="346" y="801"/>
                  </a:lnTo>
                  <a:lnTo>
                    <a:pt x="414" y="795"/>
                  </a:lnTo>
                  <a:lnTo>
                    <a:pt x="484" y="789"/>
                  </a:lnTo>
                  <a:lnTo>
                    <a:pt x="552" y="779"/>
                  </a:lnTo>
                  <a:lnTo>
                    <a:pt x="621" y="767"/>
                  </a:lnTo>
                  <a:lnTo>
                    <a:pt x="689" y="749"/>
                  </a:lnTo>
                  <a:lnTo>
                    <a:pt x="759" y="727"/>
                  </a:lnTo>
                  <a:lnTo>
                    <a:pt x="827" y="698"/>
                  </a:lnTo>
                  <a:lnTo>
                    <a:pt x="895" y="666"/>
                  </a:lnTo>
                  <a:lnTo>
                    <a:pt x="965" y="628"/>
                  </a:lnTo>
                  <a:lnTo>
                    <a:pt x="1033" y="588"/>
                  </a:lnTo>
                  <a:lnTo>
                    <a:pt x="1103" y="546"/>
                  </a:lnTo>
                  <a:lnTo>
                    <a:pt x="1171" y="518"/>
                  </a:lnTo>
                  <a:lnTo>
                    <a:pt x="1241" y="502"/>
                  </a:lnTo>
                  <a:lnTo>
                    <a:pt x="1309" y="488"/>
                  </a:lnTo>
                  <a:lnTo>
                    <a:pt x="1379" y="472"/>
                  </a:lnTo>
                  <a:lnTo>
                    <a:pt x="1447" y="458"/>
                  </a:lnTo>
                  <a:lnTo>
                    <a:pt x="1517" y="444"/>
                  </a:lnTo>
                  <a:lnTo>
                    <a:pt x="1585" y="430"/>
                  </a:lnTo>
                  <a:lnTo>
                    <a:pt x="1655" y="418"/>
                  </a:lnTo>
                  <a:lnTo>
                    <a:pt x="1723" y="404"/>
                  </a:lnTo>
                  <a:lnTo>
                    <a:pt x="1793" y="394"/>
                  </a:lnTo>
                  <a:lnTo>
                    <a:pt x="1860" y="384"/>
                  </a:lnTo>
                  <a:lnTo>
                    <a:pt x="1930" y="374"/>
                  </a:lnTo>
                  <a:lnTo>
                    <a:pt x="1998" y="366"/>
                  </a:lnTo>
                  <a:lnTo>
                    <a:pt x="2068" y="360"/>
                  </a:lnTo>
                  <a:lnTo>
                    <a:pt x="2136" y="354"/>
                  </a:lnTo>
                  <a:lnTo>
                    <a:pt x="2206" y="350"/>
                  </a:lnTo>
                  <a:lnTo>
                    <a:pt x="2274" y="348"/>
                  </a:lnTo>
                  <a:lnTo>
                    <a:pt x="2342" y="348"/>
                  </a:lnTo>
                  <a:moveTo>
                    <a:pt x="0" y="673"/>
                  </a:moveTo>
                  <a:lnTo>
                    <a:pt x="70" y="673"/>
                  </a:lnTo>
                  <a:lnTo>
                    <a:pt x="138" y="671"/>
                  </a:lnTo>
                  <a:lnTo>
                    <a:pt x="208" y="667"/>
                  </a:lnTo>
                  <a:lnTo>
                    <a:pt x="276" y="663"/>
                  </a:lnTo>
                  <a:lnTo>
                    <a:pt x="346" y="657"/>
                  </a:lnTo>
                  <a:lnTo>
                    <a:pt x="414" y="651"/>
                  </a:lnTo>
                  <a:lnTo>
                    <a:pt x="484" y="643"/>
                  </a:lnTo>
                  <a:lnTo>
                    <a:pt x="552" y="633"/>
                  </a:lnTo>
                  <a:lnTo>
                    <a:pt x="621" y="623"/>
                  </a:lnTo>
                  <a:lnTo>
                    <a:pt x="689" y="613"/>
                  </a:lnTo>
                  <a:lnTo>
                    <a:pt x="759" y="601"/>
                  </a:lnTo>
                  <a:lnTo>
                    <a:pt x="827" y="588"/>
                  </a:lnTo>
                  <a:lnTo>
                    <a:pt x="895" y="576"/>
                  </a:lnTo>
                  <a:lnTo>
                    <a:pt x="965" y="562"/>
                  </a:lnTo>
                  <a:lnTo>
                    <a:pt x="1033" y="548"/>
                  </a:lnTo>
                  <a:lnTo>
                    <a:pt x="1103" y="532"/>
                  </a:lnTo>
                  <a:lnTo>
                    <a:pt x="1171" y="506"/>
                  </a:lnTo>
                  <a:lnTo>
                    <a:pt x="1241" y="468"/>
                  </a:lnTo>
                  <a:lnTo>
                    <a:pt x="1309" y="432"/>
                  </a:lnTo>
                  <a:lnTo>
                    <a:pt x="1379" y="398"/>
                  </a:lnTo>
                  <a:lnTo>
                    <a:pt x="1447" y="364"/>
                  </a:lnTo>
                  <a:lnTo>
                    <a:pt x="1517" y="332"/>
                  </a:lnTo>
                  <a:lnTo>
                    <a:pt x="1585" y="298"/>
                  </a:lnTo>
                  <a:lnTo>
                    <a:pt x="1655" y="264"/>
                  </a:lnTo>
                  <a:lnTo>
                    <a:pt x="1723" y="230"/>
                  </a:lnTo>
                  <a:lnTo>
                    <a:pt x="1793" y="196"/>
                  </a:lnTo>
                  <a:lnTo>
                    <a:pt x="1860" y="164"/>
                  </a:lnTo>
                  <a:lnTo>
                    <a:pt x="1930" y="132"/>
                  </a:lnTo>
                  <a:lnTo>
                    <a:pt x="1998" y="102"/>
                  </a:lnTo>
                  <a:lnTo>
                    <a:pt x="2068" y="74"/>
                  </a:lnTo>
                  <a:lnTo>
                    <a:pt x="2136" y="50"/>
                  </a:lnTo>
                  <a:lnTo>
                    <a:pt x="2206" y="28"/>
                  </a:lnTo>
                  <a:lnTo>
                    <a:pt x="2274" y="10"/>
                  </a:lnTo>
                  <a:lnTo>
                    <a:pt x="2342" y="0"/>
                  </a:lnTo>
                  <a:moveTo>
                    <a:pt x="0" y="451"/>
                  </a:moveTo>
                  <a:lnTo>
                    <a:pt x="70" y="453"/>
                  </a:lnTo>
                  <a:lnTo>
                    <a:pt x="138" y="453"/>
                  </a:lnTo>
                  <a:lnTo>
                    <a:pt x="208" y="453"/>
                  </a:lnTo>
                  <a:lnTo>
                    <a:pt x="276" y="453"/>
                  </a:lnTo>
                  <a:lnTo>
                    <a:pt x="346" y="453"/>
                  </a:lnTo>
                  <a:lnTo>
                    <a:pt x="414" y="453"/>
                  </a:lnTo>
                  <a:lnTo>
                    <a:pt x="484" y="451"/>
                  </a:lnTo>
                  <a:lnTo>
                    <a:pt x="552" y="447"/>
                  </a:lnTo>
                  <a:lnTo>
                    <a:pt x="621" y="443"/>
                  </a:lnTo>
                  <a:lnTo>
                    <a:pt x="689" y="437"/>
                  </a:lnTo>
                  <a:lnTo>
                    <a:pt x="759" y="429"/>
                  </a:lnTo>
                  <a:lnTo>
                    <a:pt x="827" y="419"/>
                  </a:lnTo>
                  <a:lnTo>
                    <a:pt x="895" y="407"/>
                  </a:lnTo>
                  <a:lnTo>
                    <a:pt x="965" y="391"/>
                  </a:lnTo>
                  <a:lnTo>
                    <a:pt x="1033" y="373"/>
                  </a:lnTo>
                  <a:lnTo>
                    <a:pt x="1103" y="349"/>
                  </a:lnTo>
                  <a:lnTo>
                    <a:pt x="1171" y="321"/>
                  </a:lnTo>
                  <a:lnTo>
                    <a:pt x="1241" y="289"/>
                  </a:lnTo>
                  <a:lnTo>
                    <a:pt x="1309" y="251"/>
                  </a:lnTo>
                  <a:lnTo>
                    <a:pt x="1379" y="209"/>
                  </a:lnTo>
                  <a:lnTo>
                    <a:pt x="1447" y="165"/>
                  </a:lnTo>
                  <a:lnTo>
                    <a:pt x="1517" y="124"/>
                  </a:lnTo>
                  <a:lnTo>
                    <a:pt x="1585" y="86"/>
                  </a:lnTo>
                  <a:lnTo>
                    <a:pt x="1655" y="72"/>
                  </a:lnTo>
                  <a:lnTo>
                    <a:pt x="1723" y="60"/>
                  </a:lnTo>
                  <a:lnTo>
                    <a:pt x="1793" y="48"/>
                  </a:lnTo>
                  <a:lnTo>
                    <a:pt x="1860" y="38"/>
                  </a:lnTo>
                  <a:lnTo>
                    <a:pt x="1930" y="28"/>
                  </a:lnTo>
                  <a:lnTo>
                    <a:pt x="1998" y="20"/>
                  </a:lnTo>
                  <a:lnTo>
                    <a:pt x="2068" y="12"/>
                  </a:lnTo>
                  <a:lnTo>
                    <a:pt x="2136" y="8"/>
                  </a:lnTo>
                  <a:lnTo>
                    <a:pt x="2206" y="4"/>
                  </a:lnTo>
                  <a:lnTo>
                    <a:pt x="2274" y="2"/>
                  </a:lnTo>
                  <a:lnTo>
                    <a:pt x="2342" y="0"/>
                  </a:lnTo>
                  <a:moveTo>
                    <a:pt x="0" y="329"/>
                  </a:moveTo>
                  <a:lnTo>
                    <a:pt x="70" y="329"/>
                  </a:lnTo>
                  <a:lnTo>
                    <a:pt x="138" y="327"/>
                  </a:lnTo>
                  <a:lnTo>
                    <a:pt x="208" y="323"/>
                  </a:lnTo>
                  <a:lnTo>
                    <a:pt x="276" y="319"/>
                  </a:lnTo>
                  <a:lnTo>
                    <a:pt x="346" y="313"/>
                  </a:lnTo>
                  <a:lnTo>
                    <a:pt x="414" y="307"/>
                  </a:lnTo>
                  <a:lnTo>
                    <a:pt x="484" y="299"/>
                  </a:lnTo>
                  <a:lnTo>
                    <a:pt x="552" y="289"/>
                  </a:lnTo>
                  <a:lnTo>
                    <a:pt x="621" y="279"/>
                  </a:lnTo>
                  <a:lnTo>
                    <a:pt x="689" y="269"/>
                  </a:lnTo>
                  <a:lnTo>
                    <a:pt x="759" y="258"/>
                  </a:lnTo>
                  <a:lnTo>
                    <a:pt x="827" y="246"/>
                  </a:lnTo>
                  <a:lnTo>
                    <a:pt x="895" y="232"/>
                  </a:lnTo>
                  <a:lnTo>
                    <a:pt x="965" y="218"/>
                  </a:lnTo>
                  <a:lnTo>
                    <a:pt x="1033" y="204"/>
                  </a:lnTo>
                  <a:lnTo>
                    <a:pt x="1103" y="188"/>
                  </a:lnTo>
                </a:path>
              </a:pathLst>
            </a:custGeom>
            <a:noFill/>
            <a:ln w="1588">
              <a:solidFill>
                <a:schemeClr val="tx1"/>
              </a:solidFill>
              <a:miter lim="800000"/>
              <a:headEnd/>
              <a:tailEnd/>
            </a:ln>
          </p:spPr>
          <p:txBody>
            <a:bodyPr/>
            <a:lstStyle/>
            <a:p>
              <a:endParaRPr lang="en-US"/>
            </a:p>
          </p:txBody>
        </p:sp>
        <p:sp>
          <p:nvSpPr>
            <p:cNvPr id="39011" name="Freeform 88"/>
            <p:cNvSpPr>
              <a:spLocks noChangeAspect="1" noEditPoints="1"/>
            </p:cNvSpPr>
            <p:nvPr/>
          </p:nvSpPr>
          <p:spPr bwMode="auto">
            <a:xfrm>
              <a:off x="3980" y="1410"/>
              <a:ext cx="449" cy="1231"/>
            </a:xfrm>
            <a:custGeom>
              <a:avLst/>
              <a:gdLst>
                <a:gd name="T0" fmla="*/ 0 w 2342"/>
                <a:gd name="T1" fmla="*/ 1 h 4920"/>
                <a:gd name="T2" fmla="*/ 0 w 2342"/>
                <a:gd name="T3" fmla="*/ 1 h 4920"/>
                <a:gd name="T4" fmla="*/ 0 w 2342"/>
                <a:gd name="T5" fmla="*/ 1 h 4920"/>
                <a:gd name="T6" fmla="*/ 0 w 2342"/>
                <a:gd name="T7" fmla="*/ 1 h 4920"/>
                <a:gd name="T8" fmla="*/ 0 w 2342"/>
                <a:gd name="T9" fmla="*/ 1 h 4920"/>
                <a:gd name="T10" fmla="*/ 0 w 2342"/>
                <a:gd name="T11" fmla="*/ 1 h 4920"/>
                <a:gd name="T12" fmla="*/ 0 w 2342"/>
                <a:gd name="T13" fmla="*/ 1 h 4920"/>
                <a:gd name="T14" fmla="*/ 0 w 2342"/>
                <a:gd name="T15" fmla="*/ 1 h 4920"/>
                <a:gd name="T16" fmla="*/ 0 w 2342"/>
                <a:gd name="T17" fmla="*/ 1 h 4920"/>
                <a:gd name="T18" fmla="*/ 0 w 2342"/>
                <a:gd name="T19" fmla="*/ 1 h 4920"/>
                <a:gd name="T20" fmla="*/ 0 w 2342"/>
                <a:gd name="T21" fmla="*/ 1 h 4920"/>
                <a:gd name="T22" fmla="*/ 0 w 2342"/>
                <a:gd name="T23" fmla="*/ 1 h 4920"/>
                <a:gd name="T24" fmla="*/ 0 w 2342"/>
                <a:gd name="T25" fmla="*/ 1 h 4920"/>
                <a:gd name="T26" fmla="*/ 0 w 2342"/>
                <a:gd name="T27" fmla="*/ 1 h 4920"/>
                <a:gd name="T28" fmla="*/ 0 w 2342"/>
                <a:gd name="T29" fmla="*/ 1 h 4920"/>
                <a:gd name="T30" fmla="*/ 0 w 2342"/>
                <a:gd name="T31" fmla="*/ 1 h 4920"/>
                <a:gd name="T32" fmla="*/ 0 w 2342"/>
                <a:gd name="T33" fmla="*/ 1 h 4920"/>
                <a:gd name="T34" fmla="*/ 0 w 2342"/>
                <a:gd name="T35" fmla="*/ 1 h 4920"/>
                <a:gd name="T36" fmla="*/ 0 w 2342"/>
                <a:gd name="T37" fmla="*/ 1 h 4920"/>
                <a:gd name="T38" fmla="*/ 0 w 2342"/>
                <a:gd name="T39" fmla="*/ 1 h 4920"/>
                <a:gd name="T40" fmla="*/ 0 w 2342"/>
                <a:gd name="T41" fmla="*/ 1 h 4920"/>
                <a:gd name="T42" fmla="*/ 0 w 2342"/>
                <a:gd name="T43" fmla="*/ 1 h 4920"/>
                <a:gd name="T44" fmla="*/ 0 w 2342"/>
                <a:gd name="T45" fmla="*/ 1 h 4920"/>
                <a:gd name="T46" fmla="*/ 0 w 2342"/>
                <a:gd name="T47" fmla="*/ 1 h 4920"/>
                <a:gd name="T48" fmla="*/ 0 w 2342"/>
                <a:gd name="T49" fmla="*/ 1 h 4920"/>
                <a:gd name="T50" fmla="*/ 0 w 2342"/>
                <a:gd name="T51" fmla="*/ 1 h 4920"/>
                <a:gd name="T52" fmla="*/ 0 w 2342"/>
                <a:gd name="T53" fmla="*/ 1 h 4920"/>
                <a:gd name="T54" fmla="*/ 0 w 2342"/>
                <a:gd name="T55" fmla="*/ 1 h 4920"/>
                <a:gd name="T56" fmla="*/ 0 w 2342"/>
                <a:gd name="T57" fmla="*/ 1 h 4920"/>
                <a:gd name="T58" fmla="*/ 0 w 2342"/>
                <a:gd name="T59" fmla="*/ 1 h 4920"/>
                <a:gd name="T60" fmla="*/ 0 w 2342"/>
                <a:gd name="T61" fmla="*/ 1 h 4920"/>
                <a:gd name="T62" fmla="*/ 0 w 2342"/>
                <a:gd name="T63" fmla="*/ 1 h 4920"/>
                <a:gd name="T64" fmla="*/ 0 w 2342"/>
                <a:gd name="T65" fmla="*/ 1 h 4920"/>
                <a:gd name="T66" fmla="*/ 0 w 2342"/>
                <a:gd name="T67" fmla="*/ 1 h 4920"/>
                <a:gd name="T68" fmla="*/ 0 w 2342"/>
                <a:gd name="T69" fmla="*/ 1 h 4920"/>
                <a:gd name="T70" fmla="*/ 0 w 2342"/>
                <a:gd name="T71" fmla="*/ 1 h 4920"/>
                <a:gd name="T72" fmla="*/ 0 w 2342"/>
                <a:gd name="T73" fmla="*/ 1 h 4920"/>
                <a:gd name="T74" fmla="*/ 0 w 2342"/>
                <a:gd name="T75" fmla="*/ 0 h 4920"/>
                <a:gd name="T76" fmla="*/ 0 w 2342"/>
                <a:gd name="T77" fmla="*/ 0 h 4920"/>
                <a:gd name="T78" fmla="*/ 0 w 2342"/>
                <a:gd name="T79" fmla="*/ 0 h 4920"/>
                <a:gd name="T80" fmla="*/ 0 w 2342"/>
                <a:gd name="T81" fmla="*/ 1 h 4920"/>
                <a:gd name="T82" fmla="*/ 0 w 2342"/>
                <a:gd name="T83" fmla="*/ 1 h 4920"/>
                <a:gd name="T84" fmla="*/ 0 w 2342"/>
                <a:gd name="T85" fmla="*/ 0 h 4920"/>
                <a:gd name="T86" fmla="*/ 0 w 2342"/>
                <a:gd name="T87" fmla="*/ 0 h 4920"/>
                <a:gd name="T88" fmla="*/ 0 w 2342"/>
                <a:gd name="T89" fmla="*/ 0 h 4920"/>
                <a:gd name="T90" fmla="*/ 0 w 2342"/>
                <a:gd name="T91" fmla="*/ 0 h 4920"/>
                <a:gd name="T92" fmla="*/ 0 w 2342"/>
                <a:gd name="T93" fmla="*/ 1 h 4920"/>
                <a:gd name="T94" fmla="*/ 0 w 2342"/>
                <a:gd name="T95" fmla="*/ 0 h 4920"/>
                <a:gd name="T96" fmla="*/ 0 w 2342"/>
                <a:gd name="T97" fmla="*/ 0 h 4920"/>
                <a:gd name="T98" fmla="*/ 0 w 2342"/>
                <a:gd name="T99" fmla="*/ 0 h 4920"/>
                <a:gd name="T100" fmla="*/ 0 w 2342"/>
                <a:gd name="T101" fmla="*/ 0 h 4920"/>
                <a:gd name="T102" fmla="*/ 0 w 2342"/>
                <a:gd name="T103" fmla="*/ 0 h 4920"/>
                <a:gd name="T104" fmla="*/ 0 w 2342"/>
                <a:gd name="T105" fmla="*/ 0 h 4920"/>
                <a:gd name="T106" fmla="*/ 0 w 2342"/>
                <a:gd name="T107" fmla="*/ 0 h 4920"/>
                <a:gd name="T108" fmla="*/ 0 w 2342"/>
                <a:gd name="T109" fmla="*/ 0 h 4920"/>
                <a:gd name="T110" fmla="*/ 0 w 2342"/>
                <a:gd name="T111" fmla="*/ 0 h 4920"/>
                <a:gd name="T112" fmla="*/ 0 w 2342"/>
                <a:gd name="T113" fmla="*/ 0 h 4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2"/>
                <a:gd name="T172" fmla="*/ 0 h 4920"/>
                <a:gd name="T173" fmla="*/ 2342 w 2342"/>
                <a:gd name="T174" fmla="*/ 4920 h 4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2" h="4920">
                  <a:moveTo>
                    <a:pt x="1103" y="4835"/>
                  </a:moveTo>
                  <a:lnTo>
                    <a:pt x="1171" y="4821"/>
                  </a:lnTo>
                  <a:lnTo>
                    <a:pt x="1241" y="4805"/>
                  </a:lnTo>
                  <a:lnTo>
                    <a:pt x="1309" y="4791"/>
                  </a:lnTo>
                  <a:lnTo>
                    <a:pt x="1379" y="4775"/>
                  </a:lnTo>
                  <a:lnTo>
                    <a:pt x="1447" y="4761"/>
                  </a:lnTo>
                  <a:lnTo>
                    <a:pt x="1517" y="4747"/>
                  </a:lnTo>
                  <a:lnTo>
                    <a:pt x="1585" y="4733"/>
                  </a:lnTo>
                  <a:lnTo>
                    <a:pt x="1655" y="4699"/>
                  </a:lnTo>
                  <a:lnTo>
                    <a:pt x="1723" y="4671"/>
                  </a:lnTo>
                  <a:lnTo>
                    <a:pt x="1792" y="4651"/>
                  </a:lnTo>
                  <a:lnTo>
                    <a:pt x="1860" y="4635"/>
                  </a:lnTo>
                  <a:lnTo>
                    <a:pt x="1930" y="4625"/>
                  </a:lnTo>
                  <a:lnTo>
                    <a:pt x="1998" y="4619"/>
                  </a:lnTo>
                  <a:lnTo>
                    <a:pt x="2068" y="4615"/>
                  </a:lnTo>
                  <a:lnTo>
                    <a:pt x="2136" y="4617"/>
                  </a:lnTo>
                  <a:lnTo>
                    <a:pt x="2206" y="4621"/>
                  </a:lnTo>
                  <a:lnTo>
                    <a:pt x="2274" y="4627"/>
                  </a:lnTo>
                  <a:lnTo>
                    <a:pt x="2342" y="4633"/>
                  </a:lnTo>
                  <a:moveTo>
                    <a:pt x="0" y="4920"/>
                  </a:moveTo>
                  <a:lnTo>
                    <a:pt x="70" y="4920"/>
                  </a:lnTo>
                  <a:lnTo>
                    <a:pt x="138" y="4916"/>
                  </a:lnTo>
                  <a:lnTo>
                    <a:pt x="208" y="4910"/>
                  </a:lnTo>
                  <a:lnTo>
                    <a:pt x="276" y="4900"/>
                  </a:lnTo>
                  <a:lnTo>
                    <a:pt x="346" y="4892"/>
                  </a:lnTo>
                  <a:lnTo>
                    <a:pt x="414" y="4880"/>
                  </a:lnTo>
                  <a:lnTo>
                    <a:pt x="484" y="4866"/>
                  </a:lnTo>
                  <a:lnTo>
                    <a:pt x="552" y="4852"/>
                  </a:lnTo>
                  <a:lnTo>
                    <a:pt x="621" y="4836"/>
                  </a:lnTo>
                  <a:lnTo>
                    <a:pt x="689" y="4820"/>
                  </a:lnTo>
                  <a:lnTo>
                    <a:pt x="759" y="4802"/>
                  </a:lnTo>
                  <a:lnTo>
                    <a:pt x="827" y="4786"/>
                  </a:lnTo>
                  <a:lnTo>
                    <a:pt x="895" y="4768"/>
                  </a:lnTo>
                  <a:lnTo>
                    <a:pt x="965" y="4749"/>
                  </a:lnTo>
                  <a:lnTo>
                    <a:pt x="1033" y="4731"/>
                  </a:lnTo>
                  <a:lnTo>
                    <a:pt x="1103" y="4711"/>
                  </a:lnTo>
                  <a:lnTo>
                    <a:pt x="1171" y="4691"/>
                  </a:lnTo>
                  <a:lnTo>
                    <a:pt x="1241" y="4671"/>
                  </a:lnTo>
                  <a:lnTo>
                    <a:pt x="1309" y="4651"/>
                  </a:lnTo>
                  <a:lnTo>
                    <a:pt x="1379" y="4629"/>
                  </a:lnTo>
                  <a:lnTo>
                    <a:pt x="1447" y="4607"/>
                  </a:lnTo>
                  <a:lnTo>
                    <a:pt x="1517" y="4581"/>
                  </a:lnTo>
                  <a:lnTo>
                    <a:pt x="1585" y="4555"/>
                  </a:lnTo>
                  <a:lnTo>
                    <a:pt x="1655" y="4523"/>
                  </a:lnTo>
                  <a:lnTo>
                    <a:pt x="1723" y="4487"/>
                  </a:lnTo>
                  <a:lnTo>
                    <a:pt x="1793" y="4451"/>
                  </a:lnTo>
                  <a:lnTo>
                    <a:pt x="1860" y="4413"/>
                  </a:lnTo>
                  <a:lnTo>
                    <a:pt x="1930" y="4377"/>
                  </a:lnTo>
                  <a:lnTo>
                    <a:pt x="1998" y="4343"/>
                  </a:lnTo>
                  <a:lnTo>
                    <a:pt x="2068" y="4313"/>
                  </a:lnTo>
                  <a:lnTo>
                    <a:pt x="2136" y="4290"/>
                  </a:lnTo>
                  <a:lnTo>
                    <a:pt x="2206" y="4274"/>
                  </a:lnTo>
                  <a:lnTo>
                    <a:pt x="2274" y="4262"/>
                  </a:lnTo>
                  <a:lnTo>
                    <a:pt x="2342" y="4258"/>
                  </a:lnTo>
                  <a:moveTo>
                    <a:pt x="0" y="4632"/>
                  </a:moveTo>
                  <a:lnTo>
                    <a:pt x="70" y="4632"/>
                  </a:lnTo>
                  <a:lnTo>
                    <a:pt x="138" y="4630"/>
                  </a:lnTo>
                  <a:lnTo>
                    <a:pt x="208" y="4626"/>
                  </a:lnTo>
                  <a:lnTo>
                    <a:pt x="276" y="4622"/>
                  </a:lnTo>
                  <a:lnTo>
                    <a:pt x="346" y="4616"/>
                  </a:lnTo>
                  <a:lnTo>
                    <a:pt x="414" y="4608"/>
                  </a:lnTo>
                  <a:lnTo>
                    <a:pt x="484" y="4600"/>
                  </a:lnTo>
                  <a:lnTo>
                    <a:pt x="552" y="4590"/>
                  </a:lnTo>
                  <a:lnTo>
                    <a:pt x="621" y="4578"/>
                  </a:lnTo>
                  <a:lnTo>
                    <a:pt x="689" y="4566"/>
                  </a:lnTo>
                  <a:lnTo>
                    <a:pt x="759" y="4554"/>
                  </a:lnTo>
                  <a:lnTo>
                    <a:pt x="827" y="4540"/>
                  </a:lnTo>
                  <a:lnTo>
                    <a:pt x="895" y="4525"/>
                  </a:lnTo>
                  <a:lnTo>
                    <a:pt x="965" y="4509"/>
                  </a:lnTo>
                  <a:lnTo>
                    <a:pt x="1033" y="4493"/>
                  </a:lnTo>
                  <a:lnTo>
                    <a:pt x="1103" y="4477"/>
                  </a:lnTo>
                  <a:lnTo>
                    <a:pt x="1171" y="4459"/>
                  </a:lnTo>
                  <a:lnTo>
                    <a:pt x="1241" y="4441"/>
                  </a:lnTo>
                  <a:lnTo>
                    <a:pt x="1309" y="4425"/>
                  </a:lnTo>
                  <a:lnTo>
                    <a:pt x="1379" y="4407"/>
                  </a:lnTo>
                  <a:lnTo>
                    <a:pt x="1447" y="4391"/>
                  </a:lnTo>
                  <a:lnTo>
                    <a:pt x="1517" y="4373"/>
                  </a:lnTo>
                  <a:lnTo>
                    <a:pt x="1585" y="4357"/>
                  </a:lnTo>
                  <a:lnTo>
                    <a:pt x="1655" y="4341"/>
                  </a:lnTo>
                  <a:lnTo>
                    <a:pt x="1723" y="4327"/>
                  </a:lnTo>
                  <a:lnTo>
                    <a:pt x="1793" y="4313"/>
                  </a:lnTo>
                  <a:lnTo>
                    <a:pt x="1860" y="4301"/>
                  </a:lnTo>
                  <a:lnTo>
                    <a:pt x="1930" y="4289"/>
                  </a:lnTo>
                  <a:lnTo>
                    <a:pt x="1998" y="4281"/>
                  </a:lnTo>
                  <a:lnTo>
                    <a:pt x="2068" y="4273"/>
                  </a:lnTo>
                  <a:lnTo>
                    <a:pt x="2136" y="4265"/>
                  </a:lnTo>
                  <a:lnTo>
                    <a:pt x="2206" y="4261"/>
                  </a:lnTo>
                  <a:lnTo>
                    <a:pt x="2274" y="4259"/>
                  </a:lnTo>
                  <a:lnTo>
                    <a:pt x="2342" y="4257"/>
                  </a:lnTo>
                  <a:moveTo>
                    <a:pt x="0" y="3854"/>
                  </a:moveTo>
                  <a:lnTo>
                    <a:pt x="70" y="3852"/>
                  </a:lnTo>
                  <a:lnTo>
                    <a:pt x="138" y="3848"/>
                  </a:lnTo>
                  <a:lnTo>
                    <a:pt x="208" y="3838"/>
                  </a:lnTo>
                  <a:lnTo>
                    <a:pt x="276" y="3826"/>
                  </a:lnTo>
                  <a:lnTo>
                    <a:pt x="346" y="3810"/>
                  </a:lnTo>
                  <a:lnTo>
                    <a:pt x="414" y="3792"/>
                  </a:lnTo>
                  <a:lnTo>
                    <a:pt x="484" y="3770"/>
                  </a:lnTo>
                  <a:lnTo>
                    <a:pt x="552" y="3744"/>
                  </a:lnTo>
                  <a:lnTo>
                    <a:pt x="621" y="3716"/>
                  </a:lnTo>
                  <a:lnTo>
                    <a:pt x="689" y="3686"/>
                  </a:lnTo>
                  <a:lnTo>
                    <a:pt x="759" y="3652"/>
                  </a:lnTo>
                  <a:lnTo>
                    <a:pt x="827" y="3618"/>
                  </a:lnTo>
                  <a:lnTo>
                    <a:pt x="895" y="3581"/>
                  </a:lnTo>
                  <a:lnTo>
                    <a:pt x="965" y="3541"/>
                  </a:lnTo>
                  <a:lnTo>
                    <a:pt x="1033" y="3593"/>
                  </a:lnTo>
                  <a:lnTo>
                    <a:pt x="1103" y="3647"/>
                  </a:lnTo>
                  <a:lnTo>
                    <a:pt x="1171" y="3696"/>
                  </a:lnTo>
                  <a:lnTo>
                    <a:pt x="1241" y="3742"/>
                  </a:lnTo>
                  <a:lnTo>
                    <a:pt x="1309" y="3786"/>
                  </a:lnTo>
                  <a:lnTo>
                    <a:pt x="1379" y="3828"/>
                  </a:lnTo>
                  <a:lnTo>
                    <a:pt x="1447" y="3866"/>
                  </a:lnTo>
                  <a:lnTo>
                    <a:pt x="1517" y="3902"/>
                  </a:lnTo>
                  <a:lnTo>
                    <a:pt x="1585" y="3934"/>
                  </a:lnTo>
                  <a:lnTo>
                    <a:pt x="1655" y="3966"/>
                  </a:lnTo>
                  <a:lnTo>
                    <a:pt x="1723" y="3992"/>
                  </a:lnTo>
                  <a:lnTo>
                    <a:pt x="1793" y="4018"/>
                  </a:lnTo>
                  <a:lnTo>
                    <a:pt x="1860" y="4040"/>
                  </a:lnTo>
                  <a:lnTo>
                    <a:pt x="1930" y="4058"/>
                  </a:lnTo>
                  <a:lnTo>
                    <a:pt x="1998" y="4074"/>
                  </a:lnTo>
                  <a:lnTo>
                    <a:pt x="2068" y="4088"/>
                  </a:lnTo>
                  <a:lnTo>
                    <a:pt x="2136" y="4100"/>
                  </a:lnTo>
                  <a:lnTo>
                    <a:pt x="2206" y="4108"/>
                  </a:lnTo>
                  <a:lnTo>
                    <a:pt x="2274" y="4112"/>
                  </a:lnTo>
                  <a:lnTo>
                    <a:pt x="2342" y="4114"/>
                  </a:lnTo>
                  <a:moveTo>
                    <a:pt x="0" y="3298"/>
                  </a:moveTo>
                  <a:lnTo>
                    <a:pt x="70" y="3300"/>
                  </a:lnTo>
                  <a:lnTo>
                    <a:pt x="138" y="3300"/>
                  </a:lnTo>
                  <a:lnTo>
                    <a:pt x="208" y="3300"/>
                  </a:lnTo>
                  <a:lnTo>
                    <a:pt x="276" y="3300"/>
                  </a:lnTo>
                  <a:lnTo>
                    <a:pt x="346" y="3302"/>
                  </a:lnTo>
                  <a:lnTo>
                    <a:pt x="414" y="3302"/>
                  </a:lnTo>
                  <a:lnTo>
                    <a:pt x="484" y="3304"/>
                  </a:lnTo>
                  <a:lnTo>
                    <a:pt x="552" y="3304"/>
                  </a:lnTo>
                  <a:lnTo>
                    <a:pt x="621" y="3306"/>
                  </a:lnTo>
                  <a:lnTo>
                    <a:pt x="689" y="3308"/>
                  </a:lnTo>
                  <a:lnTo>
                    <a:pt x="759" y="3352"/>
                  </a:lnTo>
                  <a:lnTo>
                    <a:pt x="827" y="3418"/>
                  </a:lnTo>
                  <a:lnTo>
                    <a:pt x="895" y="3478"/>
                  </a:lnTo>
                  <a:lnTo>
                    <a:pt x="965" y="3537"/>
                  </a:lnTo>
                  <a:lnTo>
                    <a:pt x="1033" y="3498"/>
                  </a:lnTo>
                  <a:lnTo>
                    <a:pt x="1103" y="3456"/>
                  </a:lnTo>
                  <a:lnTo>
                    <a:pt x="1171" y="3412"/>
                  </a:lnTo>
                  <a:lnTo>
                    <a:pt x="1241" y="3368"/>
                  </a:lnTo>
                  <a:lnTo>
                    <a:pt x="1309" y="3332"/>
                  </a:lnTo>
                  <a:lnTo>
                    <a:pt x="1379" y="3328"/>
                  </a:lnTo>
                  <a:lnTo>
                    <a:pt x="1447" y="3328"/>
                  </a:lnTo>
                  <a:lnTo>
                    <a:pt x="1517" y="3330"/>
                  </a:lnTo>
                  <a:lnTo>
                    <a:pt x="1585" y="3332"/>
                  </a:lnTo>
                  <a:lnTo>
                    <a:pt x="1655" y="3334"/>
                  </a:lnTo>
                  <a:lnTo>
                    <a:pt x="1723" y="3338"/>
                  </a:lnTo>
                  <a:lnTo>
                    <a:pt x="1793" y="3340"/>
                  </a:lnTo>
                  <a:lnTo>
                    <a:pt x="1860" y="3341"/>
                  </a:lnTo>
                  <a:lnTo>
                    <a:pt x="1930" y="3345"/>
                  </a:lnTo>
                  <a:lnTo>
                    <a:pt x="1998" y="3347"/>
                  </a:lnTo>
                  <a:lnTo>
                    <a:pt x="2068" y="3351"/>
                  </a:lnTo>
                  <a:lnTo>
                    <a:pt x="2136" y="3353"/>
                  </a:lnTo>
                  <a:lnTo>
                    <a:pt x="2206" y="3355"/>
                  </a:lnTo>
                  <a:lnTo>
                    <a:pt x="2274" y="3355"/>
                  </a:lnTo>
                  <a:lnTo>
                    <a:pt x="2342" y="3357"/>
                  </a:lnTo>
                  <a:moveTo>
                    <a:pt x="0" y="3104"/>
                  </a:moveTo>
                  <a:lnTo>
                    <a:pt x="70" y="3102"/>
                  </a:lnTo>
                  <a:lnTo>
                    <a:pt x="138" y="3102"/>
                  </a:lnTo>
                  <a:lnTo>
                    <a:pt x="208" y="3100"/>
                  </a:lnTo>
                  <a:lnTo>
                    <a:pt x="276" y="3096"/>
                  </a:lnTo>
                  <a:lnTo>
                    <a:pt x="346" y="3092"/>
                  </a:lnTo>
                  <a:lnTo>
                    <a:pt x="414" y="3086"/>
                  </a:lnTo>
                  <a:lnTo>
                    <a:pt x="484" y="3080"/>
                  </a:lnTo>
                  <a:lnTo>
                    <a:pt x="552" y="3144"/>
                  </a:lnTo>
                  <a:lnTo>
                    <a:pt x="621" y="3216"/>
                  </a:lnTo>
                  <a:lnTo>
                    <a:pt x="689" y="3286"/>
                  </a:lnTo>
                  <a:lnTo>
                    <a:pt x="759" y="3310"/>
                  </a:lnTo>
                  <a:lnTo>
                    <a:pt x="827" y="3312"/>
                  </a:lnTo>
                  <a:lnTo>
                    <a:pt x="895" y="3312"/>
                  </a:lnTo>
                  <a:lnTo>
                    <a:pt x="965" y="3314"/>
                  </a:lnTo>
                  <a:lnTo>
                    <a:pt x="1033" y="3316"/>
                  </a:lnTo>
                  <a:lnTo>
                    <a:pt x="1103" y="3318"/>
                  </a:lnTo>
                  <a:lnTo>
                    <a:pt x="1171" y="3318"/>
                  </a:lnTo>
                  <a:lnTo>
                    <a:pt x="1241" y="3320"/>
                  </a:lnTo>
                  <a:lnTo>
                    <a:pt x="1309" y="3310"/>
                  </a:lnTo>
                  <a:lnTo>
                    <a:pt x="1379" y="3272"/>
                  </a:lnTo>
                  <a:lnTo>
                    <a:pt x="1447" y="3228"/>
                  </a:lnTo>
                  <a:lnTo>
                    <a:pt x="1517" y="3184"/>
                  </a:lnTo>
                  <a:lnTo>
                    <a:pt x="1585" y="3140"/>
                  </a:lnTo>
                  <a:lnTo>
                    <a:pt x="1655" y="3100"/>
                  </a:lnTo>
                  <a:lnTo>
                    <a:pt x="1723" y="3058"/>
                  </a:lnTo>
                  <a:lnTo>
                    <a:pt x="1793" y="3022"/>
                  </a:lnTo>
                  <a:lnTo>
                    <a:pt x="1860" y="2986"/>
                  </a:lnTo>
                  <a:lnTo>
                    <a:pt x="1930" y="2956"/>
                  </a:lnTo>
                  <a:lnTo>
                    <a:pt x="1998" y="2928"/>
                  </a:lnTo>
                  <a:lnTo>
                    <a:pt x="2068" y="2906"/>
                  </a:lnTo>
                  <a:lnTo>
                    <a:pt x="2136" y="2888"/>
                  </a:lnTo>
                  <a:lnTo>
                    <a:pt x="2206" y="2874"/>
                  </a:lnTo>
                  <a:lnTo>
                    <a:pt x="2274" y="2866"/>
                  </a:lnTo>
                  <a:lnTo>
                    <a:pt x="2342" y="2865"/>
                  </a:lnTo>
                  <a:moveTo>
                    <a:pt x="0" y="2654"/>
                  </a:moveTo>
                  <a:lnTo>
                    <a:pt x="70" y="2670"/>
                  </a:lnTo>
                  <a:lnTo>
                    <a:pt x="138" y="2714"/>
                  </a:lnTo>
                  <a:lnTo>
                    <a:pt x="208" y="2776"/>
                  </a:lnTo>
                  <a:lnTo>
                    <a:pt x="276" y="2846"/>
                  </a:lnTo>
                  <a:lnTo>
                    <a:pt x="346" y="2920"/>
                  </a:lnTo>
                  <a:lnTo>
                    <a:pt x="414" y="2996"/>
                  </a:lnTo>
                  <a:lnTo>
                    <a:pt x="484" y="3070"/>
                  </a:lnTo>
                  <a:lnTo>
                    <a:pt x="552" y="3074"/>
                  </a:lnTo>
                  <a:lnTo>
                    <a:pt x="621" y="3066"/>
                  </a:lnTo>
                  <a:lnTo>
                    <a:pt x="689" y="3058"/>
                  </a:lnTo>
                  <a:lnTo>
                    <a:pt x="759" y="3050"/>
                  </a:lnTo>
                  <a:lnTo>
                    <a:pt x="827" y="3040"/>
                  </a:lnTo>
                  <a:lnTo>
                    <a:pt x="895" y="3030"/>
                  </a:lnTo>
                  <a:lnTo>
                    <a:pt x="965" y="3020"/>
                  </a:lnTo>
                  <a:lnTo>
                    <a:pt x="1033" y="3010"/>
                  </a:lnTo>
                  <a:lnTo>
                    <a:pt x="1103" y="3000"/>
                  </a:lnTo>
                  <a:lnTo>
                    <a:pt x="1171" y="2988"/>
                  </a:lnTo>
                  <a:lnTo>
                    <a:pt x="1241" y="2976"/>
                  </a:lnTo>
                  <a:lnTo>
                    <a:pt x="1309" y="2966"/>
                  </a:lnTo>
                  <a:lnTo>
                    <a:pt x="1379" y="2954"/>
                  </a:lnTo>
                  <a:lnTo>
                    <a:pt x="1447" y="2944"/>
                  </a:lnTo>
                  <a:lnTo>
                    <a:pt x="1517" y="2935"/>
                  </a:lnTo>
                  <a:lnTo>
                    <a:pt x="1585" y="2925"/>
                  </a:lnTo>
                  <a:lnTo>
                    <a:pt x="1655" y="2915"/>
                  </a:lnTo>
                  <a:lnTo>
                    <a:pt x="1723" y="2907"/>
                  </a:lnTo>
                  <a:lnTo>
                    <a:pt x="1793" y="2897"/>
                  </a:lnTo>
                  <a:lnTo>
                    <a:pt x="1860" y="2891"/>
                  </a:lnTo>
                  <a:lnTo>
                    <a:pt x="1930" y="2883"/>
                  </a:lnTo>
                  <a:lnTo>
                    <a:pt x="1998" y="2879"/>
                  </a:lnTo>
                  <a:lnTo>
                    <a:pt x="2068" y="2873"/>
                  </a:lnTo>
                  <a:lnTo>
                    <a:pt x="2136" y="2869"/>
                  </a:lnTo>
                  <a:lnTo>
                    <a:pt x="2206" y="2867"/>
                  </a:lnTo>
                  <a:lnTo>
                    <a:pt x="2274" y="2865"/>
                  </a:lnTo>
                  <a:lnTo>
                    <a:pt x="2342" y="2865"/>
                  </a:lnTo>
                  <a:moveTo>
                    <a:pt x="0" y="2036"/>
                  </a:moveTo>
                  <a:lnTo>
                    <a:pt x="70" y="2018"/>
                  </a:lnTo>
                  <a:lnTo>
                    <a:pt x="138" y="1964"/>
                  </a:lnTo>
                  <a:lnTo>
                    <a:pt x="208" y="1888"/>
                  </a:lnTo>
                  <a:lnTo>
                    <a:pt x="276" y="1794"/>
                  </a:lnTo>
                  <a:lnTo>
                    <a:pt x="346" y="1694"/>
                  </a:lnTo>
                  <a:lnTo>
                    <a:pt x="414" y="1586"/>
                  </a:lnTo>
                  <a:lnTo>
                    <a:pt x="484" y="1478"/>
                  </a:lnTo>
                  <a:lnTo>
                    <a:pt x="552" y="1376"/>
                  </a:lnTo>
                  <a:lnTo>
                    <a:pt x="621" y="1294"/>
                  </a:lnTo>
                  <a:lnTo>
                    <a:pt x="689" y="1260"/>
                  </a:lnTo>
                  <a:lnTo>
                    <a:pt x="759" y="1278"/>
                  </a:lnTo>
                  <a:lnTo>
                    <a:pt x="827" y="1322"/>
                  </a:lnTo>
                  <a:lnTo>
                    <a:pt x="895" y="1378"/>
                  </a:lnTo>
                  <a:lnTo>
                    <a:pt x="965" y="1436"/>
                  </a:lnTo>
                  <a:lnTo>
                    <a:pt x="1033" y="1498"/>
                  </a:lnTo>
                  <a:lnTo>
                    <a:pt x="1103" y="1558"/>
                  </a:lnTo>
                  <a:lnTo>
                    <a:pt x="1171" y="1620"/>
                  </a:lnTo>
                  <a:lnTo>
                    <a:pt x="1241" y="1682"/>
                  </a:lnTo>
                  <a:lnTo>
                    <a:pt x="1309" y="1742"/>
                  </a:lnTo>
                  <a:lnTo>
                    <a:pt x="1379" y="1800"/>
                  </a:lnTo>
                  <a:lnTo>
                    <a:pt x="1447" y="1858"/>
                  </a:lnTo>
                  <a:lnTo>
                    <a:pt x="1517" y="1914"/>
                  </a:lnTo>
                  <a:lnTo>
                    <a:pt x="1585" y="1966"/>
                  </a:lnTo>
                  <a:lnTo>
                    <a:pt x="1655" y="2016"/>
                  </a:lnTo>
                  <a:lnTo>
                    <a:pt x="1723" y="2064"/>
                  </a:lnTo>
                  <a:lnTo>
                    <a:pt x="1793" y="2108"/>
                  </a:lnTo>
                  <a:lnTo>
                    <a:pt x="1860" y="2148"/>
                  </a:lnTo>
                  <a:lnTo>
                    <a:pt x="1930" y="2183"/>
                  </a:lnTo>
                  <a:lnTo>
                    <a:pt x="1998" y="2215"/>
                  </a:lnTo>
                  <a:lnTo>
                    <a:pt x="2068" y="2241"/>
                  </a:lnTo>
                  <a:lnTo>
                    <a:pt x="2136" y="2261"/>
                  </a:lnTo>
                  <a:lnTo>
                    <a:pt x="2206" y="2277"/>
                  </a:lnTo>
                  <a:lnTo>
                    <a:pt x="2274" y="2287"/>
                  </a:lnTo>
                  <a:lnTo>
                    <a:pt x="2342" y="2289"/>
                  </a:lnTo>
                  <a:moveTo>
                    <a:pt x="0" y="602"/>
                  </a:moveTo>
                  <a:lnTo>
                    <a:pt x="70" y="616"/>
                  </a:lnTo>
                  <a:lnTo>
                    <a:pt x="138" y="650"/>
                  </a:lnTo>
                  <a:lnTo>
                    <a:pt x="208" y="696"/>
                  </a:lnTo>
                  <a:lnTo>
                    <a:pt x="276" y="748"/>
                  </a:lnTo>
                  <a:lnTo>
                    <a:pt x="346" y="802"/>
                  </a:lnTo>
                  <a:lnTo>
                    <a:pt x="414" y="858"/>
                  </a:lnTo>
                  <a:lnTo>
                    <a:pt x="484" y="912"/>
                  </a:lnTo>
                  <a:lnTo>
                    <a:pt x="552" y="956"/>
                  </a:lnTo>
                  <a:lnTo>
                    <a:pt x="621" y="982"/>
                  </a:lnTo>
                  <a:lnTo>
                    <a:pt x="689" y="964"/>
                  </a:lnTo>
                  <a:lnTo>
                    <a:pt x="759" y="916"/>
                  </a:lnTo>
                  <a:lnTo>
                    <a:pt x="827" y="912"/>
                  </a:lnTo>
                  <a:lnTo>
                    <a:pt x="895" y="950"/>
                  </a:lnTo>
                  <a:lnTo>
                    <a:pt x="965" y="1004"/>
                  </a:lnTo>
                  <a:lnTo>
                    <a:pt x="1033" y="1060"/>
                  </a:lnTo>
                  <a:lnTo>
                    <a:pt x="1103" y="1118"/>
                  </a:lnTo>
                  <a:lnTo>
                    <a:pt x="1171" y="1176"/>
                  </a:lnTo>
                  <a:lnTo>
                    <a:pt x="1241" y="1234"/>
                  </a:lnTo>
                  <a:lnTo>
                    <a:pt x="1309" y="1290"/>
                  </a:lnTo>
                  <a:lnTo>
                    <a:pt x="1379" y="1345"/>
                  </a:lnTo>
                  <a:lnTo>
                    <a:pt x="1447" y="1399"/>
                  </a:lnTo>
                  <a:lnTo>
                    <a:pt x="1517" y="1451"/>
                  </a:lnTo>
                  <a:lnTo>
                    <a:pt x="1585" y="1501"/>
                  </a:lnTo>
                  <a:lnTo>
                    <a:pt x="1655" y="1549"/>
                  </a:lnTo>
                  <a:lnTo>
                    <a:pt x="1723" y="1593"/>
                  </a:lnTo>
                  <a:lnTo>
                    <a:pt x="1793" y="1635"/>
                  </a:lnTo>
                  <a:lnTo>
                    <a:pt x="1860" y="1673"/>
                  </a:lnTo>
                  <a:lnTo>
                    <a:pt x="1930" y="1707"/>
                  </a:lnTo>
                  <a:lnTo>
                    <a:pt x="1998" y="1737"/>
                  </a:lnTo>
                  <a:lnTo>
                    <a:pt x="2068" y="1761"/>
                  </a:lnTo>
                  <a:lnTo>
                    <a:pt x="2136" y="1781"/>
                  </a:lnTo>
                  <a:lnTo>
                    <a:pt x="2206" y="1795"/>
                  </a:lnTo>
                  <a:lnTo>
                    <a:pt x="2274" y="1803"/>
                  </a:lnTo>
                  <a:lnTo>
                    <a:pt x="2342" y="1807"/>
                  </a:lnTo>
                  <a:moveTo>
                    <a:pt x="0" y="420"/>
                  </a:moveTo>
                  <a:lnTo>
                    <a:pt x="70" y="418"/>
                  </a:lnTo>
                  <a:lnTo>
                    <a:pt x="138" y="416"/>
                  </a:lnTo>
                  <a:lnTo>
                    <a:pt x="208" y="428"/>
                  </a:lnTo>
                  <a:lnTo>
                    <a:pt x="276" y="454"/>
                  </a:lnTo>
                  <a:lnTo>
                    <a:pt x="346" y="488"/>
                  </a:lnTo>
                  <a:lnTo>
                    <a:pt x="414" y="532"/>
                  </a:lnTo>
                  <a:lnTo>
                    <a:pt x="484" y="578"/>
                  </a:lnTo>
                  <a:lnTo>
                    <a:pt x="552" y="628"/>
                  </a:lnTo>
                  <a:lnTo>
                    <a:pt x="621" y="678"/>
                  </a:lnTo>
                  <a:lnTo>
                    <a:pt x="689" y="726"/>
                  </a:lnTo>
                  <a:lnTo>
                    <a:pt x="759" y="754"/>
                  </a:lnTo>
                  <a:lnTo>
                    <a:pt x="827" y="730"/>
                  </a:lnTo>
                  <a:lnTo>
                    <a:pt x="895" y="698"/>
                  </a:lnTo>
                  <a:lnTo>
                    <a:pt x="965" y="716"/>
                  </a:lnTo>
                  <a:lnTo>
                    <a:pt x="1033" y="760"/>
                  </a:lnTo>
                  <a:lnTo>
                    <a:pt x="1103" y="810"/>
                  </a:lnTo>
                  <a:lnTo>
                    <a:pt x="1171" y="862"/>
                  </a:lnTo>
                  <a:lnTo>
                    <a:pt x="1241" y="916"/>
                  </a:lnTo>
                  <a:lnTo>
                    <a:pt x="1309" y="967"/>
                  </a:lnTo>
                  <a:lnTo>
                    <a:pt x="1379" y="1019"/>
                  </a:lnTo>
                  <a:lnTo>
                    <a:pt x="1447" y="1069"/>
                  </a:lnTo>
                  <a:lnTo>
                    <a:pt x="1517" y="1119"/>
                  </a:lnTo>
                  <a:lnTo>
                    <a:pt x="1585" y="1165"/>
                  </a:lnTo>
                  <a:lnTo>
                    <a:pt x="1655" y="1211"/>
                  </a:lnTo>
                  <a:lnTo>
                    <a:pt x="1723" y="1253"/>
                  </a:lnTo>
                  <a:lnTo>
                    <a:pt x="1793" y="1291"/>
                  </a:lnTo>
                  <a:lnTo>
                    <a:pt x="1860" y="1327"/>
                  </a:lnTo>
                  <a:lnTo>
                    <a:pt x="1930" y="1357"/>
                  </a:lnTo>
                  <a:lnTo>
                    <a:pt x="1998" y="1385"/>
                  </a:lnTo>
                  <a:lnTo>
                    <a:pt x="2068" y="1409"/>
                  </a:lnTo>
                  <a:lnTo>
                    <a:pt x="2136" y="1427"/>
                  </a:lnTo>
                  <a:lnTo>
                    <a:pt x="2206" y="1439"/>
                  </a:lnTo>
                  <a:lnTo>
                    <a:pt x="2274" y="1447"/>
                  </a:lnTo>
                  <a:lnTo>
                    <a:pt x="2342" y="1451"/>
                  </a:lnTo>
                  <a:moveTo>
                    <a:pt x="0" y="266"/>
                  </a:moveTo>
                  <a:lnTo>
                    <a:pt x="70" y="266"/>
                  </a:lnTo>
                  <a:lnTo>
                    <a:pt x="138" y="262"/>
                  </a:lnTo>
                  <a:lnTo>
                    <a:pt x="208" y="258"/>
                  </a:lnTo>
                  <a:lnTo>
                    <a:pt x="276" y="256"/>
                  </a:lnTo>
                  <a:lnTo>
                    <a:pt x="346" y="264"/>
                  </a:lnTo>
                  <a:lnTo>
                    <a:pt x="414" y="286"/>
                  </a:lnTo>
                  <a:lnTo>
                    <a:pt x="484" y="316"/>
                  </a:lnTo>
                  <a:lnTo>
                    <a:pt x="552" y="356"/>
                  </a:lnTo>
                  <a:lnTo>
                    <a:pt x="621" y="400"/>
                  </a:lnTo>
                  <a:lnTo>
                    <a:pt x="689" y="446"/>
                  </a:lnTo>
                  <a:lnTo>
                    <a:pt x="759" y="490"/>
                  </a:lnTo>
                  <a:lnTo>
                    <a:pt x="827" y="526"/>
                  </a:lnTo>
                  <a:lnTo>
                    <a:pt x="895" y="532"/>
                  </a:lnTo>
                  <a:lnTo>
                    <a:pt x="965" y="512"/>
                  </a:lnTo>
                  <a:lnTo>
                    <a:pt x="1033" y="518"/>
                  </a:lnTo>
                  <a:lnTo>
                    <a:pt x="1103" y="550"/>
                  </a:lnTo>
                  <a:lnTo>
                    <a:pt x="1171" y="592"/>
                  </a:lnTo>
                  <a:lnTo>
                    <a:pt x="1241" y="637"/>
                  </a:lnTo>
                  <a:lnTo>
                    <a:pt x="1309" y="683"/>
                  </a:lnTo>
                  <a:lnTo>
                    <a:pt x="1379" y="729"/>
                  </a:lnTo>
                  <a:lnTo>
                    <a:pt x="1447" y="775"/>
                  </a:lnTo>
                  <a:lnTo>
                    <a:pt x="1517" y="819"/>
                  </a:lnTo>
                  <a:lnTo>
                    <a:pt x="1585" y="863"/>
                  </a:lnTo>
                  <a:lnTo>
                    <a:pt x="1655" y="903"/>
                  </a:lnTo>
                  <a:lnTo>
                    <a:pt x="1723" y="941"/>
                  </a:lnTo>
                  <a:lnTo>
                    <a:pt x="1793" y="977"/>
                  </a:lnTo>
                  <a:lnTo>
                    <a:pt x="1860" y="1009"/>
                  </a:lnTo>
                  <a:lnTo>
                    <a:pt x="1930" y="1039"/>
                  </a:lnTo>
                  <a:lnTo>
                    <a:pt x="1998" y="1063"/>
                  </a:lnTo>
                  <a:lnTo>
                    <a:pt x="2068" y="1085"/>
                  </a:lnTo>
                  <a:lnTo>
                    <a:pt x="2136" y="1101"/>
                  </a:lnTo>
                  <a:lnTo>
                    <a:pt x="2206" y="1115"/>
                  </a:lnTo>
                  <a:lnTo>
                    <a:pt x="2274" y="1121"/>
                  </a:lnTo>
                  <a:lnTo>
                    <a:pt x="2342" y="1125"/>
                  </a:lnTo>
                  <a:moveTo>
                    <a:pt x="0" y="0"/>
                  </a:moveTo>
                  <a:lnTo>
                    <a:pt x="70" y="4"/>
                  </a:lnTo>
                  <a:lnTo>
                    <a:pt x="138" y="8"/>
                  </a:lnTo>
                  <a:lnTo>
                    <a:pt x="208" y="18"/>
                  </a:lnTo>
                  <a:lnTo>
                    <a:pt x="276" y="28"/>
                  </a:lnTo>
                  <a:lnTo>
                    <a:pt x="346" y="38"/>
                  </a:lnTo>
                  <a:lnTo>
                    <a:pt x="414" y="56"/>
                  </a:lnTo>
                  <a:lnTo>
                    <a:pt x="484" y="84"/>
                  </a:lnTo>
                  <a:lnTo>
                    <a:pt x="552" y="116"/>
                  </a:lnTo>
                  <a:lnTo>
                    <a:pt x="621" y="156"/>
                  </a:lnTo>
                  <a:lnTo>
                    <a:pt x="689" y="197"/>
                  </a:lnTo>
                  <a:lnTo>
                    <a:pt x="759" y="239"/>
                  </a:lnTo>
                  <a:lnTo>
                    <a:pt x="827" y="277"/>
                  </a:lnTo>
                  <a:lnTo>
                    <a:pt x="895" y="307"/>
                  </a:lnTo>
                  <a:lnTo>
                    <a:pt x="965" y="307"/>
                  </a:lnTo>
                  <a:lnTo>
                    <a:pt x="1033" y="283"/>
                  </a:lnTo>
                  <a:lnTo>
                    <a:pt x="1103" y="285"/>
                  </a:lnTo>
                  <a:lnTo>
                    <a:pt x="1171" y="313"/>
                  </a:lnTo>
                  <a:lnTo>
                    <a:pt x="1241" y="349"/>
                  </a:lnTo>
                  <a:lnTo>
                    <a:pt x="1309" y="389"/>
                  </a:lnTo>
                  <a:lnTo>
                    <a:pt x="1379" y="431"/>
                  </a:lnTo>
                  <a:lnTo>
                    <a:pt x="1447" y="471"/>
                  </a:lnTo>
                  <a:lnTo>
                    <a:pt x="1517" y="511"/>
                  </a:lnTo>
                  <a:lnTo>
                    <a:pt x="1585" y="549"/>
                  </a:lnTo>
                  <a:lnTo>
                    <a:pt x="1655" y="585"/>
                  </a:lnTo>
                  <a:lnTo>
                    <a:pt x="1723" y="619"/>
                  </a:lnTo>
                  <a:lnTo>
                    <a:pt x="1793" y="651"/>
                  </a:lnTo>
                  <a:lnTo>
                    <a:pt x="1860" y="679"/>
                  </a:lnTo>
                  <a:lnTo>
                    <a:pt x="1930" y="705"/>
                  </a:lnTo>
                  <a:lnTo>
                    <a:pt x="1998" y="727"/>
                  </a:lnTo>
                  <a:lnTo>
                    <a:pt x="2068" y="745"/>
                  </a:lnTo>
                  <a:lnTo>
                    <a:pt x="2136" y="761"/>
                  </a:lnTo>
                </a:path>
              </a:pathLst>
            </a:custGeom>
            <a:noFill/>
            <a:ln w="1588">
              <a:solidFill>
                <a:schemeClr val="tx1"/>
              </a:solidFill>
              <a:miter lim="800000"/>
              <a:headEnd/>
              <a:tailEnd/>
            </a:ln>
          </p:spPr>
          <p:txBody>
            <a:bodyPr/>
            <a:lstStyle/>
            <a:p>
              <a:endParaRPr lang="en-US"/>
            </a:p>
          </p:txBody>
        </p:sp>
        <p:sp>
          <p:nvSpPr>
            <p:cNvPr id="39012" name="Freeform 89"/>
            <p:cNvSpPr>
              <a:spLocks noChangeAspect="1" noEditPoints="1"/>
            </p:cNvSpPr>
            <p:nvPr/>
          </p:nvSpPr>
          <p:spPr bwMode="auto">
            <a:xfrm>
              <a:off x="3978" y="1240"/>
              <a:ext cx="928" cy="2042"/>
            </a:xfrm>
            <a:custGeom>
              <a:avLst/>
              <a:gdLst>
                <a:gd name="T0" fmla="*/ 0 w 4828"/>
                <a:gd name="T1" fmla="*/ 0 h 8167"/>
                <a:gd name="T2" fmla="*/ 0 w 4828"/>
                <a:gd name="T3" fmla="*/ 0 h 8167"/>
                <a:gd name="T4" fmla="*/ 0 w 4828"/>
                <a:gd name="T5" fmla="*/ 0 h 8167"/>
                <a:gd name="T6" fmla="*/ 0 w 4828"/>
                <a:gd name="T7" fmla="*/ 0 h 8167"/>
                <a:gd name="T8" fmla="*/ 0 w 4828"/>
                <a:gd name="T9" fmla="*/ 0 h 8167"/>
                <a:gd name="T10" fmla="*/ 0 w 4828"/>
                <a:gd name="T11" fmla="*/ 0 h 8167"/>
                <a:gd name="T12" fmla="*/ 0 w 4828"/>
                <a:gd name="T13" fmla="*/ 0 h 8167"/>
                <a:gd name="T14" fmla="*/ 0 w 4828"/>
                <a:gd name="T15" fmla="*/ 0 h 8167"/>
                <a:gd name="T16" fmla="*/ 0 w 4828"/>
                <a:gd name="T17" fmla="*/ 0 h 8167"/>
                <a:gd name="T18" fmla="*/ 0 w 4828"/>
                <a:gd name="T19" fmla="*/ 0 h 8167"/>
                <a:gd name="T20" fmla="*/ 0 w 4828"/>
                <a:gd name="T21" fmla="*/ 0 h 8167"/>
                <a:gd name="T22" fmla="*/ 0 w 4828"/>
                <a:gd name="T23" fmla="*/ 0 h 8167"/>
                <a:gd name="T24" fmla="*/ 0 w 4828"/>
                <a:gd name="T25" fmla="*/ 0 h 8167"/>
                <a:gd name="T26" fmla="*/ 0 w 4828"/>
                <a:gd name="T27" fmla="*/ 0 h 8167"/>
                <a:gd name="T28" fmla="*/ 0 w 4828"/>
                <a:gd name="T29" fmla="*/ 0 h 8167"/>
                <a:gd name="T30" fmla="*/ 0 w 4828"/>
                <a:gd name="T31" fmla="*/ 0 h 8167"/>
                <a:gd name="T32" fmla="*/ 0 w 4828"/>
                <a:gd name="T33" fmla="*/ 0 h 8167"/>
                <a:gd name="T34" fmla="*/ 0 w 4828"/>
                <a:gd name="T35" fmla="*/ 0 h 8167"/>
                <a:gd name="T36" fmla="*/ 0 w 4828"/>
                <a:gd name="T37" fmla="*/ 0 h 8167"/>
                <a:gd name="T38" fmla="*/ 0 w 4828"/>
                <a:gd name="T39" fmla="*/ 0 h 8167"/>
                <a:gd name="T40" fmla="*/ 0 w 4828"/>
                <a:gd name="T41" fmla="*/ 2 h 8167"/>
                <a:gd name="T42" fmla="*/ 0 w 4828"/>
                <a:gd name="T43" fmla="*/ 2 h 8167"/>
                <a:gd name="T44" fmla="*/ 0 w 4828"/>
                <a:gd name="T45" fmla="*/ 2 h 8167"/>
                <a:gd name="T46" fmla="*/ 0 w 4828"/>
                <a:gd name="T47" fmla="*/ 2 h 8167"/>
                <a:gd name="T48" fmla="*/ 0 w 4828"/>
                <a:gd name="T49" fmla="*/ 2 h 8167"/>
                <a:gd name="T50" fmla="*/ 0 w 4828"/>
                <a:gd name="T51" fmla="*/ 2 h 8167"/>
                <a:gd name="T52" fmla="*/ 0 w 4828"/>
                <a:gd name="T53" fmla="*/ 2 h 8167"/>
                <a:gd name="T54" fmla="*/ 0 w 4828"/>
                <a:gd name="T55" fmla="*/ 2 h 8167"/>
                <a:gd name="T56" fmla="*/ 0 w 4828"/>
                <a:gd name="T57" fmla="*/ 2 h 8167"/>
                <a:gd name="T58" fmla="*/ 0 w 4828"/>
                <a:gd name="T59" fmla="*/ 1 h 8167"/>
                <a:gd name="T60" fmla="*/ 0 w 4828"/>
                <a:gd name="T61" fmla="*/ 1 h 8167"/>
                <a:gd name="T62" fmla="*/ 0 w 4828"/>
                <a:gd name="T63" fmla="*/ 1 h 8167"/>
                <a:gd name="T64" fmla="*/ 0 w 4828"/>
                <a:gd name="T65" fmla="*/ 1 h 8167"/>
                <a:gd name="T66" fmla="*/ 0 w 4828"/>
                <a:gd name="T67" fmla="*/ 1 h 8167"/>
                <a:gd name="T68" fmla="*/ 0 w 4828"/>
                <a:gd name="T69" fmla="*/ 1 h 8167"/>
                <a:gd name="T70" fmla="*/ 0 w 4828"/>
                <a:gd name="T71" fmla="*/ 1 h 8167"/>
                <a:gd name="T72" fmla="*/ 0 w 4828"/>
                <a:gd name="T73" fmla="*/ 1 h 8167"/>
                <a:gd name="T74" fmla="*/ 0 w 4828"/>
                <a:gd name="T75" fmla="*/ 1 h 8167"/>
                <a:gd name="T76" fmla="*/ 0 w 4828"/>
                <a:gd name="T77" fmla="*/ 1 h 8167"/>
                <a:gd name="T78" fmla="*/ 0 w 4828"/>
                <a:gd name="T79" fmla="*/ 0 h 8167"/>
                <a:gd name="T80" fmla="*/ 0 w 4828"/>
                <a:gd name="T81" fmla="*/ 0 h 8167"/>
                <a:gd name="T82" fmla="*/ 0 w 4828"/>
                <a:gd name="T83" fmla="*/ 0 h 8167"/>
                <a:gd name="T84" fmla="*/ 0 w 4828"/>
                <a:gd name="T85" fmla="*/ 2 h 8167"/>
                <a:gd name="T86" fmla="*/ 0 w 4828"/>
                <a:gd name="T87" fmla="*/ 2 h 8167"/>
                <a:gd name="T88" fmla="*/ 0 w 4828"/>
                <a:gd name="T89" fmla="*/ 2 h 8167"/>
                <a:gd name="T90" fmla="*/ 0 w 4828"/>
                <a:gd name="T91" fmla="*/ 2 h 8167"/>
                <a:gd name="T92" fmla="*/ 0 w 4828"/>
                <a:gd name="T93" fmla="*/ 2 h 8167"/>
                <a:gd name="T94" fmla="*/ 0 w 4828"/>
                <a:gd name="T95" fmla="*/ 2 h 8167"/>
                <a:gd name="T96" fmla="*/ 0 w 4828"/>
                <a:gd name="T97" fmla="*/ 2 h 8167"/>
                <a:gd name="T98" fmla="*/ 0 w 4828"/>
                <a:gd name="T99" fmla="*/ 2 h 8167"/>
                <a:gd name="T100" fmla="*/ 0 w 4828"/>
                <a:gd name="T101" fmla="*/ 2 h 8167"/>
                <a:gd name="T102" fmla="*/ 0 w 4828"/>
                <a:gd name="T103" fmla="*/ 2 h 8167"/>
                <a:gd name="T104" fmla="*/ 0 w 4828"/>
                <a:gd name="T105" fmla="*/ 2 h 8167"/>
                <a:gd name="T106" fmla="*/ 0 w 4828"/>
                <a:gd name="T107" fmla="*/ 2 h 8167"/>
                <a:gd name="T108" fmla="*/ 0 w 4828"/>
                <a:gd name="T109" fmla="*/ 2 h 8167"/>
                <a:gd name="T110" fmla="*/ 0 w 4828"/>
                <a:gd name="T111" fmla="*/ 2 h 8167"/>
                <a:gd name="T112" fmla="*/ 0 w 4828"/>
                <a:gd name="T113" fmla="*/ 2 h 81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28"/>
                <a:gd name="T172" fmla="*/ 0 h 8167"/>
                <a:gd name="T173" fmla="*/ 4828 w 4828"/>
                <a:gd name="T174" fmla="*/ 8167 h 81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28" h="8167">
                  <a:moveTo>
                    <a:pt x="2138" y="1443"/>
                  </a:moveTo>
                  <a:lnTo>
                    <a:pt x="2208" y="1453"/>
                  </a:lnTo>
                  <a:lnTo>
                    <a:pt x="2276" y="1458"/>
                  </a:lnTo>
                  <a:lnTo>
                    <a:pt x="2344" y="1460"/>
                  </a:lnTo>
                  <a:moveTo>
                    <a:pt x="2" y="472"/>
                  </a:moveTo>
                  <a:lnTo>
                    <a:pt x="72" y="472"/>
                  </a:lnTo>
                  <a:lnTo>
                    <a:pt x="140" y="476"/>
                  </a:lnTo>
                  <a:lnTo>
                    <a:pt x="210" y="480"/>
                  </a:lnTo>
                  <a:lnTo>
                    <a:pt x="278" y="488"/>
                  </a:lnTo>
                  <a:lnTo>
                    <a:pt x="348" y="492"/>
                  </a:lnTo>
                  <a:lnTo>
                    <a:pt x="416" y="506"/>
                  </a:lnTo>
                  <a:lnTo>
                    <a:pt x="486" y="528"/>
                  </a:lnTo>
                  <a:lnTo>
                    <a:pt x="554" y="560"/>
                  </a:lnTo>
                  <a:lnTo>
                    <a:pt x="623" y="594"/>
                  </a:lnTo>
                  <a:lnTo>
                    <a:pt x="691" y="632"/>
                  </a:lnTo>
                  <a:lnTo>
                    <a:pt x="761" y="672"/>
                  </a:lnTo>
                  <a:lnTo>
                    <a:pt x="829" y="710"/>
                  </a:lnTo>
                  <a:lnTo>
                    <a:pt x="897" y="744"/>
                  </a:lnTo>
                  <a:lnTo>
                    <a:pt x="967" y="770"/>
                  </a:lnTo>
                  <a:lnTo>
                    <a:pt x="1035" y="764"/>
                  </a:lnTo>
                  <a:lnTo>
                    <a:pt x="1105" y="734"/>
                  </a:lnTo>
                  <a:lnTo>
                    <a:pt x="1173" y="752"/>
                  </a:lnTo>
                  <a:lnTo>
                    <a:pt x="1243" y="796"/>
                  </a:lnTo>
                  <a:lnTo>
                    <a:pt x="1311" y="844"/>
                  </a:lnTo>
                  <a:lnTo>
                    <a:pt x="1381" y="892"/>
                  </a:lnTo>
                  <a:lnTo>
                    <a:pt x="1449" y="940"/>
                  </a:lnTo>
                  <a:lnTo>
                    <a:pt x="1519" y="985"/>
                  </a:lnTo>
                  <a:lnTo>
                    <a:pt x="1587" y="1031"/>
                  </a:lnTo>
                  <a:lnTo>
                    <a:pt x="1657" y="1073"/>
                  </a:lnTo>
                  <a:lnTo>
                    <a:pt x="1725" y="1113"/>
                  </a:lnTo>
                  <a:lnTo>
                    <a:pt x="1795" y="1149"/>
                  </a:lnTo>
                  <a:lnTo>
                    <a:pt x="1862" y="1181"/>
                  </a:lnTo>
                  <a:lnTo>
                    <a:pt x="1932" y="1209"/>
                  </a:lnTo>
                  <a:lnTo>
                    <a:pt x="2000" y="1235"/>
                  </a:lnTo>
                  <a:lnTo>
                    <a:pt x="2070" y="1255"/>
                  </a:lnTo>
                  <a:lnTo>
                    <a:pt x="2138" y="1271"/>
                  </a:lnTo>
                  <a:lnTo>
                    <a:pt x="2208" y="1281"/>
                  </a:lnTo>
                  <a:lnTo>
                    <a:pt x="2276" y="1289"/>
                  </a:lnTo>
                  <a:lnTo>
                    <a:pt x="2344" y="1291"/>
                  </a:lnTo>
                  <a:moveTo>
                    <a:pt x="2" y="404"/>
                  </a:moveTo>
                  <a:lnTo>
                    <a:pt x="72" y="406"/>
                  </a:lnTo>
                  <a:lnTo>
                    <a:pt x="140" y="410"/>
                  </a:lnTo>
                  <a:lnTo>
                    <a:pt x="210" y="416"/>
                  </a:lnTo>
                  <a:lnTo>
                    <a:pt x="278" y="426"/>
                  </a:lnTo>
                  <a:lnTo>
                    <a:pt x="348" y="434"/>
                  </a:lnTo>
                  <a:lnTo>
                    <a:pt x="416" y="432"/>
                  </a:lnTo>
                  <a:lnTo>
                    <a:pt x="486" y="412"/>
                  </a:lnTo>
                  <a:lnTo>
                    <a:pt x="554" y="390"/>
                  </a:lnTo>
                  <a:lnTo>
                    <a:pt x="623" y="386"/>
                  </a:lnTo>
                  <a:lnTo>
                    <a:pt x="691" y="406"/>
                  </a:lnTo>
                  <a:lnTo>
                    <a:pt x="761" y="438"/>
                  </a:lnTo>
                  <a:lnTo>
                    <a:pt x="829" y="476"/>
                  </a:lnTo>
                  <a:lnTo>
                    <a:pt x="897" y="520"/>
                  </a:lnTo>
                  <a:lnTo>
                    <a:pt x="967" y="564"/>
                  </a:lnTo>
                  <a:lnTo>
                    <a:pt x="1035" y="602"/>
                  </a:lnTo>
                  <a:lnTo>
                    <a:pt x="1105" y="606"/>
                  </a:lnTo>
                  <a:lnTo>
                    <a:pt x="1173" y="526"/>
                  </a:lnTo>
                  <a:lnTo>
                    <a:pt x="1243" y="444"/>
                  </a:lnTo>
                  <a:lnTo>
                    <a:pt x="1311" y="488"/>
                  </a:lnTo>
                  <a:lnTo>
                    <a:pt x="1381" y="534"/>
                  </a:lnTo>
                  <a:lnTo>
                    <a:pt x="1449" y="578"/>
                  </a:lnTo>
                  <a:lnTo>
                    <a:pt x="1519" y="624"/>
                  </a:lnTo>
                  <a:lnTo>
                    <a:pt x="1587" y="666"/>
                  </a:lnTo>
                  <a:lnTo>
                    <a:pt x="1657" y="710"/>
                  </a:lnTo>
                  <a:lnTo>
                    <a:pt x="1725" y="748"/>
                  </a:lnTo>
                  <a:lnTo>
                    <a:pt x="1795" y="786"/>
                  </a:lnTo>
                  <a:lnTo>
                    <a:pt x="1862" y="820"/>
                  </a:lnTo>
                  <a:lnTo>
                    <a:pt x="1932" y="852"/>
                  </a:lnTo>
                  <a:lnTo>
                    <a:pt x="2000" y="877"/>
                  </a:lnTo>
                  <a:lnTo>
                    <a:pt x="2070" y="899"/>
                  </a:lnTo>
                  <a:lnTo>
                    <a:pt x="2138" y="917"/>
                  </a:lnTo>
                  <a:lnTo>
                    <a:pt x="2208" y="929"/>
                  </a:lnTo>
                  <a:lnTo>
                    <a:pt x="2276" y="937"/>
                  </a:lnTo>
                  <a:lnTo>
                    <a:pt x="2344" y="939"/>
                  </a:lnTo>
                  <a:moveTo>
                    <a:pt x="2" y="296"/>
                  </a:moveTo>
                  <a:lnTo>
                    <a:pt x="72" y="296"/>
                  </a:lnTo>
                  <a:lnTo>
                    <a:pt x="140" y="296"/>
                  </a:lnTo>
                  <a:lnTo>
                    <a:pt x="210" y="292"/>
                  </a:lnTo>
                  <a:lnTo>
                    <a:pt x="278" y="288"/>
                  </a:lnTo>
                  <a:lnTo>
                    <a:pt x="348" y="284"/>
                  </a:lnTo>
                  <a:lnTo>
                    <a:pt x="416" y="282"/>
                  </a:lnTo>
                  <a:lnTo>
                    <a:pt x="486" y="282"/>
                  </a:lnTo>
                  <a:lnTo>
                    <a:pt x="554" y="276"/>
                  </a:lnTo>
                  <a:lnTo>
                    <a:pt x="623" y="250"/>
                  </a:lnTo>
                  <a:lnTo>
                    <a:pt x="691" y="206"/>
                  </a:lnTo>
                  <a:lnTo>
                    <a:pt x="761" y="192"/>
                  </a:lnTo>
                  <a:lnTo>
                    <a:pt x="829" y="212"/>
                  </a:lnTo>
                  <a:lnTo>
                    <a:pt x="897" y="242"/>
                  </a:lnTo>
                  <a:lnTo>
                    <a:pt x="967" y="278"/>
                  </a:lnTo>
                  <a:lnTo>
                    <a:pt x="1035" y="316"/>
                  </a:lnTo>
                  <a:lnTo>
                    <a:pt x="1105" y="356"/>
                  </a:lnTo>
                  <a:lnTo>
                    <a:pt x="1173" y="400"/>
                  </a:lnTo>
                  <a:lnTo>
                    <a:pt x="1243" y="408"/>
                  </a:lnTo>
                  <a:lnTo>
                    <a:pt x="1311" y="298"/>
                  </a:lnTo>
                  <a:lnTo>
                    <a:pt x="1381" y="222"/>
                  </a:lnTo>
                  <a:lnTo>
                    <a:pt x="1449" y="198"/>
                  </a:lnTo>
                  <a:lnTo>
                    <a:pt x="1519" y="202"/>
                  </a:lnTo>
                  <a:lnTo>
                    <a:pt x="1587" y="214"/>
                  </a:lnTo>
                  <a:lnTo>
                    <a:pt x="1657" y="230"/>
                  </a:lnTo>
                  <a:lnTo>
                    <a:pt x="1725" y="248"/>
                  </a:lnTo>
                  <a:lnTo>
                    <a:pt x="1795" y="264"/>
                  </a:lnTo>
                  <a:lnTo>
                    <a:pt x="1862" y="278"/>
                  </a:lnTo>
                  <a:lnTo>
                    <a:pt x="1932" y="292"/>
                  </a:lnTo>
                  <a:lnTo>
                    <a:pt x="2000" y="304"/>
                  </a:lnTo>
                  <a:lnTo>
                    <a:pt x="2070" y="314"/>
                  </a:lnTo>
                  <a:lnTo>
                    <a:pt x="2138" y="322"/>
                  </a:lnTo>
                  <a:lnTo>
                    <a:pt x="2208" y="328"/>
                  </a:lnTo>
                  <a:lnTo>
                    <a:pt x="2276" y="329"/>
                  </a:lnTo>
                  <a:lnTo>
                    <a:pt x="2344" y="331"/>
                  </a:lnTo>
                  <a:moveTo>
                    <a:pt x="0" y="203"/>
                  </a:moveTo>
                  <a:lnTo>
                    <a:pt x="70" y="199"/>
                  </a:lnTo>
                  <a:lnTo>
                    <a:pt x="138" y="194"/>
                  </a:lnTo>
                  <a:lnTo>
                    <a:pt x="208" y="182"/>
                  </a:lnTo>
                  <a:lnTo>
                    <a:pt x="276" y="166"/>
                  </a:lnTo>
                  <a:lnTo>
                    <a:pt x="346" y="148"/>
                  </a:lnTo>
                  <a:lnTo>
                    <a:pt x="414" y="134"/>
                  </a:lnTo>
                  <a:lnTo>
                    <a:pt x="484" y="126"/>
                  </a:lnTo>
                  <a:lnTo>
                    <a:pt x="552" y="128"/>
                  </a:lnTo>
                  <a:lnTo>
                    <a:pt x="622" y="134"/>
                  </a:lnTo>
                  <a:lnTo>
                    <a:pt x="690" y="140"/>
                  </a:lnTo>
                  <a:lnTo>
                    <a:pt x="760" y="110"/>
                  </a:lnTo>
                  <a:lnTo>
                    <a:pt x="827" y="46"/>
                  </a:lnTo>
                  <a:lnTo>
                    <a:pt x="879" y="0"/>
                  </a:lnTo>
                  <a:moveTo>
                    <a:pt x="1157" y="0"/>
                  </a:moveTo>
                  <a:lnTo>
                    <a:pt x="1171" y="4"/>
                  </a:lnTo>
                  <a:lnTo>
                    <a:pt x="1241" y="18"/>
                  </a:lnTo>
                  <a:lnTo>
                    <a:pt x="1309" y="16"/>
                  </a:lnTo>
                  <a:lnTo>
                    <a:pt x="1343" y="0"/>
                  </a:lnTo>
                  <a:moveTo>
                    <a:pt x="2041" y="0"/>
                  </a:moveTo>
                  <a:lnTo>
                    <a:pt x="2069" y="4"/>
                  </a:lnTo>
                  <a:lnTo>
                    <a:pt x="2137" y="14"/>
                  </a:lnTo>
                  <a:lnTo>
                    <a:pt x="2207" y="20"/>
                  </a:lnTo>
                  <a:lnTo>
                    <a:pt x="2275" y="24"/>
                  </a:lnTo>
                  <a:lnTo>
                    <a:pt x="2343" y="26"/>
                  </a:lnTo>
                  <a:moveTo>
                    <a:pt x="2" y="68"/>
                  </a:moveTo>
                  <a:lnTo>
                    <a:pt x="72" y="68"/>
                  </a:lnTo>
                  <a:lnTo>
                    <a:pt x="140" y="66"/>
                  </a:lnTo>
                  <a:lnTo>
                    <a:pt x="210" y="66"/>
                  </a:lnTo>
                  <a:lnTo>
                    <a:pt x="278" y="62"/>
                  </a:lnTo>
                  <a:lnTo>
                    <a:pt x="348" y="58"/>
                  </a:lnTo>
                  <a:lnTo>
                    <a:pt x="416" y="44"/>
                  </a:lnTo>
                  <a:lnTo>
                    <a:pt x="486" y="18"/>
                  </a:lnTo>
                  <a:lnTo>
                    <a:pt x="520" y="0"/>
                  </a:lnTo>
                  <a:moveTo>
                    <a:pt x="2346" y="7958"/>
                  </a:moveTo>
                  <a:lnTo>
                    <a:pt x="2382" y="7958"/>
                  </a:lnTo>
                  <a:lnTo>
                    <a:pt x="2416" y="7958"/>
                  </a:lnTo>
                  <a:lnTo>
                    <a:pt x="2450" y="7958"/>
                  </a:lnTo>
                  <a:lnTo>
                    <a:pt x="2486" y="7958"/>
                  </a:lnTo>
                  <a:moveTo>
                    <a:pt x="2346" y="7286"/>
                  </a:moveTo>
                  <a:lnTo>
                    <a:pt x="2382" y="7286"/>
                  </a:lnTo>
                  <a:lnTo>
                    <a:pt x="2416" y="7286"/>
                  </a:lnTo>
                  <a:lnTo>
                    <a:pt x="2450" y="7286"/>
                  </a:lnTo>
                  <a:lnTo>
                    <a:pt x="2486" y="7286"/>
                  </a:lnTo>
                  <a:moveTo>
                    <a:pt x="2346" y="6948"/>
                  </a:moveTo>
                  <a:lnTo>
                    <a:pt x="2382" y="6948"/>
                  </a:lnTo>
                  <a:lnTo>
                    <a:pt x="2416" y="6948"/>
                  </a:lnTo>
                  <a:lnTo>
                    <a:pt x="2450" y="6948"/>
                  </a:lnTo>
                  <a:lnTo>
                    <a:pt x="2486" y="6948"/>
                  </a:lnTo>
                  <a:moveTo>
                    <a:pt x="2346" y="6948"/>
                  </a:moveTo>
                  <a:lnTo>
                    <a:pt x="2382" y="6948"/>
                  </a:lnTo>
                  <a:lnTo>
                    <a:pt x="2416" y="6948"/>
                  </a:lnTo>
                  <a:lnTo>
                    <a:pt x="2450" y="6948"/>
                  </a:lnTo>
                  <a:lnTo>
                    <a:pt x="2486" y="6948"/>
                  </a:lnTo>
                  <a:moveTo>
                    <a:pt x="2346" y="6794"/>
                  </a:moveTo>
                  <a:lnTo>
                    <a:pt x="2382" y="6794"/>
                  </a:lnTo>
                  <a:lnTo>
                    <a:pt x="2416" y="6794"/>
                  </a:lnTo>
                  <a:lnTo>
                    <a:pt x="2450" y="6794"/>
                  </a:lnTo>
                  <a:lnTo>
                    <a:pt x="2485" y="6794"/>
                  </a:lnTo>
                  <a:moveTo>
                    <a:pt x="2346" y="6420"/>
                  </a:moveTo>
                  <a:lnTo>
                    <a:pt x="2381" y="6420"/>
                  </a:lnTo>
                  <a:lnTo>
                    <a:pt x="2415" y="6420"/>
                  </a:lnTo>
                  <a:lnTo>
                    <a:pt x="2449" y="6420"/>
                  </a:lnTo>
                  <a:lnTo>
                    <a:pt x="2485" y="6420"/>
                  </a:lnTo>
                  <a:moveTo>
                    <a:pt x="2345" y="6420"/>
                  </a:moveTo>
                  <a:lnTo>
                    <a:pt x="2381" y="6420"/>
                  </a:lnTo>
                  <a:lnTo>
                    <a:pt x="2415" y="6420"/>
                  </a:lnTo>
                  <a:lnTo>
                    <a:pt x="2449" y="6420"/>
                  </a:lnTo>
                  <a:lnTo>
                    <a:pt x="2485" y="6420"/>
                  </a:lnTo>
                  <a:moveTo>
                    <a:pt x="2345" y="6354"/>
                  </a:moveTo>
                  <a:lnTo>
                    <a:pt x="2381" y="6354"/>
                  </a:lnTo>
                  <a:lnTo>
                    <a:pt x="2415" y="6354"/>
                  </a:lnTo>
                  <a:lnTo>
                    <a:pt x="2449" y="6354"/>
                  </a:lnTo>
                  <a:lnTo>
                    <a:pt x="2485" y="6354"/>
                  </a:lnTo>
                  <a:moveTo>
                    <a:pt x="2345" y="6032"/>
                  </a:moveTo>
                  <a:lnTo>
                    <a:pt x="2381" y="6032"/>
                  </a:lnTo>
                  <a:lnTo>
                    <a:pt x="2415" y="6032"/>
                  </a:lnTo>
                  <a:lnTo>
                    <a:pt x="2449" y="6032"/>
                  </a:lnTo>
                  <a:lnTo>
                    <a:pt x="2485" y="6032"/>
                  </a:lnTo>
                  <a:moveTo>
                    <a:pt x="2345" y="6032"/>
                  </a:moveTo>
                  <a:lnTo>
                    <a:pt x="2381" y="6032"/>
                  </a:lnTo>
                  <a:lnTo>
                    <a:pt x="2415" y="6032"/>
                  </a:lnTo>
                  <a:lnTo>
                    <a:pt x="2449" y="6032"/>
                  </a:lnTo>
                  <a:lnTo>
                    <a:pt x="2485" y="6032"/>
                  </a:lnTo>
                  <a:moveTo>
                    <a:pt x="2345" y="5886"/>
                  </a:moveTo>
                  <a:lnTo>
                    <a:pt x="2381" y="5886"/>
                  </a:lnTo>
                  <a:lnTo>
                    <a:pt x="2415" y="5886"/>
                  </a:lnTo>
                  <a:lnTo>
                    <a:pt x="2449" y="5886"/>
                  </a:lnTo>
                  <a:lnTo>
                    <a:pt x="2485" y="5886"/>
                  </a:lnTo>
                  <a:moveTo>
                    <a:pt x="2345" y="5676"/>
                  </a:moveTo>
                  <a:lnTo>
                    <a:pt x="2381" y="5676"/>
                  </a:lnTo>
                  <a:lnTo>
                    <a:pt x="2415" y="5676"/>
                  </a:lnTo>
                  <a:lnTo>
                    <a:pt x="2449" y="5676"/>
                  </a:lnTo>
                  <a:lnTo>
                    <a:pt x="2485" y="5676"/>
                  </a:lnTo>
                  <a:moveTo>
                    <a:pt x="2345" y="5676"/>
                  </a:moveTo>
                  <a:lnTo>
                    <a:pt x="2381" y="5676"/>
                  </a:lnTo>
                  <a:lnTo>
                    <a:pt x="2415" y="5676"/>
                  </a:lnTo>
                  <a:lnTo>
                    <a:pt x="2449" y="5676"/>
                  </a:lnTo>
                  <a:lnTo>
                    <a:pt x="2485" y="5676"/>
                  </a:lnTo>
                  <a:moveTo>
                    <a:pt x="2345" y="5328"/>
                  </a:moveTo>
                  <a:lnTo>
                    <a:pt x="2381" y="5328"/>
                  </a:lnTo>
                  <a:lnTo>
                    <a:pt x="2415" y="5328"/>
                  </a:lnTo>
                  <a:lnTo>
                    <a:pt x="2449" y="5328"/>
                  </a:lnTo>
                  <a:lnTo>
                    <a:pt x="2485" y="5328"/>
                  </a:lnTo>
                  <a:moveTo>
                    <a:pt x="2345" y="5328"/>
                  </a:moveTo>
                  <a:lnTo>
                    <a:pt x="2381" y="5328"/>
                  </a:lnTo>
                  <a:lnTo>
                    <a:pt x="2415" y="5328"/>
                  </a:lnTo>
                  <a:lnTo>
                    <a:pt x="2449" y="5328"/>
                  </a:lnTo>
                  <a:lnTo>
                    <a:pt x="2485" y="5328"/>
                  </a:lnTo>
                  <a:moveTo>
                    <a:pt x="2345" y="5314"/>
                  </a:moveTo>
                  <a:lnTo>
                    <a:pt x="2381" y="5314"/>
                  </a:lnTo>
                  <a:lnTo>
                    <a:pt x="2415" y="5314"/>
                  </a:lnTo>
                  <a:lnTo>
                    <a:pt x="2449" y="5314"/>
                  </a:lnTo>
                  <a:lnTo>
                    <a:pt x="2485" y="5314"/>
                  </a:lnTo>
                  <a:moveTo>
                    <a:pt x="2345" y="4938"/>
                  </a:moveTo>
                  <a:lnTo>
                    <a:pt x="2381" y="4938"/>
                  </a:lnTo>
                  <a:lnTo>
                    <a:pt x="2415" y="4938"/>
                  </a:lnTo>
                  <a:lnTo>
                    <a:pt x="2449" y="4938"/>
                  </a:lnTo>
                  <a:lnTo>
                    <a:pt x="2485" y="4938"/>
                  </a:lnTo>
                  <a:moveTo>
                    <a:pt x="2345" y="4938"/>
                  </a:moveTo>
                  <a:lnTo>
                    <a:pt x="2381" y="4938"/>
                  </a:lnTo>
                  <a:lnTo>
                    <a:pt x="2415" y="4938"/>
                  </a:lnTo>
                  <a:lnTo>
                    <a:pt x="2449" y="4938"/>
                  </a:lnTo>
                  <a:lnTo>
                    <a:pt x="2484" y="4938"/>
                  </a:lnTo>
                  <a:moveTo>
                    <a:pt x="2345" y="4797"/>
                  </a:moveTo>
                  <a:lnTo>
                    <a:pt x="2380" y="4797"/>
                  </a:lnTo>
                  <a:lnTo>
                    <a:pt x="2414" y="4797"/>
                  </a:lnTo>
                  <a:lnTo>
                    <a:pt x="2448" y="4797"/>
                  </a:lnTo>
                  <a:lnTo>
                    <a:pt x="2484" y="4797"/>
                  </a:lnTo>
                  <a:moveTo>
                    <a:pt x="2344" y="4041"/>
                  </a:moveTo>
                  <a:lnTo>
                    <a:pt x="2380" y="4041"/>
                  </a:lnTo>
                  <a:lnTo>
                    <a:pt x="2414" y="4041"/>
                  </a:lnTo>
                  <a:lnTo>
                    <a:pt x="2448" y="4041"/>
                  </a:lnTo>
                  <a:lnTo>
                    <a:pt x="2484" y="4041"/>
                  </a:lnTo>
                  <a:moveTo>
                    <a:pt x="2344" y="3547"/>
                  </a:moveTo>
                  <a:lnTo>
                    <a:pt x="2380" y="3547"/>
                  </a:lnTo>
                  <a:lnTo>
                    <a:pt x="2414" y="3547"/>
                  </a:lnTo>
                  <a:lnTo>
                    <a:pt x="2448" y="3547"/>
                  </a:lnTo>
                  <a:lnTo>
                    <a:pt x="2484" y="3547"/>
                  </a:lnTo>
                  <a:moveTo>
                    <a:pt x="2344" y="3547"/>
                  </a:moveTo>
                  <a:lnTo>
                    <a:pt x="2380" y="3547"/>
                  </a:lnTo>
                  <a:lnTo>
                    <a:pt x="2414" y="3547"/>
                  </a:lnTo>
                  <a:lnTo>
                    <a:pt x="2448" y="3547"/>
                  </a:lnTo>
                  <a:lnTo>
                    <a:pt x="2484" y="3547"/>
                  </a:lnTo>
                  <a:moveTo>
                    <a:pt x="2344" y="2973"/>
                  </a:moveTo>
                  <a:lnTo>
                    <a:pt x="2380" y="2973"/>
                  </a:lnTo>
                  <a:lnTo>
                    <a:pt x="2414" y="2973"/>
                  </a:lnTo>
                  <a:lnTo>
                    <a:pt x="2448" y="2973"/>
                  </a:lnTo>
                  <a:lnTo>
                    <a:pt x="2484" y="2973"/>
                  </a:lnTo>
                  <a:moveTo>
                    <a:pt x="2344" y="2491"/>
                  </a:moveTo>
                  <a:lnTo>
                    <a:pt x="2380" y="2491"/>
                  </a:lnTo>
                  <a:lnTo>
                    <a:pt x="2414" y="2491"/>
                  </a:lnTo>
                  <a:lnTo>
                    <a:pt x="2448" y="2491"/>
                  </a:lnTo>
                  <a:lnTo>
                    <a:pt x="2484" y="2491"/>
                  </a:lnTo>
                  <a:moveTo>
                    <a:pt x="2344" y="2135"/>
                  </a:moveTo>
                  <a:lnTo>
                    <a:pt x="2380" y="2135"/>
                  </a:lnTo>
                  <a:lnTo>
                    <a:pt x="2414" y="2135"/>
                  </a:lnTo>
                  <a:lnTo>
                    <a:pt x="2448" y="2135"/>
                  </a:lnTo>
                  <a:lnTo>
                    <a:pt x="2484" y="2135"/>
                  </a:lnTo>
                  <a:moveTo>
                    <a:pt x="2344" y="1809"/>
                  </a:moveTo>
                  <a:lnTo>
                    <a:pt x="2380" y="1809"/>
                  </a:lnTo>
                  <a:lnTo>
                    <a:pt x="2414" y="1809"/>
                  </a:lnTo>
                  <a:lnTo>
                    <a:pt x="2448" y="1809"/>
                  </a:lnTo>
                  <a:lnTo>
                    <a:pt x="2484" y="1809"/>
                  </a:lnTo>
                  <a:moveTo>
                    <a:pt x="2344" y="1463"/>
                  </a:moveTo>
                  <a:lnTo>
                    <a:pt x="2380" y="1463"/>
                  </a:lnTo>
                  <a:lnTo>
                    <a:pt x="2414" y="1463"/>
                  </a:lnTo>
                  <a:lnTo>
                    <a:pt x="2448" y="1463"/>
                  </a:lnTo>
                  <a:lnTo>
                    <a:pt x="2484" y="1463"/>
                  </a:lnTo>
                  <a:moveTo>
                    <a:pt x="2344" y="1293"/>
                  </a:moveTo>
                  <a:lnTo>
                    <a:pt x="2380" y="1293"/>
                  </a:lnTo>
                  <a:lnTo>
                    <a:pt x="2414" y="1293"/>
                  </a:lnTo>
                  <a:lnTo>
                    <a:pt x="2448" y="1293"/>
                  </a:lnTo>
                  <a:lnTo>
                    <a:pt x="2484" y="1293"/>
                  </a:lnTo>
                  <a:moveTo>
                    <a:pt x="2344" y="941"/>
                  </a:moveTo>
                  <a:lnTo>
                    <a:pt x="2380" y="941"/>
                  </a:lnTo>
                  <a:lnTo>
                    <a:pt x="2414" y="941"/>
                  </a:lnTo>
                  <a:lnTo>
                    <a:pt x="2448" y="941"/>
                  </a:lnTo>
                  <a:lnTo>
                    <a:pt x="2484" y="941"/>
                  </a:lnTo>
                  <a:moveTo>
                    <a:pt x="2344" y="333"/>
                  </a:moveTo>
                  <a:lnTo>
                    <a:pt x="2380" y="333"/>
                  </a:lnTo>
                  <a:lnTo>
                    <a:pt x="2414" y="333"/>
                  </a:lnTo>
                  <a:lnTo>
                    <a:pt x="2448" y="333"/>
                  </a:lnTo>
                  <a:lnTo>
                    <a:pt x="2484" y="333"/>
                  </a:lnTo>
                  <a:moveTo>
                    <a:pt x="2344" y="27"/>
                  </a:moveTo>
                  <a:lnTo>
                    <a:pt x="2380" y="27"/>
                  </a:lnTo>
                  <a:lnTo>
                    <a:pt x="2414" y="27"/>
                  </a:lnTo>
                  <a:lnTo>
                    <a:pt x="2447" y="27"/>
                  </a:lnTo>
                  <a:lnTo>
                    <a:pt x="2483" y="27"/>
                  </a:lnTo>
                  <a:moveTo>
                    <a:pt x="2483" y="7959"/>
                  </a:moveTo>
                  <a:lnTo>
                    <a:pt x="2551" y="7957"/>
                  </a:lnTo>
                  <a:lnTo>
                    <a:pt x="2621" y="7955"/>
                  </a:lnTo>
                  <a:lnTo>
                    <a:pt x="2689" y="7951"/>
                  </a:lnTo>
                  <a:lnTo>
                    <a:pt x="2757" y="7945"/>
                  </a:lnTo>
                  <a:lnTo>
                    <a:pt x="2827" y="7937"/>
                  </a:lnTo>
                  <a:lnTo>
                    <a:pt x="2895" y="7927"/>
                  </a:lnTo>
                  <a:lnTo>
                    <a:pt x="2965" y="7917"/>
                  </a:lnTo>
                  <a:lnTo>
                    <a:pt x="3033" y="7905"/>
                  </a:lnTo>
                  <a:lnTo>
                    <a:pt x="3103" y="7891"/>
                  </a:lnTo>
                  <a:lnTo>
                    <a:pt x="3171" y="7877"/>
                  </a:lnTo>
                  <a:lnTo>
                    <a:pt x="3241" y="7863"/>
                  </a:lnTo>
                  <a:lnTo>
                    <a:pt x="3309" y="7848"/>
                  </a:lnTo>
                  <a:lnTo>
                    <a:pt x="3379" y="7832"/>
                  </a:lnTo>
                  <a:lnTo>
                    <a:pt x="3447" y="7816"/>
                  </a:lnTo>
                  <a:lnTo>
                    <a:pt x="3517" y="7802"/>
                  </a:lnTo>
                  <a:lnTo>
                    <a:pt x="3585" y="7788"/>
                  </a:lnTo>
                  <a:lnTo>
                    <a:pt x="3655" y="7778"/>
                  </a:lnTo>
                  <a:lnTo>
                    <a:pt x="3722" y="7772"/>
                  </a:lnTo>
                  <a:lnTo>
                    <a:pt x="3792" y="7774"/>
                  </a:lnTo>
                  <a:lnTo>
                    <a:pt x="3860" y="7792"/>
                  </a:lnTo>
                  <a:lnTo>
                    <a:pt x="3930" y="7826"/>
                  </a:lnTo>
                  <a:lnTo>
                    <a:pt x="3998" y="7866"/>
                  </a:lnTo>
                  <a:lnTo>
                    <a:pt x="4066" y="7906"/>
                  </a:lnTo>
                  <a:lnTo>
                    <a:pt x="4136" y="7945"/>
                  </a:lnTo>
                  <a:lnTo>
                    <a:pt x="4204" y="7983"/>
                  </a:lnTo>
                  <a:lnTo>
                    <a:pt x="4274" y="8019"/>
                  </a:lnTo>
                  <a:lnTo>
                    <a:pt x="4342" y="8051"/>
                  </a:lnTo>
                  <a:lnTo>
                    <a:pt x="4412" y="8081"/>
                  </a:lnTo>
                  <a:lnTo>
                    <a:pt x="4480" y="8107"/>
                  </a:lnTo>
                  <a:lnTo>
                    <a:pt x="4550" y="8127"/>
                  </a:lnTo>
                  <a:lnTo>
                    <a:pt x="4618" y="8145"/>
                  </a:lnTo>
                  <a:lnTo>
                    <a:pt x="4688" y="8157"/>
                  </a:lnTo>
                  <a:lnTo>
                    <a:pt x="4756" y="8163"/>
                  </a:lnTo>
                  <a:lnTo>
                    <a:pt x="4826" y="8167"/>
                  </a:lnTo>
                  <a:moveTo>
                    <a:pt x="2486" y="7286"/>
                  </a:moveTo>
                  <a:lnTo>
                    <a:pt x="2554" y="7286"/>
                  </a:lnTo>
                  <a:lnTo>
                    <a:pt x="2624" y="7286"/>
                  </a:lnTo>
                  <a:lnTo>
                    <a:pt x="2692" y="7286"/>
                  </a:lnTo>
                  <a:lnTo>
                    <a:pt x="2760" y="7288"/>
                  </a:lnTo>
                  <a:lnTo>
                    <a:pt x="2830" y="7288"/>
                  </a:lnTo>
                  <a:lnTo>
                    <a:pt x="2898" y="7292"/>
                  </a:lnTo>
                  <a:lnTo>
                    <a:pt x="2968" y="7298"/>
                  </a:lnTo>
                  <a:lnTo>
                    <a:pt x="3036" y="7306"/>
                  </a:lnTo>
                  <a:lnTo>
                    <a:pt x="3105" y="7320"/>
                  </a:lnTo>
                  <a:lnTo>
                    <a:pt x="3173" y="7340"/>
                  </a:lnTo>
                  <a:lnTo>
                    <a:pt x="3243" y="7366"/>
                  </a:lnTo>
                  <a:lnTo>
                    <a:pt x="3311" y="7396"/>
                  </a:lnTo>
                  <a:lnTo>
                    <a:pt x="3381" y="7432"/>
                  </a:lnTo>
                  <a:lnTo>
                    <a:pt x="3449" y="7471"/>
                  </a:lnTo>
                  <a:lnTo>
                    <a:pt x="3519" y="7513"/>
                  </a:lnTo>
                  <a:lnTo>
                    <a:pt x="3587" y="7557"/>
                  </a:lnTo>
                  <a:lnTo>
                    <a:pt x="3657" y="7601"/>
                  </a:lnTo>
                  <a:lnTo>
                    <a:pt x="3725" y="7643"/>
                  </a:lnTo>
                  <a:lnTo>
                    <a:pt x="3795" y="7677"/>
                  </a:lnTo>
                  <a:lnTo>
                    <a:pt x="3863" y="7699"/>
                  </a:lnTo>
                  <a:lnTo>
                    <a:pt x="3933" y="7711"/>
                  </a:lnTo>
                  <a:lnTo>
                    <a:pt x="4001" y="7717"/>
                  </a:lnTo>
                  <a:lnTo>
                    <a:pt x="4069" y="7727"/>
                  </a:lnTo>
                  <a:lnTo>
                    <a:pt x="4139" y="7739"/>
                  </a:lnTo>
                  <a:lnTo>
                    <a:pt x="4207" y="7753"/>
                  </a:lnTo>
                  <a:lnTo>
                    <a:pt x="4277" y="7769"/>
                  </a:lnTo>
                  <a:lnTo>
                    <a:pt x="4345" y="7785"/>
                  </a:lnTo>
                  <a:lnTo>
                    <a:pt x="4414" y="7801"/>
                  </a:lnTo>
                  <a:lnTo>
                    <a:pt x="4482" y="7815"/>
                  </a:lnTo>
                  <a:lnTo>
                    <a:pt x="4552" y="7827"/>
                  </a:lnTo>
                  <a:lnTo>
                    <a:pt x="4620" y="7837"/>
                  </a:lnTo>
                  <a:lnTo>
                    <a:pt x="4690" y="7845"/>
                  </a:lnTo>
                  <a:lnTo>
                    <a:pt x="4758" y="7849"/>
                  </a:lnTo>
                  <a:lnTo>
                    <a:pt x="4828" y="7851"/>
                  </a:lnTo>
                  <a:moveTo>
                    <a:pt x="2486" y="6948"/>
                  </a:moveTo>
                  <a:lnTo>
                    <a:pt x="2554" y="6950"/>
                  </a:lnTo>
                  <a:lnTo>
                    <a:pt x="2624" y="6958"/>
                  </a:lnTo>
                  <a:lnTo>
                    <a:pt x="2692" y="6972"/>
                  </a:lnTo>
                  <a:lnTo>
                    <a:pt x="2760" y="6988"/>
                  </a:lnTo>
                  <a:lnTo>
                    <a:pt x="2830" y="7008"/>
                  </a:lnTo>
                  <a:lnTo>
                    <a:pt x="2898" y="7032"/>
                  </a:lnTo>
                  <a:lnTo>
                    <a:pt x="2968" y="7054"/>
                  </a:lnTo>
                  <a:lnTo>
                    <a:pt x="3036" y="7078"/>
                  </a:lnTo>
                  <a:lnTo>
                    <a:pt x="3105" y="7100"/>
                  </a:lnTo>
                  <a:lnTo>
                    <a:pt x="3173" y="7120"/>
                  </a:lnTo>
                  <a:lnTo>
                    <a:pt x="3243" y="7138"/>
                  </a:lnTo>
                  <a:lnTo>
                    <a:pt x="3311" y="7153"/>
                  </a:lnTo>
                  <a:lnTo>
                    <a:pt x="3381" y="7169"/>
                  </a:lnTo>
                  <a:lnTo>
                    <a:pt x="3449" y="7185"/>
                  </a:lnTo>
                  <a:lnTo>
                    <a:pt x="3519" y="7205"/>
                  </a:lnTo>
                  <a:lnTo>
                    <a:pt x="3587" y="7227"/>
                  </a:lnTo>
                  <a:lnTo>
                    <a:pt x="3657" y="7251"/>
                  </a:lnTo>
                  <a:lnTo>
                    <a:pt x="3725" y="7277"/>
                  </a:lnTo>
                  <a:lnTo>
                    <a:pt x="3795" y="7305"/>
                  </a:lnTo>
                  <a:lnTo>
                    <a:pt x="3863" y="7329"/>
                  </a:lnTo>
                  <a:lnTo>
                    <a:pt x="3933" y="7353"/>
                  </a:lnTo>
                  <a:lnTo>
                    <a:pt x="4001" y="7371"/>
                  </a:lnTo>
                  <a:lnTo>
                    <a:pt x="4069" y="7387"/>
                  </a:lnTo>
                  <a:lnTo>
                    <a:pt x="4139" y="7399"/>
                  </a:lnTo>
                  <a:lnTo>
                    <a:pt x="4207" y="7407"/>
                  </a:lnTo>
                  <a:lnTo>
                    <a:pt x="4277" y="7413"/>
                  </a:lnTo>
                  <a:lnTo>
                    <a:pt x="4345" y="7419"/>
                  </a:lnTo>
                  <a:lnTo>
                    <a:pt x="4414" y="7427"/>
                  </a:lnTo>
                  <a:lnTo>
                    <a:pt x="4482" y="7437"/>
                  </a:lnTo>
                  <a:lnTo>
                    <a:pt x="4552" y="7447"/>
                  </a:lnTo>
                  <a:lnTo>
                    <a:pt x="4620" y="7455"/>
                  </a:lnTo>
                  <a:lnTo>
                    <a:pt x="4690" y="7463"/>
                  </a:lnTo>
                </a:path>
              </a:pathLst>
            </a:custGeom>
            <a:noFill/>
            <a:ln w="1588">
              <a:solidFill>
                <a:schemeClr val="tx1"/>
              </a:solidFill>
              <a:miter lim="800000"/>
              <a:headEnd/>
              <a:tailEnd/>
            </a:ln>
          </p:spPr>
          <p:txBody>
            <a:bodyPr/>
            <a:lstStyle/>
            <a:p>
              <a:endParaRPr lang="en-US"/>
            </a:p>
          </p:txBody>
        </p:sp>
        <p:sp>
          <p:nvSpPr>
            <p:cNvPr id="39013" name="Freeform 90"/>
            <p:cNvSpPr>
              <a:spLocks noChangeAspect="1" noEditPoints="1"/>
            </p:cNvSpPr>
            <p:nvPr/>
          </p:nvSpPr>
          <p:spPr bwMode="auto">
            <a:xfrm>
              <a:off x="4457" y="2573"/>
              <a:ext cx="449" cy="534"/>
            </a:xfrm>
            <a:custGeom>
              <a:avLst/>
              <a:gdLst>
                <a:gd name="T0" fmla="*/ 0 w 2342"/>
                <a:gd name="T1" fmla="*/ 0 h 2141"/>
                <a:gd name="T2" fmla="*/ 0 w 2342"/>
                <a:gd name="T3" fmla="*/ 0 h 2141"/>
                <a:gd name="T4" fmla="*/ 0 w 2342"/>
                <a:gd name="T5" fmla="*/ 0 h 2141"/>
                <a:gd name="T6" fmla="*/ 0 w 2342"/>
                <a:gd name="T7" fmla="*/ 0 h 2141"/>
                <a:gd name="T8" fmla="*/ 0 w 2342"/>
                <a:gd name="T9" fmla="*/ 0 h 2141"/>
                <a:gd name="T10" fmla="*/ 0 w 2342"/>
                <a:gd name="T11" fmla="*/ 0 h 2141"/>
                <a:gd name="T12" fmla="*/ 0 w 2342"/>
                <a:gd name="T13" fmla="*/ 0 h 2141"/>
                <a:gd name="T14" fmla="*/ 0 w 2342"/>
                <a:gd name="T15" fmla="*/ 0 h 2141"/>
                <a:gd name="T16" fmla="*/ 0 w 2342"/>
                <a:gd name="T17" fmla="*/ 0 h 2141"/>
                <a:gd name="T18" fmla="*/ 0 w 2342"/>
                <a:gd name="T19" fmla="*/ 0 h 2141"/>
                <a:gd name="T20" fmla="*/ 0 w 2342"/>
                <a:gd name="T21" fmla="*/ 0 h 2141"/>
                <a:gd name="T22" fmla="*/ 0 w 2342"/>
                <a:gd name="T23" fmla="*/ 0 h 2141"/>
                <a:gd name="T24" fmla="*/ 0 w 2342"/>
                <a:gd name="T25" fmla="*/ 0 h 2141"/>
                <a:gd name="T26" fmla="*/ 0 w 2342"/>
                <a:gd name="T27" fmla="*/ 0 h 2141"/>
                <a:gd name="T28" fmla="*/ 0 w 2342"/>
                <a:gd name="T29" fmla="*/ 0 h 2141"/>
                <a:gd name="T30" fmla="*/ 0 w 2342"/>
                <a:gd name="T31" fmla="*/ 0 h 2141"/>
                <a:gd name="T32" fmla="*/ 0 w 2342"/>
                <a:gd name="T33" fmla="*/ 0 h 2141"/>
                <a:gd name="T34" fmla="*/ 0 w 2342"/>
                <a:gd name="T35" fmla="*/ 0 h 2141"/>
                <a:gd name="T36" fmla="*/ 0 w 2342"/>
                <a:gd name="T37" fmla="*/ 0 h 2141"/>
                <a:gd name="T38" fmla="*/ 0 w 2342"/>
                <a:gd name="T39" fmla="*/ 0 h 2141"/>
                <a:gd name="T40" fmla="*/ 0 w 2342"/>
                <a:gd name="T41" fmla="*/ 0 h 2141"/>
                <a:gd name="T42" fmla="*/ 0 w 2342"/>
                <a:gd name="T43" fmla="*/ 0 h 2141"/>
                <a:gd name="T44" fmla="*/ 0 w 2342"/>
                <a:gd name="T45" fmla="*/ 0 h 2141"/>
                <a:gd name="T46" fmla="*/ 0 w 2342"/>
                <a:gd name="T47" fmla="*/ 0 h 2141"/>
                <a:gd name="T48" fmla="*/ 0 w 2342"/>
                <a:gd name="T49" fmla="*/ 0 h 2141"/>
                <a:gd name="T50" fmla="*/ 0 w 2342"/>
                <a:gd name="T51" fmla="*/ 0 h 2141"/>
                <a:gd name="T52" fmla="*/ 0 w 2342"/>
                <a:gd name="T53" fmla="*/ 0 h 2141"/>
                <a:gd name="T54" fmla="*/ 0 w 2342"/>
                <a:gd name="T55" fmla="*/ 0 h 2141"/>
                <a:gd name="T56" fmla="*/ 0 w 2342"/>
                <a:gd name="T57" fmla="*/ 0 h 2141"/>
                <a:gd name="T58" fmla="*/ 0 w 2342"/>
                <a:gd name="T59" fmla="*/ 0 h 2141"/>
                <a:gd name="T60" fmla="*/ 0 w 2342"/>
                <a:gd name="T61" fmla="*/ 0 h 2141"/>
                <a:gd name="T62" fmla="*/ 0 w 2342"/>
                <a:gd name="T63" fmla="*/ 0 h 2141"/>
                <a:gd name="T64" fmla="*/ 0 w 2342"/>
                <a:gd name="T65" fmla="*/ 0 h 2141"/>
                <a:gd name="T66" fmla="*/ 0 w 2342"/>
                <a:gd name="T67" fmla="*/ 0 h 2141"/>
                <a:gd name="T68" fmla="*/ 0 w 2342"/>
                <a:gd name="T69" fmla="*/ 0 h 2141"/>
                <a:gd name="T70" fmla="*/ 0 w 2342"/>
                <a:gd name="T71" fmla="*/ 0 h 2141"/>
                <a:gd name="T72" fmla="*/ 0 w 2342"/>
                <a:gd name="T73" fmla="*/ 0 h 2141"/>
                <a:gd name="T74" fmla="*/ 0 w 2342"/>
                <a:gd name="T75" fmla="*/ 0 h 2141"/>
                <a:gd name="T76" fmla="*/ 0 w 2342"/>
                <a:gd name="T77" fmla="*/ 0 h 2141"/>
                <a:gd name="T78" fmla="*/ 0 w 2342"/>
                <a:gd name="T79" fmla="*/ 0 h 2141"/>
                <a:gd name="T80" fmla="*/ 0 w 2342"/>
                <a:gd name="T81" fmla="*/ 0 h 2141"/>
                <a:gd name="T82" fmla="*/ 0 w 2342"/>
                <a:gd name="T83" fmla="*/ 0 h 2141"/>
                <a:gd name="T84" fmla="*/ 0 w 2342"/>
                <a:gd name="T85" fmla="*/ 0 h 2141"/>
                <a:gd name="T86" fmla="*/ 0 w 2342"/>
                <a:gd name="T87" fmla="*/ 0 h 2141"/>
                <a:gd name="T88" fmla="*/ 0 w 2342"/>
                <a:gd name="T89" fmla="*/ 0 h 2141"/>
                <a:gd name="T90" fmla="*/ 0 w 2342"/>
                <a:gd name="T91" fmla="*/ 0 h 2141"/>
                <a:gd name="T92" fmla="*/ 0 w 2342"/>
                <a:gd name="T93" fmla="*/ 0 h 2141"/>
                <a:gd name="T94" fmla="*/ 0 w 2342"/>
                <a:gd name="T95" fmla="*/ 0 h 2141"/>
                <a:gd name="T96" fmla="*/ 0 w 2342"/>
                <a:gd name="T97" fmla="*/ 0 h 2141"/>
                <a:gd name="T98" fmla="*/ 0 w 2342"/>
                <a:gd name="T99" fmla="*/ 0 h 2141"/>
                <a:gd name="T100" fmla="*/ 0 w 2342"/>
                <a:gd name="T101" fmla="*/ 0 h 2141"/>
                <a:gd name="T102" fmla="*/ 0 w 2342"/>
                <a:gd name="T103" fmla="*/ 0 h 2141"/>
                <a:gd name="T104" fmla="*/ 0 w 2342"/>
                <a:gd name="T105" fmla="*/ 0 h 2141"/>
                <a:gd name="T106" fmla="*/ 0 w 2342"/>
                <a:gd name="T107" fmla="*/ 0 h 2141"/>
                <a:gd name="T108" fmla="*/ 0 w 2342"/>
                <a:gd name="T109" fmla="*/ 0 h 2141"/>
                <a:gd name="T110" fmla="*/ 0 w 2342"/>
                <a:gd name="T111" fmla="*/ 0 h 2141"/>
                <a:gd name="T112" fmla="*/ 0 w 2342"/>
                <a:gd name="T113" fmla="*/ 0 h 21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2"/>
                <a:gd name="T172" fmla="*/ 0 h 2141"/>
                <a:gd name="T173" fmla="*/ 2342 w 2342"/>
                <a:gd name="T174" fmla="*/ 2141 h 21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2" h="2141">
                  <a:moveTo>
                    <a:pt x="2204" y="2135"/>
                  </a:moveTo>
                  <a:lnTo>
                    <a:pt x="2272" y="2139"/>
                  </a:lnTo>
                  <a:lnTo>
                    <a:pt x="2342" y="2141"/>
                  </a:lnTo>
                  <a:moveTo>
                    <a:pt x="0" y="1620"/>
                  </a:moveTo>
                  <a:lnTo>
                    <a:pt x="68" y="1620"/>
                  </a:lnTo>
                  <a:lnTo>
                    <a:pt x="138" y="1620"/>
                  </a:lnTo>
                  <a:lnTo>
                    <a:pt x="206" y="1624"/>
                  </a:lnTo>
                  <a:lnTo>
                    <a:pt x="274" y="1626"/>
                  </a:lnTo>
                  <a:lnTo>
                    <a:pt x="344" y="1630"/>
                  </a:lnTo>
                  <a:lnTo>
                    <a:pt x="412" y="1634"/>
                  </a:lnTo>
                  <a:lnTo>
                    <a:pt x="482" y="1640"/>
                  </a:lnTo>
                  <a:lnTo>
                    <a:pt x="550" y="1646"/>
                  </a:lnTo>
                  <a:lnTo>
                    <a:pt x="619" y="1654"/>
                  </a:lnTo>
                  <a:lnTo>
                    <a:pt x="687" y="1662"/>
                  </a:lnTo>
                  <a:lnTo>
                    <a:pt x="757" y="1670"/>
                  </a:lnTo>
                  <a:lnTo>
                    <a:pt x="825" y="1678"/>
                  </a:lnTo>
                  <a:lnTo>
                    <a:pt x="895" y="1688"/>
                  </a:lnTo>
                  <a:lnTo>
                    <a:pt x="963" y="1697"/>
                  </a:lnTo>
                  <a:lnTo>
                    <a:pt x="1033" y="1707"/>
                  </a:lnTo>
                  <a:lnTo>
                    <a:pt x="1101" y="1717"/>
                  </a:lnTo>
                  <a:lnTo>
                    <a:pt x="1171" y="1727"/>
                  </a:lnTo>
                  <a:lnTo>
                    <a:pt x="1239" y="1739"/>
                  </a:lnTo>
                  <a:lnTo>
                    <a:pt x="1309" y="1749"/>
                  </a:lnTo>
                  <a:lnTo>
                    <a:pt x="1377" y="1759"/>
                  </a:lnTo>
                  <a:lnTo>
                    <a:pt x="1447" y="1793"/>
                  </a:lnTo>
                  <a:lnTo>
                    <a:pt x="1515" y="1831"/>
                  </a:lnTo>
                  <a:lnTo>
                    <a:pt x="1583" y="1867"/>
                  </a:lnTo>
                  <a:lnTo>
                    <a:pt x="1653" y="1899"/>
                  </a:lnTo>
                  <a:lnTo>
                    <a:pt x="1721" y="1929"/>
                  </a:lnTo>
                  <a:lnTo>
                    <a:pt x="1791" y="1955"/>
                  </a:lnTo>
                  <a:lnTo>
                    <a:pt x="1859" y="1975"/>
                  </a:lnTo>
                  <a:lnTo>
                    <a:pt x="1928" y="1991"/>
                  </a:lnTo>
                  <a:lnTo>
                    <a:pt x="1996" y="1999"/>
                  </a:lnTo>
                  <a:lnTo>
                    <a:pt x="2066" y="2005"/>
                  </a:lnTo>
                  <a:lnTo>
                    <a:pt x="2134" y="2006"/>
                  </a:lnTo>
                  <a:lnTo>
                    <a:pt x="2204" y="2006"/>
                  </a:lnTo>
                  <a:lnTo>
                    <a:pt x="2272" y="2006"/>
                  </a:lnTo>
                  <a:lnTo>
                    <a:pt x="2342" y="2006"/>
                  </a:lnTo>
                  <a:moveTo>
                    <a:pt x="0" y="1466"/>
                  </a:moveTo>
                  <a:lnTo>
                    <a:pt x="68" y="1466"/>
                  </a:lnTo>
                  <a:lnTo>
                    <a:pt x="138" y="1464"/>
                  </a:lnTo>
                  <a:lnTo>
                    <a:pt x="206" y="1462"/>
                  </a:lnTo>
                  <a:lnTo>
                    <a:pt x="274" y="1460"/>
                  </a:lnTo>
                  <a:lnTo>
                    <a:pt x="344" y="1458"/>
                  </a:lnTo>
                  <a:lnTo>
                    <a:pt x="412" y="1458"/>
                  </a:lnTo>
                  <a:lnTo>
                    <a:pt x="482" y="1460"/>
                  </a:lnTo>
                  <a:lnTo>
                    <a:pt x="550" y="1464"/>
                  </a:lnTo>
                  <a:lnTo>
                    <a:pt x="619" y="1470"/>
                  </a:lnTo>
                  <a:lnTo>
                    <a:pt x="687" y="1480"/>
                  </a:lnTo>
                  <a:lnTo>
                    <a:pt x="757" y="1496"/>
                  </a:lnTo>
                  <a:lnTo>
                    <a:pt x="825" y="1514"/>
                  </a:lnTo>
                  <a:lnTo>
                    <a:pt x="895" y="1538"/>
                  </a:lnTo>
                  <a:lnTo>
                    <a:pt x="963" y="1564"/>
                  </a:lnTo>
                  <a:lnTo>
                    <a:pt x="1033" y="1592"/>
                  </a:lnTo>
                  <a:lnTo>
                    <a:pt x="1101" y="1620"/>
                  </a:lnTo>
                  <a:lnTo>
                    <a:pt x="1171" y="1652"/>
                  </a:lnTo>
                  <a:lnTo>
                    <a:pt x="1239" y="1684"/>
                  </a:lnTo>
                  <a:lnTo>
                    <a:pt x="1309" y="1720"/>
                  </a:lnTo>
                  <a:lnTo>
                    <a:pt x="1377" y="1758"/>
                  </a:lnTo>
                  <a:lnTo>
                    <a:pt x="1447" y="1772"/>
                  </a:lnTo>
                  <a:lnTo>
                    <a:pt x="1515" y="1781"/>
                  </a:lnTo>
                  <a:lnTo>
                    <a:pt x="1583" y="1791"/>
                  </a:lnTo>
                  <a:lnTo>
                    <a:pt x="1653" y="1799"/>
                  </a:lnTo>
                  <a:lnTo>
                    <a:pt x="1721" y="1809"/>
                  </a:lnTo>
                  <a:lnTo>
                    <a:pt x="1791" y="1817"/>
                  </a:lnTo>
                  <a:lnTo>
                    <a:pt x="1859" y="1825"/>
                  </a:lnTo>
                  <a:lnTo>
                    <a:pt x="1928" y="1831"/>
                  </a:lnTo>
                  <a:lnTo>
                    <a:pt x="1996" y="1837"/>
                  </a:lnTo>
                  <a:lnTo>
                    <a:pt x="2066" y="1841"/>
                  </a:lnTo>
                  <a:lnTo>
                    <a:pt x="2134" y="1845"/>
                  </a:lnTo>
                  <a:lnTo>
                    <a:pt x="2204" y="1849"/>
                  </a:lnTo>
                  <a:lnTo>
                    <a:pt x="2272" y="1849"/>
                  </a:lnTo>
                  <a:lnTo>
                    <a:pt x="2342" y="1851"/>
                  </a:lnTo>
                  <a:moveTo>
                    <a:pt x="0" y="1092"/>
                  </a:moveTo>
                  <a:lnTo>
                    <a:pt x="68" y="1096"/>
                  </a:lnTo>
                  <a:lnTo>
                    <a:pt x="138" y="1108"/>
                  </a:lnTo>
                  <a:lnTo>
                    <a:pt x="206" y="1126"/>
                  </a:lnTo>
                  <a:lnTo>
                    <a:pt x="274" y="1148"/>
                  </a:lnTo>
                  <a:lnTo>
                    <a:pt x="344" y="1174"/>
                  </a:lnTo>
                  <a:lnTo>
                    <a:pt x="412" y="1204"/>
                  </a:lnTo>
                  <a:lnTo>
                    <a:pt x="482" y="1236"/>
                  </a:lnTo>
                  <a:lnTo>
                    <a:pt x="550" y="1270"/>
                  </a:lnTo>
                  <a:lnTo>
                    <a:pt x="619" y="1306"/>
                  </a:lnTo>
                  <a:lnTo>
                    <a:pt x="687" y="1340"/>
                  </a:lnTo>
                  <a:lnTo>
                    <a:pt x="757" y="1374"/>
                  </a:lnTo>
                  <a:lnTo>
                    <a:pt x="825" y="1405"/>
                  </a:lnTo>
                  <a:lnTo>
                    <a:pt x="895" y="1435"/>
                  </a:lnTo>
                  <a:lnTo>
                    <a:pt x="963" y="1463"/>
                  </a:lnTo>
                  <a:lnTo>
                    <a:pt x="1033" y="1489"/>
                  </a:lnTo>
                  <a:lnTo>
                    <a:pt x="1101" y="1515"/>
                  </a:lnTo>
                  <a:lnTo>
                    <a:pt x="1171" y="1535"/>
                  </a:lnTo>
                  <a:lnTo>
                    <a:pt x="1239" y="1553"/>
                  </a:lnTo>
                  <a:lnTo>
                    <a:pt x="1309" y="1567"/>
                  </a:lnTo>
                  <a:lnTo>
                    <a:pt x="1377" y="1579"/>
                  </a:lnTo>
                  <a:lnTo>
                    <a:pt x="1447" y="1589"/>
                  </a:lnTo>
                  <a:lnTo>
                    <a:pt x="1515" y="1601"/>
                  </a:lnTo>
                  <a:lnTo>
                    <a:pt x="1583" y="1615"/>
                  </a:lnTo>
                  <a:lnTo>
                    <a:pt x="1653" y="1631"/>
                  </a:lnTo>
                  <a:lnTo>
                    <a:pt x="1721" y="1649"/>
                  </a:lnTo>
                  <a:lnTo>
                    <a:pt x="1791" y="1671"/>
                  </a:lnTo>
                  <a:lnTo>
                    <a:pt x="1859" y="1693"/>
                  </a:lnTo>
                  <a:lnTo>
                    <a:pt x="1928" y="1715"/>
                  </a:lnTo>
                  <a:lnTo>
                    <a:pt x="1996" y="1735"/>
                  </a:lnTo>
                  <a:lnTo>
                    <a:pt x="2066" y="1751"/>
                  </a:lnTo>
                  <a:lnTo>
                    <a:pt x="2134" y="1765"/>
                  </a:lnTo>
                  <a:lnTo>
                    <a:pt x="2204" y="1772"/>
                  </a:lnTo>
                  <a:lnTo>
                    <a:pt x="2272" y="1778"/>
                  </a:lnTo>
                  <a:lnTo>
                    <a:pt x="2342" y="1780"/>
                  </a:lnTo>
                  <a:moveTo>
                    <a:pt x="0" y="1092"/>
                  </a:moveTo>
                  <a:lnTo>
                    <a:pt x="68" y="1092"/>
                  </a:lnTo>
                  <a:lnTo>
                    <a:pt x="138" y="1094"/>
                  </a:lnTo>
                  <a:lnTo>
                    <a:pt x="206" y="1098"/>
                  </a:lnTo>
                  <a:lnTo>
                    <a:pt x="274" y="1102"/>
                  </a:lnTo>
                  <a:lnTo>
                    <a:pt x="344" y="1108"/>
                  </a:lnTo>
                  <a:lnTo>
                    <a:pt x="412" y="1116"/>
                  </a:lnTo>
                  <a:lnTo>
                    <a:pt x="482" y="1124"/>
                  </a:lnTo>
                  <a:lnTo>
                    <a:pt x="550" y="1134"/>
                  </a:lnTo>
                  <a:lnTo>
                    <a:pt x="619" y="1144"/>
                  </a:lnTo>
                  <a:lnTo>
                    <a:pt x="687" y="1154"/>
                  </a:lnTo>
                  <a:lnTo>
                    <a:pt x="757" y="1165"/>
                  </a:lnTo>
                  <a:lnTo>
                    <a:pt x="825" y="1179"/>
                  </a:lnTo>
                  <a:lnTo>
                    <a:pt x="895" y="1193"/>
                  </a:lnTo>
                  <a:lnTo>
                    <a:pt x="963" y="1207"/>
                  </a:lnTo>
                  <a:lnTo>
                    <a:pt x="1033" y="1221"/>
                  </a:lnTo>
                  <a:lnTo>
                    <a:pt x="1101" y="1235"/>
                  </a:lnTo>
                  <a:lnTo>
                    <a:pt x="1171" y="1253"/>
                  </a:lnTo>
                  <a:lnTo>
                    <a:pt x="1239" y="1291"/>
                  </a:lnTo>
                  <a:lnTo>
                    <a:pt x="1309" y="1331"/>
                  </a:lnTo>
                  <a:lnTo>
                    <a:pt x="1377" y="1369"/>
                  </a:lnTo>
                  <a:lnTo>
                    <a:pt x="1447" y="1407"/>
                  </a:lnTo>
                  <a:lnTo>
                    <a:pt x="1515" y="1441"/>
                  </a:lnTo>
                  <a:lnTo>
                    <a:pt x="1583" y="1469"/>
                  </a:lnTo>
                  <a:lnTo>
                    <a:pt x="1653" y="1493"/>
                  </a:lnTo>
                  <a:lnTo>
                    <a:pt x="1721" y="1511"/>
                  </a:lnTo>
                  <a:lnTo>
                    <a:pt x="1791" y="1523"/>
                  </a:lnTo>
                  <a:lnTo>
                    <a:pt x="1859" y="1531"/>
                  </a:lnTo>
                  <a:lnTo>
                    <a:pt x="1928" y="1537"/>
                  </a:lnTo>
                  <a:lnTo>
                    <a:pt x="1996" y="1543"/>
                  </a:lnTo>
                  <a:lnTo>
                    <a:pt x="2066" y="1545"/>
                  </a:lnTo>
                  <a:lnTo>
                    <a:pt x="2134" y="1547"/>
                  </a:lnTo>
                  <a:lnTo>
                    <a:pt x="2204" y="1549"/>
                  </a:lnTo>
                  <a:lnTo>
                    <a:pt x="2272" y="1551"/>
                  </a:lnTo>
                  <a:lnTo>
                    <a:pt x="2342" y="1551"/>
                  </a:lnTo>
                  <a:moveTo>
                    <a:pt x="0" y="1026"/>
                  </a:moveTo>
                  <a:lnTo>
                    <a:pt x="68" y="1024"/>
                  </a:lnTo>
                  <a:lnTo>
                    <a:pt x="138" y="1022"/>
                  </a:lnTo>
                  <a:lnTo>
                    <a:pt x="206" y="1020"/>
                  </a:lnTo>
                  <a:lnTo>
                    <a:pt x="274" y="1020"/>
                  </a:lnTo>
                  <a:lnTo>
                    <a:pt x="344" y="1020"/>
                  </a:lnTo>
                  <a:lnTo>
                    <a:pt x="412" y="1022"/>
                  </a:lnTo>
                  <a:lnTo>
                    <a:pt x="482" y="1028"/>
                  </a:lnTo>
                  <a:lnTo>
                    <a:pt x="550" y="1036"/>
                  </a:lnTo>
                  <a:lnTo>
                    <a:pt x="619" y="1048"/>
                  </a:lnTo>
                  <a:lnTo>
                    <a:pt x="687" y="1062"/>
                  </a:lnTo>
                  <a:lnTo>
                    <a:pt x="757" y="1078"/>
                  </a:lnTo>
                  <a:lnTo>
                    <a:pt x="825" y="1100"/>
                  </a:lnTo>
                  <a:lnTo>
                    <a:pt x="895" y="1124"/>
                  </a:lnTo>
                  <a:lnTo>
                    <a:pt x="963" y="1150"/>
                  </a:lnTo>
                  <a:lnTo>
                    <a:pt x="1033" y="1182"/>
                  </a:lnTo>
                  <a:lnTo>
                    <a:pt x="1101" y="1216"/>
                  </a:lnTo>
                  <a:lnTo>
                    <a:pt x="1171" y="1250"/>
                  </a:lnTo>
                  <a:lnTo>
                    <a:pt x="1239" y="1266"/>
                  </a:lnTo>
                  <a:lnTo>
                    <a:pt x="1309" y="1280"/>
                  </a:lnTo>
                  <a:lnTo>
                    <a:pt x="1377" y="1294"/>
                  </a:lnTo>
                  <a:lnTo>
                    <a:pt x="1447" y="1308"/>
                  </a:lnTo>
                  <a:lnTo>
                    <a:pt x="1515" y="1322"/>
                  </a:lnTo>
                  <a:lnTo>
                    <a:pt x="1583" y="1334"/>
                  </a:lnTo>
                  <a:lnTo>
                    <a:pt x="1653" y="1345"/>
                  </a:lnTo>
                  <a:lnTo>
                    <a:pt x="1721" y="1355"/>
                  </a:lnTo>
                  <a:lnTo>
                    <a:pt x="1791" y="1365"/>
                  </a:lnTo>
                  <a:lnTo>
                    <a:pt x="1859" y="1375"/>
                  </a:lnTo>
                  <a:lnTo>
                    <a:pt x="1928" y="1383"/>
                  </a:lnTo>
                  <a:lnTo>
                    <a:pt x="1996" y="1389"/>
                  </a:lnTo>
                  <a:lnTo>
                    <a:pt x="2066" y="1405"/>
                  </a:lnTo>
                  <a:lnTo>
                    <a:pt x="2134" y="1419"/>
                  </a:lnTo>
                  <a:lnTo>
                    <a:pt x="2204" y="1427"/>
                  </a:lnTo>
                  <a:lnTo>
                    <a:pt x="2272" y="1435"/>
                  </a:lnTo>
                  <a:lnTo>
                    <a:pt x="2342" y="1437"/>
                  </a:lnTo>
                  <a:moveTo>
                    <a:pt x="0" y="704"/>
                  </a:moveTo>
                  <a:lnTo>
                    <a:pt x="68" y="706"/>
                  </a:lnTo>
                  <a:lnTo>
                    <a:pt x="138" y="718"/>
                  </a:lnTo>
                  <a:lnTo>
                    <a:pt x="206" y="734"/>
                  </a:lnTo>
                  <a:lnTo>
                    <a:pt x="274" y="754"/>
                  </a:lnTo>
                  <a:lnTo>
                    <a:pt x="344" y="780"/>
                  </a:lnTo>
                  <a:lnTo>
                    <a:pt x="412" y="810"/>
                  </a:lnTo>
                  <a:lnTo>
                    <a:pt x="482" y="842"/>
                  </a:lnTo>
                  <a:lnTo>
                    <a:pt x="550" y="876"/>
                  </a:lnTo>
                  <a:lnTo>
                    <a:pt x="619" y="911"/>
                  </a:lnTo>
                  <a:lnTo>
                    <a:pt x="687" y="947"/>
                  </a:lnTo>
                  <a:lnTo>
                    <a:pt x="757" y="983"/>
                  </a:lnTo>
                  <a:lnTo>
                    <a:pt x="825" y="1017"/>
                  </a:lnTo>
                  <a:lnTo>
                    <a:pt x="895" y="1051"/>
                  </a:lnTo>
                  <a:lnTo>
                    <a:pt x="963" y="1079"/>
                  </a:lnTo>
                  <a:lnTo>
                    <a:pt x="1033" y="1105"/>
                  </a:lnTo>
                  <a:lnTo>
                    <a:pt x="1101" y="1127"/>
                  </a:lnTo>
                  <a:lnTo>
                    <a:pt x="1171" y="1145"/>
                  </a:lnTo>
                  <a:lnTo>
                    <a:pt x="1239" y="1161"/>
                  </a:lnTo>
                  <a:lnTo>
                    <a:pt x="1309" y="1177"/>
                  </a:lnTo>
                  <a:lnTo>
                    <a:pt x="1377" y="1191"/>
                  </a:lnTo>
                  <a:lnTo>
                    <a:pt x="1447" y="1205"/>
                  </a:lnTo>
                  <a:lnTo>
                    <a:pt x="1515" y="1221"/>
                  </a:lnTo>
                  <a:lnTo>
                    <a:pt x="1583" y="1243"/>
                  </a:lnTo>
                  <a:lnTo>
                    <a:pt x="1653" y="1267"/>
                  </a:lnTo>
                  <a:lnTo>
                    <a:pt x="1721" y="1291"/>
                  </a:lnTo>
                  <a:lnTo>
                    <a:pt x="1791" y="1317"/>
                  </a:lnTo>
                  <a:lnTo>
                    <a:pt x="1859" y="1343"/>
                  </a:lnTo>
                  <a:lnTo>
                    <a:pt x="1928" y="1367"/>
                  </a:lnTo>
                  <a:lnTo>
                    <a:pt x="1996" y="1387"/>
                  </a:lnTo>
                  <a:lnTo>
                    <a:pt x="2066" y="1395"/>
                  </a:lnTo>
                  <a:lnTo>
                    <a:pt x="2134" y="1401"/>
                  </a:lnTo>
                  <a:lnTo>
                    <a:pt x="2204" y="1402"/>
                  </a:lnTo>
                  <a:lnTo>
                    <a:pt x="2272" y="1404"/>
                  </a:lnTo>
                  <a:lnTo>
                    <a:pt x="2342" y="1404"/>
                  </a:lnTo>
                  <a:moveTo>
                    <a:pt x="0" y="704"/>
                  </a:moveTo>
                  <a:lnTo>
                    <a:pt x="68" y="704"/>
                  </a:lnTo>
                  <a:lnTo>
                    <a:pt x="138" y="706"/>
                  </a:lnTo>
                  <a:lnTo>
                    <a:pt x="206" y="710"/>
                  </a:lnTo>
                  <a:lnTo>
                    <a:pt x="274" y="714"/>
                  </a:lnTo>
                  <a:lnTo>
                    <a:pt x="344" y="722"/>
                  </a:lnTo>
                  <a:lnTo>
                    <a:pt x="412" y="730"/>
                  </a:lnTo>
                  <a:lnTo>
                    <a:pt x="482" y="738"/>
                  </a:lnTo>
                  <a:lnTo>
                    <a:pt x="550" y="748"/>
                  </a:lnTo>
                  <a:lnTo>
                    <a:pt x="619" y="760"/>
                  </a:lnTo>
                  <a:lnTo>
                    <a:pt x="687" y="772"/>
                  </a:lnTo>
                  <a:lnTo>
                    <a:pt x="757" y="786"/>
                  </a:lnTo>
                  <a:lnTo>
                    <a:pt x="825" y="798"/>
                  </a:lnTo>
                  <a:lnTo>
                    <a:pt x="895" y="814"/>
                  </a:lnTo>
                  <a:lnTo>
                    <a:pt x="963" y="827"/>
                  </a:lnTo>
                  <a:lnTo>
                    <a:pt x="1033" y="841"/>
                  </a:lnTo>
                  <a:lnTo>
                    <a:pt x="1101" y="857"/>
                  </a:lnTo>
                  <a:lnTo>
                    <a:pt x="1171" y="893"/>
                  </a:lnTo>
                  <a:lnTo>
                    <a:pt x="1239" y="935"/>
                  </a:lnTo>
                  <a:lnTo>
                    <a:pt x="1309" y="977"/>
                  </a:lnTo>
                  <a:lnTo>
                    <a:pt x="1377" y="1017"/>
                  </a:lnTo>
                  <a:lnTo>
                    <a:pt x="1447" y="1053"/>
                  </a:lnTo>
                  <a:lnTo>
                    <a:pt x="1515" y="1085"/>
                  </a:lnTo>
                  <a:lnTo>
                    <a:pt x="1583" y="1111"/>
                  </a:lnTo>
                  <a:lnTo>
                    <a:pt x="1653" y="1131"/>
                  </a:lnTo>
                  <a:lnTo>
                    <a:pt x="1721" y="1143"/>
                  </a:lnTo>
                  <a:lnTo>
                    <a:pt x="1791" y="1153"/>
                  </a:lnTo>
                  <a:lnTo>
                    <a:pt x="1859" y="1161"/>
                  </a:lnTo>
                  <a:lnTo>
                    <a:pt x="1928" y="1165"/>
                  </a:lnTo>
                  <a:lnTo>
                    <a:pt x="1996" y="1169"/>
                  </a:lnTo>
                  <a:lnTo>
                    <a:pt x="2066" y="1171"/>
                  </a:lnTo>
                  <a:lnTo>
                    <a:pt x="2134" y="1173"/>
                  </a:lnTo>
                  <a:lnTo>
                    <a:pt x="2204" y="1175"/>
                  </a:lnTo>
                  <a:lnTo>
                    <a:pt x="2272" y="1175"/>
                  </a:lnTo>
                  <a:lnTo>
                    <a:pt x="2342" y="1175"/>
                  </a:lnTo>
                  <a:moveTo>
                    <a:pt x="0" y="558"/>
                  </a:moveTo>
                  <a:lnTo>
                    <a:pt x="68" y="558"/>
                  </a:lnTo>
                  <a:lnTo>
                    <a:pt x="138" y="560"/>
                  </a:lnTo>
                  <a:lnTo>
                    <a:pt x="206" y="562"/>
                  </a:lnTo>
                  <a:lnTo>
                    <a:pt x="274" y="566"/>
                  </a:lnTo>
                  <a:lnTo>
                    <a:pt x="344" y="572"/>
                  </a:lnTo>
                  <a:lnTo>
                    <a:pt x="412" y="582"/>
                  </a:lnTo>
                  <a:lnTo>
                    <a:pt x="482" y="594"/>
                  </a:lnTo>
                  <a:lnTo>
                    <a:pt x="550" y="610"/>
                  </a:lnTo>
                  <a:lnTo>
                    <a:pt x="619" y="630"/>
                  </a:lnTo>
                  <a:lnTo>
                    <a:pt x="687" y="651"/>
                  </a:lnTo>
                  <a:lnTo>
                    <a:pt x="757" y="677"/>
                  </a:lnTo>
                  <a:lnTo>
                    <a:pt x="825" y="705"/>
                  </a:lnTo>
                  <a:lnTo>
                    <a:pt x="895" y="737"/>
                  </a:lnTo>
                  <a:lnTo>
                    <a:pt x="963" y="771"/>
                  </a:lnTo>
                  <a:lnTo>
                    <a:pt x="1033" y="809"/>
                  </a:lnTo>
                  <a:lnTo>
                    <a:pt x="1101" y="849"/>
                  </a:lnTo>
                  <a:lnTo>
                    <a:pt x="1171" y="871"/>
                  </a:lnTo>
                  <a:lnTo>
                    <a:pt x="1239" y="887"/>
                  </a:lnTo>
                  <a:lnTo>
                    <a:pt x="1309" y="901"/>
                  </a:lnTo>
                  <a:lnTo>
                    <a:pt x="1377" y="915"/>
                  </a:lnTo>
                  <a:lnTo>
                    <a:pt x="1447" y="929"/>
                  </a:lnTo>
                  <a:lnTo>
                    <a:pt x="1515" y="943"/>
                  </a:lnTo>
                  <a:lnTo>
                    <a:pt x="1583" y="955"/>
                  </a:lnTo>
                  <a:lnTo>
                    <a:pt x="1653" y="967"/>
                  </a:lnTo>
                  <a:lnTo>
                    <a:pt x="1721" y="979"/>
                  </a:lnTo>
                  <a:lnTo>
                    <a:pt x="1791" y="989"/>
                  </a:lnTo>
                  <a:lnTo>
                    <a:pt x="1859" y="997"/>
                  </a:lnTo>
                  <a:lnTo>
                    <a:pt x="1928" y="1005"/>
                  </a:lnTo>
                  <a:lnTo>
                    <a:pt x="1996" y="1021"/>
                  </a:lnTo>
                  <a:lnTo>
                    <a:pt x="2066" y="1037"/>
                  </a:lnTo>
                  <a:lnTo>
                    <a:pt x="2134" y="1049"/>
                  </a:lnTo>
                  <a:lnTo>
                    <a:pt x="2204" y="1059"/>
                  </a:lnTo>
                  <a:lnTo>
                    <a:pt x="2272" y="1064"/>
                  </a:lnTo>
                  <a:lnTo>
                    <a:pt x="2342" y="1066"/>
                  </a:lnTo>
                  <a:moveTo>
                    <a:pt x="0" y="348"/>
                  </a:moveTo>
                  <a:lnTo>
                    <a:pt x="68" y="350"/>
                  </a:lnTo>
                  <a:lnTo>
                    <a:pt x="138" y="358"/>
                  </a:lnTo>
                  <a:lnTo>
                    <a:pt x="206" y="372"/>
                  </a:lnTo>
                  <a:lnTo>
                    <a:pt x="274" y="390"/>
                  </a:lnTo>
                  <a:lnTo>
                    <a:pt x="344" y="412"/>
                  </a:lnTo>
                  <a:lnTo>
                    <a:pt x="412" y="438"/>
                  </a:lnTo>
                  <a:lnTo>
                    <a:pt x="482" y="468"/>
                  </a:lnTo>
                  <a:lnTo>
                    <a:pt x="550" y="500"/>
                  </a:lnTo>
                  <a:lnTo>
                    <a:pt x="619" y="534"/>
                  </a:lnTo>
                  <a:lnTo>
                    <a:pt x="687" y="568"/>
                  </a:lnTo>
                  <a:lnTo>
                    <a:pt x="757" y="604"/>
                  </a:lnTo>
                  <a:lnTo>
                    <a:pt x="825" y="637"/>
                  </a:lnTo>
                  <a:lnTo>
                    <a:pt x="895" y="671"/>
                  </a:lnTo>
                  <a:lnTo>
                    <a:pt x="963" y="703"/>
                  </a:lnTo>
                  <a:lnTo>
                    <a:pt x="1033" y="731"/>
                  </a:lnTo>
                  <a:lnTo>
                    <a:pt x="1101" y="755"/>
                  </a:lnTo>
                  <a:lnTo>
                    <a:pt x="1171" y="777"/>
                  </a:lnTo>
                  <a:lnTo>
                    <a:pt x="1239" y="797"/>
                  </a:lnTo>
                  <a:lnTo>
                    <a:pt x="1309" y="815"/>
                  </a:lnTo>
                  <a:lnTo>
                    <a:pt x="1377" y="831"/>
                  </a:lnTo>
                  <a:lnTo>
                    <a:pt x="1447" y="849"/>
                  </a:lnTo>
                  <a:lnTo>
                    <a:pt x="1515" y="867"/>
                  </a:lnTo>
                  <a:lnTo>
                    <a:pt x="1583" y="887"/>
                  </a:lnTo>
                  <a:lnTo>
                    <a:pt x="1653" y="909"/>
                  </a:lnTo>
                  <a:lnTo>
                    <a:pt x="1721" y="933"/>
                  </a:lnTo>
                  <a:lnTo>
                    <a:pt x="1791" y="957"/>
                  </a:lnTo>
                  <a:lnTo>
                    <a:pt x="1859" y="979"/>
                  </a:lnTo>
                  <a:lnTo>
                    <a:pt x="1928" y="1001"/>
                  </a:lnTo>
                  <a:lnTo>
                    <a:pt x="1996" y="1013"/>
                  </a:lnTo>
                  <a:lnTo>
                    <a:pt x="2066" y="1019"/>
                  </a:lnTo>
                  <a:lnTo>
                    <a:pt x="2134" y="1023"/>
                  </a:lnTo>
                  <a:lnTo>
                    <a:pt x="2204" y="1027"/>
                  </a:lnTo>
                  <a:lnTo>
                    <a:pt x="2272" y="1027"/>
                  </a:lnTo>
                  <a:lnTo>
                    <a:pt x="2342" y="1029"/>
                  </a:lnTo>
                  <a:moveTo>
                    <a:pt x="0" y="348"/>
                  </a:moveTo>
                  <a:lnTo>
                    <a:pt x="68" y="348"/>
                  </a:lnTo>
                  <a:lnTo>
                    <a:pt x="138" y="350"/>
                  </a:lnTo>
                  <a:lnTo>
                    <a:pt x="206" y="354"/>
                  </a:lnTo>
                  <a:lnTo>
                    <a:pt x="274" y="360"/>
                  </a:lnTo>
                  <a:lnTo>
                    <a:pt x="344" y="366"/>
                  </a:lnTo>
                  <a:lnTo>
                    <a:pt x="412" y="374"/>
                  </a:lnTo>
                  <a:lnTo>
                    <a:pt x="482" y="384"/>
                  </a:lnTo>
                  <a:lnTo>
                    <a:pt x="550" y="394"/>
                  </a:lnTo>
                  <a:lnTo>
                    <a:pt x="619" y="404"/>
                  </a:lnTo>
                  <a:lnTo>
                    <a:pt x="687" y="417"/>
                  </a:lnTo>
                  <a:lnTo>
                    <a:pt x="757" y="429"/>
                  </a:lnTo>
                  <a:lnTo>
                    <a:pt x="825" y="443"/>
                  </a:lnTo>
                  <a:lnTo>
                    <a:pt x="895" y="457"/>
                  </a:lnTo>
                  <a:lnTo>
                    <a:pt x="963" y="471"/>
                  </a:lnTo>
                  <a:lnTo>
                    <a:pt x="1033" y="487"/>
                  </a:lnTo>
                  <a:lnTo>
                    <a:pt x="1101" y="501"/>
                  </a:lnTo>
                  <a:lnTo>
                    <a:pt x="1171" y="517"/>
                  </a:lnTo>
                  <a:lnTo>
                    <a:pt x="1239" y="545"/>
                  </a:lnTo>
                  <a:lnTo>
                    <a:pt x="1309" y="587"/>
                  </a:lnTo>
                  <a:lnTo>
                    <a:pt x="1377" y="627"/>
                  </a:lnTo>
                  <a:lnTo>
                    <a:pt x="1447" y="665"/>
                  </a:lnTo>
                  <a:lnTo>
                    <a:pt x="1515" y="697"/>
                  </a:lnTo>
                  <a:lnTo>
                    <a:pt x="1583" y="727"/>
                  </a:lnTo>
                  <a:lnTo>
                    <a:pt x="1653" y="749"/>
                  </a:lnTo>
                  <a:lnTo>
                    <a:pt x="1721" y="767"/>
                  </a:lnTo>
                  <a:lnTo>
                    <a:pt x="1791" y="779"/>
                  </a:lnTo>
                  <a:lnTo>
                    <a:pt x="1859" y="789"/>
                  </a:lnTo>
                  <a:lnTo>
                    <a:pt x="1928" y="795"/>
                  </a:lnTo>
                  <a:lnTo>
                    <a:pt x="1996" y="801"/>
                  </a:lnTo>
                  <a:lnTo>
                    <a:pt x="2066" y="805"/>
                  </a:lnTo>
                  <a:lnTo>
                    <a:pt x="2134" y="807"/>
                  </a:lnTo>
                  <a:lnTo>
                    <a:pt x="2204" y="809"/>
                  </a:lnTo>
                  <a:lnTo>
                    <a:pt x="2272" y="809"/>
                  </a:lnTo>
                  <a:lnTo>
                    <a:pt x="2342" y="810"/>
                  </a:lnTo>
                  <a:moveTo>
                    <a:pt x="0" y="0"/>
                  </a:moveTo>
                  <a:lnTo>
                    <a:pt x="68" y="10"/>
                  </a:lnTo>
                  <a:lnTo>
                    <a:pt x="138" y="28"/>
                  </a:lnTo>
                  <a:lnTo>
                    <a:pt x="206" y="50"/>
                  </a:lnTo>
                  <a:lnTo>
                    <a:pt x="274" y="74"/>
                  </a:lnTo>
                  <a:lnTo>
                    <a:pt x="344" y="102"/>
                  </a:lnTo>
                  <a:lnTo>
                    <a:pt x="412" y="132"/>
                  </a:lnTo>
                  <a:lnTo>
                    <a:pt x="482" y="164"/>
                  </a:lnTo>
                  <a:lnTo>
                    <a:pt x="550" y="196"/>
                  </a:lnTo>
                  <a:lnTo>
                    <a:pt x="619" y="230"/>
                  </a:lnTo>
                  <a:lnTo>
                    <a:pt x="687" y="264"/>
                  </a:lnTo>
                  <a:lnTo>
                    <a:pt x="757" y="298"/>
                  </a:lnTo>
                  <a:lnTo>
                    <a:pt x="825" y="332"/>
                  </a:lnTo>
                  <a:lnTo>
                    <a:pt x="895" y="364"/>
                  </a:lnTo>
                  <a:lnTo>
                    <a:pt x="963" y="397"/>
                  </a:lnTo>
                  <a:lnTo>
                    <a:pt x="1033" y="431"/>
                  </a:lnTo>
                  <a:lnTo>
                    <a:pt x="1101" y="467"/>
                  </a:lnTo>
                  <a:lnTo>
                    <a:pt x="1171" y="505"/>
                  </a:lnTo>
                  <a:lnTo>
                    <a:pt x="1239" y="531"/>
                  </a:lnTo>
                  <a:lnTo>
                    <a:pt x="1309" y="547"/>
                  </a:lnTo>
                  <a:lnTo>
                    <a:pt x="1377" y="561"/>
                  </a:lnTo>
                  <a:lnTo>
                    <a:pt x="1447" y="575"/>
                  </a:lnTo>
                  <a:lnTo>
                    <a:pt x="1515" y="587"/>
                  </a:lnTo>
                  <a:lnTo>
                    <a:pt x="1583" y="601"/>
                  </a:lnTo>
                  <a:lnTo>
                    <a:pt x="1653" y="613"/>
                  </a:lnTo>
                  <a:lnTo>
                    <a:pt x="1721" y="623"/>
                  </a:lnTo>
                  <a:lnTo>
                    <a:pt x="1791" y="633"/>
                  </a:lnTo>
                  <a:lnTo>
                    <a:pt x="1859" y="643"/>
                  </a:lnTo>
                  <a:lnTo>
                    <a:pt x="1928" y="651"/>
                  </a:lnTo>
                  <a:lnTo>
                    <a:pt x="1996" y="657"/>
                  </a:lnTo>
                  <a:lnTo>
                    <a:pt x="2066" y="663"/>
                  </a:lnTo>
                  <a:lnTo>
                    <a:pt x="2134" y="667"/>
                  </a:lnTo>
                  <a:lnTo>
                    <a:pt x="2204" y="671"/>
                  </a:lnTo>
                  <a:lnTo>
                    <a:pt x="2272" y="673"/>
                  </a:lnTo>
                  <a:lnTo>
                    <a:pt x="2342" y="673"/>
                  </a:lnTo>
                  <a:moveTo>
                    <a:pt x="0" y="0"/>
                  </a:moveTo>
                  <a:lnTo>
                    <a:pt x="68" y="2"/>
                  </a:lnTo>
                  <a:lnTo>
                    <a:pt x="138" y="4"/>
                  </a:lnTo>
                  <a:lnTo>
                    <a:pt x="206" y="8"/>
                  </a:lnTo>
                  <a:lnTo>
                    <a:pt x="274" y="12"/>
                  </a:lnTo>
                  <a:lnTo>
                    <a:pt x="344" y="20"/>
                  </a:lnTo>
                  <a:lnTo>
                    <a:pt x="412" y="28"/>
                  </a:lnTo>
                  <a:lnTo>
                    <a:pt x="482" y="38"/>
                  </a:lnTo>
                  <a:lnTo>
                    <a:pt x="550" y="48"/>
                  </a:lnTo>
                  <a:lnTo>
                    <a:pt x="619" y="60"/>
                  </a:lnTo>
                  <a:lnTo>
                    <a:pt x="687" y="72"/>
                  </a:lnTo>
                  <a:lnTo>
                    <a:pt x="757" y="86"/>
                  </a:lnTo>
                  <a:lnTo>
                    <a:pt x="825" y="124"/>
                  </a:lnTo>
                </a:path>
              </a:pathLst>
            </a:custGeom>
            <a:noFill/>
            <a:ln w="1588">
              <a:solidFill>
                <a:schemeClr val="tx1"/>
              </a:solidFill>
              <a:miter lim="800000"/>
              <a:headEnd/>
              <a:tailEnd/>
            </a:ln>
          </p:spPr>
          <p:txBody>
            <a:bodyPr/>
            <a:lstStyle/>
            <a:p>
              <a:endParaRPr lang="en-US"/>
            </a:p>
          </p:txBody>
        </p:sp>
        <p:sp>
          <p:nvSpPr>
            <p:cNvPr id="39014" name="Freeform 91"/>
            <p:cNvSpPr>
              <a:spLocks noChangeAspect="1" noEditPoints="1"/>
            </p:cNvSpPr>
            <p:nvPr/>
          </p:nvSpPr>
          <p:spPr bwMode="auto">
            <a:xfrm>
              <a:off x="4457" y="1489"/>
              <a:ext cx="449" cy="1196"/>
            </a:xfrm>
            <a:custGeom>
              <a:avLst/>
              <a:gdLst>
                <a:gd name="T0" fmla="*/ 0 w 2342"/>
                <a:gd name="T1" fmla="*/ 1 h 4782"/>
                <a:gd name="T2" fmla="*/ 0 w 2342"/>
                <a:gd name="T3" fmla="*/ 1 h 4782"/>
                <a:gd name="T4" fmla="*/ 0 w 2342"/>
                <a:gd name="T5" fmla="*/ 1 h 4782"/>
                <a:gd name="T6" fmla="*/ 0 w 2342"/>
                <a:gd name="T7" fmla="*/ 1 h 4782"/>
                <a:gd name="T8" fmla="*/ 0 w 2342"/>
                <a:gd name="T9" fmla="*/ 1 h 4782"/>
                <a:gd name="T10" fmla="*/ 0 w 2342"/>
                <a:gd name="T11" fmla="*/ 1 h 4782"/>
                <a:gd name="T12" fmla="*/ 0 w 2342"/>
                <a:gd name="T13" fmla="*/ 1 h 4782"/>
                <a:gd name="T14" fmla="*/ 0 w 2342"/>
                <a:gd name="T15" fmla="*/ 1 h 4782"/>
                <a:gd name="T16" fmla="*/ 0 w 2342"/>
                <a:gd name="T17" fmla="*/ 1 h 4782"/>
                <a:gd name="T18" fmla="*/ 0 w 2342"/>
                <a:gd name="T19" fmla="*/ 1 h 4782"/>
                <a:gd name="T20" fmla="*/ 0 w 2342"/>
                <a:gd name="T21" fmla="*/ 1 h 4782"/>
                <a:gd name="T22" fmla="*/ 0 w 2342"/>
                <a:gd name="T23" fmla="*/ 1 h 4782"/>
                <a:gd name="T24" fmla="*/ 0 w 2342"/>
                <a:gd name="T25" fmla="*/ 1 h 4782"/>
                <a:gd name="T26" fmla="*/ 0 w 2342"/>
                <a:gd name="T27" fmla="*/ 1 h 4782"/>
                <a:gd name="T28" fmla="*/ 0 w 2342"/>
                <a:gd name="T29" fmla="*/ 1 h 4782"/>
                <a:gd name="T30" fmla="*/ 0 w 2342"/>
                <a:gd name="T31" fmla="*/ 1 h 4782"/>
                <a:gd name="T32" fmla="*/ 0 w 2342"/>
                <a:gd name="T33" fmla="*/ 1 h 4782"/>
                <a:gd name="T34" fmla="*/ 0 w 2342"/>
                <a:gd name="T35" fmla="*/ 1 h 4782"/>
                <a:gd name="T36" fmla="*/ 0 w 2342"/>
                <a:gd name="T37" fmla="*/ 1 h 4782"/>
                <a:gd name="T38" fmla="*/ 0 w 2342"/>
                <a:gd name="T39" fmla="*/ 1 h 4782"/>
                <a:gd name="T40" fmla="*/ 0 w 2342"/>
                <a:gd name="T41" fmla="*/ 1 h 4782"/>
                <a:gd name="T42" fmla="*/ 0 w 2342"/>
                <a:gd name="T43" fmla="*/ 1 h 4782"/>
                <a:gd name="T44" fmla="*/ 0 w 2342"/>
                <a:gd name="T45" fmla="*/ 1 h 4782"/>
                <a:gd name="T46" fmla="*/ 0 w 2342"/>
                <a:gd name="T47" fmla="*/ 1 h 4782"/>
                <a:gd name="T48" fmla="*/ 0 w 2342"/>
                <a:gd name="T49" fmla="*/ 1 h 4782"/>
                <a:gd name="T50" fmla="*/ 0 w 2342"/>
                <a:gd name="T51" fmla="*/ 1 h 4782"/>
                <a:gd name="T52" fmla="*/ 0 w 2342"/>
                <a:gd name="T53" fmla="*/ 1 h 4782"/>
                <a:gd name="T54" fmla="*/ 0 w 2342"/>
                <a:gd name="T55" fmla="*/ 1 h 4782"/>
                <a:gd name="T56" fmla="*/ 0 w 2342"/>
                <a:gd name="T57" fmla="*/ 1 h 4782"/>
                <a:gd name="T58" fmla="*/ 0 w 2342"/>
                <a:gd name="T59" fmla="*/ 1 h 4782"/>
                <a:gd name="T60" fmla="*/ 0 w 2342"/>
                <a:gd name="T61" fmla="*/ 1 h 4782"/>
                <a:gd name="T62" fmla="*/ 0 w 2342"/>
                <a:gd name="T63" fmla="*/ 1 h 4782"/>
                <a:gd name="T64" fmla="*/ 0 w 2342"/>
                <a:gd name="T65" fmla="*/ 1 h 4782"/>
                <a:gd name="T66" fmla="*/ 0 w 2342"/>
                <a:gd name="T67" fmla="*/ 1 h 4782"/>
                <a:gd name="T68" fmla="*/ 0 w 2342"/>
                <a:gd name="T69" fmla="*/ 1 h 4782"/>
                <a:gd name="T70" fmla="*/ 0 w 2342"/>
                <a:gd name="T71" fmla="*/ 1 h 4782"/>
                <a:gd name="T72" fmla="*/ 0 w 2342"/>
                <a:gd name="T73" fmla="*/ 1 h 4782"/>
                <a:gd name="T74" fmla="*/ 0 w 2342"/>
                <a:gd name="T75" fmla="*/ 1 h 4782"/>
                <a:gd name="T76" fmla="*/ 0 w 2342"/>
                <a:gd name="T77" fmla="*/ 1 h 4782"/>
                <a:gd name="T78" fmla="*/ 0 w 2342"/>
                <a:gd name="T79" fmla="*/ 1 h 4782"/>
                <a:gd name="T80" fmla="*/ 0 w 2342"/>
                <a:gd name="T81" fmla="*/ 0 h 4782"/>
                <a:gd name="T82" fmla="*/ 0 w 2342"/>
                <a:gd name="T83" fmla="*/ 0 h 4782"/>
                <a:gd name="T84" fmla="*/ 0 w 2342"/>
                <a:gd name="T85" fmla="*/ 1 h 4782"/>
                <a:gd name="T86" fmla="*/ 0 w 2342"/>
                <a:gd name="T87" fmla="*/ 1 h 4782"/>
                <a:gd name="T88" fmla="*/ 0 w 2342"/>
                <a:gd name="T89" fmla="*/ 0 h 4782"/>
                <a:gd name="T90" fmla="*/ 0 w 2342"/>
                <a:gd name="T91" fmla="*/ 0 h 4782"/>
                <a:gd name="T92" fmla="*/ 0 w 2342"/>
                <a:gd name="T93" fmla="*/ 0 h 4782"/>
                <a:gd name="T94" fmla="*/ 0 w 2342"/>
                <a:gd name="T95" fmla="*/ 0 h 4782"/>
                <a:gd name="T96" fmla="*/ 0 w 2342"/>
                <a:gd name="T97" fmla="*/ 0 h 4782"/>
                <a:gd name="T98" fmla="*/ 0 w 2342"/>
                <a:gd name="T99" fmla="*/ 0 h 4782"/>
                <a:gd name="T100" fmla="*/ 0 w 2342"/>
                <a:gd name="T101" fmla="*/ 0 h 4782"/>
                <a:gd name="T102" fmla="*/ 0 w 2342"/>
                <a:gd name="T103" fmla="*/ 0 h 4782"/>
                <a:gd name="T104" fmla="*/ 0 w 2342"/>
                <a:gd name="T105" fmla="*/ 0 h 4782"/>
                <a:gd name="T106" fmla="*/ 0 w 2342"/>
                <a:gd name="T107" fmla="*/ 0 h 4782"/>
                <a:gd name="T108" fmla="*/ 0 w 2342"/>
                <a:gd name="T109" fmla="*/ 0 h 4782"/>
                <a:gd name="T110" fmla="*/ 0 w 2342"/>
                <a:gd name="T111" fmla="*/ 0 h 4782"/>
                <a:gd name="T112" fmla="*/ 0 w 2342"/>
                <a:gd name="T113" fmla="*/ 0 h 47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2"/>
                <a:gd name="T172" fmla="*/ 0 h 4782"/>
                <a:gd name="T173" fmla="*/ 2342 w 2342"/>
                <a:gd name="T174" fmla="*/ 4782 h 47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2" h="4782">
                  <a:moveTo>
                    <a:pt x="825" y="4453"/>
                  </a:moveTo>
                  <a:lnTo>
                    <a:pt x="895" y="4495"/>
                  </a:lnTo>
                  <a:lnTo>
                    <a:pt x="963" y="4539"/>
                  </a:lnTo>
                  <a:lnTo>
                    <a:pt x="1033" y="4580"/>
                  </a:lnTo>
                  <a:lnTo>
                    <a:pt x="1101" y="4618"/>
                  </a:lnTo>
                  <a:lnTo>
                    <a:pt x="1171" y="4650"/>
                  </a:lnTo>
                  <a:lnTo>
                    <a:pt x="1239" y="4678"/>
                  </a:lnTo>
                  <a:lnTo>
                    <a:pt x="1309" y="4702"/>
                  </a:lnTo>
                  <a:lnTo>
                    <a:pt x="1377" y="4720"/>
                  </a:lnTo>
                  <a:lnTo>
                    <a:pt x="1447" y="4736"/>
                  </a:lnTo>
                  <a:lnTo>
                    <a:pt x="1515" y="4748"/>
                  </a:lnTo>
                  <a:lnTo>
                    <a:pt x="1583" y="4758"/>
                  </a:lnTo>
                  <a:lnTo>
                    <a:pt x="1653" y="4766"/>
                  </a:lnTo>
                  <a:lnTo>
                    <a:pt x="1721" y="4772"/>
                  </a:lnTo>
                  <a:lnTo>
                    <a:pt x="1790" y="4776"/>
                  </a:lnTo>
                  <a:lnTo>
                    <a:pt x="1858" y="4780"/>
                  </a:lnTo>
                  <a:lnTo>
                    <a:pt x="1928" y="4782"/>
                  </a:lnTo>
                  <a:lnTo>
                    <a:pt x="1996" y="4782"/>
                  </a:lnTo>
                  <a:lnTo>
                    <a:pt x="2066" y="4782"/>
                  </a:lnTo>
                  <a:lnTo>
                    <a:pt x="2134" y="4782"/>
                  </a:lnTo>
                  <a:lnTo>
                    <a:pt x="2204" y="4782"/>
                  </a:lnTo>
                  <a:lnTo>
                    <a:pt x="2272" y="4782"/>
                  </a:lnTo>
                  <a:lnTo>
                    <a:pt x="2342" y="4780"/>
                  </a:lnTo>
                  <a:moveTo>
                    <a:pt x="0" y="4315"/>
                  </a:moveTo>
                  <a:lnTo>
                    <a:pt x="68" y="4309"/>
                  </a:lnTo>
                  <a:lnTo>
                    <a:pt x="138" y="4303"/>
                  </a:lnTo>
                  <a:lnTo>
                    <a:pt x="206" y="4299"/>
                  </a:lnTo>
                  <a:lnTo>
                    <a:pt x="274" y="4297"/>
                  </a:lnTo>
                  <a:lnTo>
                    <a:pt x="344" y="4301"/>
                  </a:lnTo>
                  <a:lnTo>
                    <a:pt x="412" y="4307"/>
                  </a:lnTo>
                  <a:lnTo>
                    <a:pt x="482" y="4317"/>
                  </a:lnTo>
                  <a:lnTo>
                    <a:pt x="550" y="4333"/>
                  </a:lnTo>
                  <a:lnTo>
                    <a:pt x="619" y="4353"/>
                  </a:lnTo>
                  <a:lnTo>
                    <a:pt x="687" y="4381"/>
                  </a:lnTo>
                  <a:lnTo>
                    <a:pt x="757" y="4415"/>
                  </a:lnTo>
                  <a:lnTo>
                    <a:pt x="825" y="4429"/>
                  </a:lnTo>
                  <a:lnTo>
                    <a:pt x="895" y="4443"/>
                  </a:lnTo>
                  <a:lnTo>
                    <a:pt x="963" y="4457"/>
                  </a:lnTo>
                  <a:lnTo>
                    <a:pt x="1033" y="4473"/>
                  </a:lnTo>
                  <a:lnTo>
                    <a:pt x="1101" y="4487"/>
                  </a:lnTo>
                  <a:lnTo>
                    <a:pt x="1171" y="4503"/>
                  </a:lnTo>
                  <a:lnTo>
                    <a:pt x="1239" y="4517"/>
                  </a:lnTo>
                  <a:lnTo>
                    <a:pt x="1309" y="4533"/>
                  </a:lnTo>
                  <a:lnTo>
                    <a:pt x="1377" y="4547"/>
                  </a:lnTo>
                  <a:lnTo>
                    <a:pt x="1447" y="4561"/>
                  </a:lnTo>
                  <a:lnTo>
                    <a:pt x="1515" y="4575"/>
                  </a:lnTo>
                  <a:lnTo>
                    <a:pt x="1583" y="4586"/>
                  </a:lnTo>
                  <a:lnTo>
                    <a:pt x="1653" y="4598"/>
                  </a:lnTo>
                  <a:lnTo>
                    <a:pt x="1721" y="4608"/>
                  </a:lnTo>
                  <a:lnTo>
                    <a:pt x="1791" y="4618"/>
                  </a:lnTo>
                  <a:lnTo>
                    <a:pt x="1859" y="4628"/>
                  </a:lnTo>
                  <a:lnTo>
                    <a:pt x="1928" y="4636"/>
                  </a:lnTo>
                  <a:lnTo>
                    <a:pt x="1996" y="4642"/>
                  </a:lnTo>
                  <a:lnTo>
                    <a:pt x="2066" y="4648"/>
                  </a:lnTo>
                  <a:lnTo>
                    <a:pt x="2134" y="4652"/>
                  </a:lnTo>
                  <a:lnTo>
                    <a:pt x="2204" y="4656"/>
                  </a:lnTo>
                  <a:lnTo>
                    <a:pt x="2272" y="4658"/>
                  </a:lnTo>
                  <a:lnTo>
                    <a:pt x="2342" y="4658"/>
                  </a:lnTo>
                  <a:moveTo>
                    <a:pt x="0" y="3939"/>
                  </a:moveTo>
                  <a:lnTo>
                    <a:pt x="68" y="3943"/>
                  </a:lnTo>
                  <a:lnTo>
                    <a:pt x="138" y="3955"/>
                  </a:lnTo>
                  <a:lnTo>
                    <a:pt x="206" y="3971"/>
                  </a:lnTo>
                  <a:lnTo>
                    <a:pt x="274" y="3995"/>
                  </a:lnTo>
                  <a:lnTo>
                    <a:pt x="344" y="4025"/>
                  </a:lnTo>
                  <a:lnTo>
                    <a:pt x="412" y="4059"/>
                  </a:lnTo>
                  <a:lnTo>
                    <a:pt x="482" y="4095"/>
                  </a:lnTo>
                  <a:lnTo>
                    <a:pt x="550" y="4133"/>
                  </a:lnTo>
                  <a:lnTo>
                    <a:pt x="619" y="4169"/>
                  </a:lnTo>
                  <a:lnTo>
                    <a:pt x="687" y="4205"/>
                  </a:lnTo>
                  <a:lnTo>
                    <a:pt x="757" y="4236"/>
                  </a:lnTo>
                  <a:lnTo>
                    <a:pt x="825" y="4262"/>
                  </a:lnTo>
                  <a:lnTo>
                    <a:pt x="895" y="4288"/>
                  </a:lnTo>
                  <a:lnTo>
                    <a:pt x="963" y="4310"/>
                  </a:lnTo>
                  <a:lnTo>
                    <a:pt x="1033" y="4332"/>
                  </a:lnTo>
                  <a:lnTo>
                    <a:pt x="1101" y="4352"/>
                  </a:lnTo>
                  <a:lnTo>
                    <a:pt x="1171" y="4372"/>
                  </a:lnTo>
                  <a:lnTo>
                    <a:pt x="1239" y="4392"/>
                  </a:lnTo>
                  <a:lnTo>
                    <a:pt x="1309" y="4412"/>
                  </a:lnTo>
                  <a:lnTo>
                    <a:pt x="1377" y="4430"/>
                  </a:lnTo>
                  <a:lnTo>
                    <a:pt x="1447" y="4450"/>
                  </a:lnTo>
                  <a:lnTo>
                    <a:pt x="1515" y="4468"/>
                  </a:lnTo>
                  <a:lnTo>
                    <a:pt x="1583" y="4484"/>
                  </a:lnTo>
                  <a:lnTo>
                    <a:pt x="1653" y="4502"/>
                  </a:lnTo>
                  <a:lnTo>
                    <a:pt x="1721" y="4518"/>
                  </a:lnTo>
                  <a:lnTo>
                    <a:pt x="1791" y="4534"/>
                  </a:lnTo>
                  <a:lnTo>
                    <a:pt x="1859" y="4548"/>
                  </a:lnTo>
                  <a:lnTo>
                    <a:pt x="1928" y="4562"/>
                  </a:lnTo>
                  <a:lnTo>
                    <a:pt x="1996" y="4574"/>
                  </a:lnTo>
                  <a:lnTo>
                    <a:pt x="2066" y="4581"/>
                  </a:lnTo>
                  <a:lnTo>
                    <a:pt x="2134" y="4591"/>
                  </a:lnTo>
                  <a:lnTo>
                    <a:pt x="2204" y="4597"/>
                  </a:lnTo>
                  <a:lnTo>
                    <a:pt x="2272" y="4601"/>
                  </a:lnTo>
                  <a:lnTo>
                    <a:pt x="2342" y="4601"/>
                  </a:lnTo>
                  <a:moveTo>
                    <a:pt x="0" y="3939"/>
                  </a:moveTo>
                  <a:lnTo>
                    <a:pt x="68" y="3941"/>
                  </a:lnTo>
                  <a:lnTo>
                    <a:pt x="138" y="3943"/>
                  </a:lnTo>
                  <a:lnTo>
                    <a:pt x="206" y="3947"/>
                  </a:lnTo>
                  <a:lnTo>
                    <a:pt x="274" y="3955"/>
                  </a:lnTo>
                  <a:lnTo>
                    <a:pt x="344" y="3963"/>
                  </a:lnTo>
                  <a:lnTo>
                    <a:pt x="412" y="3971"/>
                  </a:lnTo>
                  <a:lnTo>
                    <a:pt x="482" y="3983"/>
                  </a:lnTo>
                  <a:lnTo>
                    <a:pt x="550" y="3995"/>
                  </a:lnTo>
                  <a:lnTo>
                    <a:pt x="619" y="4009"/>
                  </a:lnTo>
                  <a:lnTo>
                    <a:pt x="687" y="4023"/>
                  </a:lnTo>
                  <a:lnTo>
                    <a:pt x="757" y="4039"/>
                  </a:lnTo>
                  <a:lnTo>
                    <a:pt x="825" y="4055"/>
                  </a:lnTo>
                  <a:lnTo>
                    <a:pt x="895" y="4073"/>
                  </a:lnTo>
                  <a:lnTo>
                    <a:pt x="963" y="4088"/>
                  </a:lnTo>
                  <a:lnTo>
                    <a:pt x="1033" y="4106"/>
                  </a:lnTo>
                  <a:lnTo>
                    <a:pt x="1101" y="4122"/>
                  </a:lnTo>
                  <a:lnTo>
                    <a:pt x="1171" y="4140"/>
                  </a:lnTo>
                  <a:lnTo>
                    <a:pt x="1239" y="4158"/>
                  </a:lnTo>
                  <a:lnTo>
                    <a:pt x="1309" y="4174"/>
                  </a:lnTo>
                  <a:lnTo>
                    <a:pt x="1377" y="4190"/>
                  </a:lnTo>
                  <a:lnTo>
                    <a:pt x="1447" y="4206"/>
                  </a:lnTo>
                  <a:lnTo>
                    <a:pt x="1515" y="4222"/>
                  </a:lnTo>
                  <a:lnTo>
                    <a:pt x="1583" y="4236"/>
                  </a:lnTo>
                  <a:lnTo>
                    <a:pt x="1653" y="4248"/>
                  </a:lnTo>
                  <a:lnTo>
                    <a:pt x="1721" y="4260"/>
                  </a:lnTo>
                  <a:lnTo>
                    <a:pt x="1791" y="4272"/>
                  </a:lnTo>
                  <a:lnTo>
                    <a:pt x="1859" y="4282"/>
                  </a:lnTo>
                  <a:lnTo>
                    <a:pt x="1928" y="4290"/>
                  </a:lnTo>
                  <a:lnTo>
                    <a:pt x="1996" y="4298"/>
                  </a:lnTo>
                  <a:lnTo>
                    <a:pt x="2066" y="4304"/>
                  </a:lnTo>
                  <a:lnTo>
                    <a:pt x="2134" y="4308"/>
                  </a:lnTo>
                  <a:lnTo>
                    <a:pt x="2204" y="4312"/>
                  </a:lnTo>
                  <a:lnTo>
                    <a:pt x="2272" y="4314"/>
                  </a:lnTo>
                  <a:lnTo>
                    <a:pt x="2342" y="4314"/>
                  </a:lnTo>
                  <a:moveTo>
                    <a:pt x="0" y="3797"/>
                  </a:moveTo>
                  <a:lnTo>
                    <a:pt x="68" y="3795"/>
                  </a:lnTo>
                  <a:lnTo>
                    <a:pt x="138" y="3791"/>
                  </a:lnTo>
                  <a:lnTo>
                    <a:pt x="206" y="3783"/>
                  </a:lnTo>
                  <a:lnTo>
                    <a:pt x="274" y="3771"/>
                  </a:lnTo>
                  <a:lnTo>
                    <a:pt x="344" y="3757"/>
                  </a:lnTo>
                  <a:lnTo>
                    <a:pt x="412" y="3741"/>
                  </a:lnTo>
                  <a:lnTo>
                    <a:pt x="482" y="3723"/>
                  </a:lnTo>
                  <a:lnTo>
                    <a:pt x="550" y="3701"/>
                  </a:lnTo>
                  <a:lnTo>
                    <a:pt x="619" y="3675"/>
                  </a:lnTo>
                  <a:lnTo>
                    <a:pt x="687" y="3649"/>
                  </a:lnTo>
                  <a:lnTo>
                    <a:pt x="757" y="3617"/>
                  </a:lnTo>
                  <a:lnTo>
                    <a:pt x="825" y="3585"/>
                  </a:lnTo>
                  <a:lnTo>
                    <a:pt x="895" y="3550"/>
                  </a:lnTo>
                  <a:lnTo>
                    <a:pt x="963" y="3512"/>
                  </a:lnTo>
                  <a:lnTo>
                    <a:pt x="1033" y="3470"/>
                  </a:lnTo>
                  <a:lnTo>
                    <a:pt x="1101" y="3426"/>
                  </a:lnTo>
                  <a:lnTo>
                    <a:pt x="1171" y="3380"/>
                  </a:lnTo>
                  <a:lnTo>
                    <a:pt x="1239" y="3330"/>
                  </a:lnTo>
                  <a:lnTo>
                    <a:pt x="1309" y="3276"/>
                  </a:lnTo>
                  <a:lnTo>
                    <a:pt x="1377" y="3224"/>
                  </a:lnTo>
                  <a:lnTo>
                    <a:pt x="1447" y="3264"/>
                  </a:lnTo>
                  <a:lnTo>
                    <a:pt x="1515" y="3302"/>
                  </a:lnTo>
                  <a:lnTo>
                    <a:pt x="1583" y="3336"/>
                  </a:lnTo>
                  <a:lnTo>
                    <a:pt x="1653" y="3370"/>
                  </a:lnTo>
                  <a:lnTo>
                    <a:pt x="1721" y="3400"/>
                  </a:lnTo>
                  <a:lnTo>
                    <a:pt x="1791" y="3428"/>
                  </a:lnTo>
                  <a:lnTo>
                    <a:pt x="1859" y="3454"/>
                  </a:lnTo>
                  <a:lnTo>
                    <a:pt x="1928" y="3475"/>
                  </a:lnTo>
                  <a:lnTo>
                    <a:pt x="1996" y="3493"/>
                  </a:lnTo>
                  <a:lnTo>
                    <a:pt x="2066" y="3509"/>
                  </a:lnTo>
                  <a:lnTo>
                    <a:pt x="2134" y="3521"/>
                  </a:lnTo>
                  <a:lnTo>
                    <a:pt x="2204" y="3531"/>
                  </a:lnTo>
                  <a:lnTo>
                    <a:pt x="2272" y="3535"/>
                  </a:lnTo>
                  <a:lnTo>
                    <a:pt x="2342" y="3537"/>
                  </a:lnTo>
                  <a:moveTo>
                    <a:pt x="0" y="3041"/>
                  </a:moveTo>
                  <a:lnTo>
                    <a:pt x="68" y="3039"/>
                  </a:lnTo>
                  <a:lnTo>
                    <a:pt x="138" y="3039"/>
                  </a:lnTo>
                  <a:lnTo>
                    <a:pt x="206" y="3037"/>
                  </a:lnTo>
                  <a:lnTo>
                    <a:pt x="274" y="3035"/>
                  </a:lnTo>
                  <a:lnTo>
                    <a:pt x="344" y="3031"/>
                  </a:lnTo>
                  <a:lnTo>
                    <a:pt x="412" y="3029"/>
                  </a:lnTo>
                  <a:lnTo>
                    <a:pt x="482" y="3025"/>
                  </a:lnTo>
                  <a:lnTo>
                    <a:pt x="550" y="3023"/>
                  </a:lnTo>
                  <a:lnTo>
                    <a:pt x="619" y="3021"/>
                  </a:lnTo>
                  <a:lnTo>
                    <a:pt x="687" y="3017"/>
                  </a:lnTo>
                  <a:lnTo>
                    <a:pt x="757" y="3015"/>
                  </a:lnTo>
                  <a:lnTo>
                    <a:pt x="825" y="3013"/>
                  </a:lnTo>
                  <a:lnTo>
                    <a:pt x="895" y="3011"/>
                  </a:lnTo>
                  <a:lnTo>
                    <a:pt x="963" y="3011"/>
                  </a:lnTo>
                  <a:lnTo>
                    <a:pt x="1033" y="3015"/>
                  </a:lnTo>
                  <a:lnTo>
                    <a:pt x="1101" y="3051"/>
                  </a:lnTo>
                  <a:lnTo>
                    <a:pt x="1171" y="3095"/>
                  </a:lnTo>
                  <a:lnTo>
                    <a:pt x="1239" y="3139"/>
                  </a:lnTo>
                  <a:lnTo>
                    <a:pt x="1309" y="3181"/>
                  </a:lnTo>
                  <a:lnTo>
                    <a:pt x="1377" y="3221"/>
                  </a:lnTo>
                  <a:lnTo>
                    <a:pt x="1447" y="3161"/>
                  </a:lnTo>
                  <a:lnTo>
                    <a:pt x="1515" y="3101"/>
                  </a:lnTo>
                  <a:lnTo>
                    <a:pt x="1583" y="3035"/>
                  </a:lnTo>
                  <a:lnTo>
                    <a:pt x="1653" y="2991"/>
                  </a:lnTo>
                  <a:lnTo>
                    <a:pt x="1721" y="2989"/>
                  </a:lnTo>
                  <a:lnTo>
                    <a:pt x="1791" y="2988"/>
                  </a:lnTo>
                  <a:lnTo>
                    <a:pt x="1859" y="2988"/>
                  </a:lnTo>
                  <a:lnTo>
                    <a:pt x="1928" y="2986"/>
                  </a:lnTo>
                  <a:lnTo>
                    <a:pt x="1996" y="2986"/>
                  </a:lnTo>
                  <a:lnTo>
                    <a:pt x="2066" y="2984"/>
                  </a:lnTo>
                  <a:lnTo>
                    <a:pt x="2134" y="2984"/>
                  </a:lnTo>
                  <a:lnTo>
                    <a:pt x="2204" y="2984"/>
                  </a:lnTo>
                  <a:lnTo>
                    <a:pt x="2272" y="2984"/>
                  </a:lnTo>
                  <a:lnTo>
                    <a:pt x="2342" y="2982"/>
                  </a:lnTo>
                  <a:moveTo>
                    <a:pt x="0" y="2547"/>
                  </a:moveTo>
                  <a:lnTo>
                    <a:pt x="68" y="2549"/>
                  </a:lnTo>
                  <a:lnTo>
                    <a:pt x="138" y="2557"/>
                  </a:lnTo>
                  <a:lnTo>
                    <a:pt x="206" y="2571"/>
                  </a:lnTo>
                  <a:lnTo>
                    <a:pt x="274" y="2589"/>
                  </a:lnTo>
                  <a:lnTo>
                    <a:pt x="344" y="2611"/>
                  </a:lnTo>
                  <a:lnTo>
                    <a:pt x="412" y="2639"/>
                  </a:lnTo>
                  <a:lnTo>
                    <a:pt x="482" y="2669"/>
                  </a:lnTo>
                  <a:lnTo>
                    <a:pt x="550" y="2705"/>
                  </a:lnTo>
                  <a:lnTo>
                    <a:pt x="619" y="2741"/>
                  </a:lnTo>
                  <a:lnTo>
                    <a:pt x="687" y="2783"/>
                  </a:lnTo>
                  <a:lnTo>
                    <a:pt x="757" y="2822"/>
                  </a:lnTo>
                  <a:lnTo>
                    <a:pt x="825" y="2866"/>
                  </a:lnTo>
                  <a:lnTo>
                    <a:pt x="895" y="2910"/>
                  </a:lnTo>
                  <a:lnTo>
                    <a:pt x="963" y="2954"/>
                  </a:lnTo>
                  <a:lnTo>
                    <a:pt x="1033" y="2992"/>
                  </a:lnTo>
                  <a:lnTo>
                    <a:pt x="1101" y="3002"/>
                  </a:lnTo>
                  <a:lnTo>
                    <a:pt x="1171" y="3000"/>
                  </a:lnTo>
                  <a:lnTo>
                    <a:pt x="1239" y="3000"/>
                  </a:lnTo>
                  <a:lnTo>
                    <a:pt x="1309" y="2998"/>
                  </a:lnTo>
                  <a:lnTo>
                    <a:pt x="1377" y="2996"/>
                  </a:lnTo>
                  <a:lnTo>
                    <a:pt x="1447" y="2994"/>
                  </a:lnTo>
                  <a:lnTo>
                    <a:pt x="1515" y="2994"/>
                  </a:lnTo>
                  <a:lnTo>
                    <a:pt x="1583" y="2993"/>
                  </a:lnTo>
                  <a:lnTo>
                    <a:pt x="1653" y="2969"/>
                  </a:lnTo>
                  <a:lnTo>
                    <a:pt x="1721" y="2899"/>
                  </a:lnTo>
                  <a:lnTo>
                    <a:pt x="1791" y="2827"/>
                  </a:lnTo>
                  <a:lnTo>
                    <a:pt x="1859" y="2763"/>
                  </a:lnTo>
                  <a:lnTo>
                    <a:pt x="1928" y="2769"/>
                  </a:lnTo>
                  <a:lnTo>
                    <a:pt x="1996" y="2775"/>
                  </a:lnTo>
                  <a:lnTo>
                    <a:pt x="2066" y="2779"/>
                  </a:lnTo>
                  <a:lnTo>
                    <a:pt x="2134" y="2783"/>
                  </a:lnTo>
                  <a:lnTo>
                    <a:pt x="2204" y="2784"/>
                  </a:lnTo>
                  <a:lnTo>
                    <a:pt x="2272" y="2784"/>
                  </a:lnTo>
                  <a:lnTo>
                    <a:pt x="2342" y="2786"/>
                  </a:lnTo>
                  <a:moveTo>
                    <a:pt x="0" y="2547"/>
                  </a:moveTo>
                  <a:lnTo>
                    <a:pt x="68" y="2547"/>
                  </a:lnTo>
                  <a:lnTo>
                    <a:pt x="138" y="2549"/>
                  </a:lnTo>
                  <a:lnTo>
                    <a:pt x="206" y="2551"/>
                  </a:lnTo>
                  <a:lnTo>
                    <a:pt x="274" y="2555"/>
                  </a:lnTo>
                  <a:lnTo>
                    <a:pt x="344" y="2561"/>
                  </a:lnTo>
                  <a:lnTo>
                    <a:pt x="412" y="2565"/>
                  </a:lnTo>
                  <a:lnTo>
                    <a:pt x="482" y="2573"/>
                  </a:lnTo>
                  <a:lnTo>
                    <a:pt x="550" y="2579"/>
                  </a:lnTo>
                  <a:lnTo>
                    <a:pt x="619" y="2589"/>
                  </a:lnTo>
                  <a:lnTo>
                    <a:pt x="687" y="2597"/>
                  </a:lnTo>
                  <a:lnTo>
                    <a:pt x="757" y="2606"/>
                  </a:lnTo>
                  <a:lnTo>
                    <a:pt x="825" y="2616"/>
                  </a:lnTo>
                  <a:lnTo>
                    <a:pt x="895" y="2626"/>
                  </a:lnTo>
                  <a:lnTo>
                    <a:pt x="963" y="2636"/>
                  </a:lnTo>
                  <a:lnTo>
                    <a:pt x="1033" y="2648"/>
                  </a:lnTo>
                  <a:lnTo>
                    <a:pt x="1101" y="2658"/>
                  </a:lnTo>
                  <a:lnTo>
                    <a:pt x="1171" y="2670"/>
                  </a:lnTo>
                  <a:lnTo>
                    <a:pt x="1239" y="2682"/>
                  </a:lnTo>
                  <a:lnTo>
                    <a:pt x="1309" y="2692"/>
                  </a:lnTo>
                  <a:lnTo>
                    <a:pt x="1377" y="2702"/>
                  </a:lnTo>
                  <a:lnTo>
                    <a:pt x="1447" y="2712"/>
                  </a:lnTo>
                  <a:lnTo>
                    <a:pt x="1515" y="2722"/>
                  </a:lnTo>
                  <a:lnTo>
                    <a:pt x="1583" y="2732"/>
                  </a:lnTo>
                  <a:lnTo>
                    <a:pt x="1653" y="2740"/>
                  </a:lnTo>
                  <a:lnTo>
                    <a:pt x="1721" y="2748"/>
                  </a:lnTo>
                  <a:lnTo>
                    <a:pt x="1791" y="2756"/>
                  </a:lnTo>
                  <a:lnTo>
                    <a:pt x="1859" y="2752"/>
                  </a:lnTo>
                  <a:lnTo>
                    <a:pt x="1928" y="2678"/>
                  </a:lnTo>
                  <a:lnTo>
                    <a:pt x="1996" y="2602"/>
                  </a:lnTo>
                  <a:lnTo>
                    <a:pt x="2066" y="2528"/>
                  </a:lnTo>
                  <a:lnTo>
                    <a:pt x="2134" y="2458"/>
                  </a:lnTo>
                  <a:lnTo>
                    <a:pt x="2204" y="2396"/>
                  </a:lnTo>
                  <a:lnTo>
                    <a:pt x="2272" y="2352"/>
                  </a:lnTo>
                  <a:lnTo>
                    <a:pt x="2342" y="2336"/>
                  </a:lnTo>
                  <a:moveTo>
                    <a:pt x="0" y="1973"/>
                  </a:moveTo>
                  <a:lnTo>
                    <a:pt x="68" y="1971"/>
                  </a:lnTo>
                  <a:lnTo>
                    <a:pt x="138" y="1961"/>
                  </a:lnTo>
                  <a:lnTo>
                    <a:pt x="206" y="1945"/>
                  </a:lnTo>
                  <a:lnTo>
                    <a:pt x="274" y="1925"/>
                  </a:lnTo>
                  <a:lnTo>
                    <a:pt x="344" y="1899"/>
                  </a:lnTo>
                  <a:lnTo>
                    <a:pt x="412" y="1867"/>
                  </a:lnTo>
                  <a:lnTo>
                    <a:pt x="482" y="1831"/>
                  </a:lnTo>
                  <a:lnTo>
                    <a:pt x="550" y="1791"/>
                  </a:lnTo>
                  <a:lnTo>
                    <a:pt x="619" y="1748"/>
                  </a:lnTo>
                  <a:lnTo>
                    <a:pt x="687" y="1700"/>
                  </a:lnTo>
                  <a:lnTo>
                    <a:pt x="757" y="1650"/>
                  </a:lnTo>
                  <a:lnTo>
                    <a:pt x="825" y="1598"/>
                  </a:lnTo>
                  <a:lnTo>
                    <a:pt x="895" y="1542"/>
                  </a:lnTo>
                  <a:lnTo>
                    <a:pt x="963" y="1484"/>
                  </a:lnTo>
                  <a:lnTo>
                    <a:pt x="1033" y="1426"/>
                  </a:lnTo>
                  <a:lnTo>
                    <a:pt x="1101" y="1366"/>
                  </a:lnTo>
                  <a:lnTo>
                    <a:pt x="1171" y="1304"/>
                  </a:lnTo>
                  <a:lnTo>
                    <a:pt x="1239" y="1242"/>
                  </a:lnTo>
                  <a:lnTo>
                    <a:pt x="1309" y="1182"/>
                  </a:lnTo>
                  <a:lnTo>
                    <a:pt x="1377" y="1120"/>
                  </a:lnTo>
                  <a:lnTo>
                    <a:pt x="1447" y="1062"/>
                  </a:lnTo>
                  <a:lnTo>
                    <a:pt x="1515" y="1006"/>
                  </a:lnTo>
                  <a:lnTo>
                    <a:pt x="1583" y="962"/>
                  </a:lnTo>
                  <a:lnTo>
                    <a:pt x="1653" y="944"/>
                  </a:lnTo>
                  <a:lnTo>
                    <a:pt x="1721" y="978"/>
                  </a:lnTo>
                  <a:lnTo>
                    <a:pt x="1791" y="1060"/>
                  </a:lnTo>
                  <a:lnTo>
                    <a:pt x="1859" y="1162"/>
                  </a:lnTo>
                  <a:lnTo>
                    <a:pt x="1928" y="1270"/>
                  </a:lnTo>
                  <a:lnTo>
                    <a:pt x="1996" y="1378"/>
                  </a:lnTo>
                  <a:lnTo>
                    <a:pt x="2066" y="1478"/>
                  </a:lnTo>
                  <a:lnTo>
                    <a:pt x="2134" y="1572"/>
                  </a:lnTo>
                  <a:lnTo>
                    <a:pt x="2204" y="1648"/>
                  </a:lnTo>
                  <a:lnTo>
                    <a:pt x="2272" y="1702"/>
                  </a:lnTo>
                  <a:lnTo>
                    <a:pt x="2342" y="1720"/>
                  </a:lnTo>
                  <a:moveTo>
                    <a:pt x="0" y="1491"/>
                  </a:moveTo>
                  <a:lnTo>
                    <a:pt x="68" y="1487"/>
                  </a:lnTo>
                  <a:lnTo>
                    <a:pt x="138" y="1479"/>
                  </a:lnTo>
                  <a:lnTo>
                    <a:pt x="206" y="1465"/>
                  </a:lnTo>
                  <a:lnTo>
                    <a:pt x="274" y="1445"/>
                  </a:lnTo>
                  <a:lnTo>
                    <a:pt x="344" y="1421"/>
                  </a:lnTo>
                  <a:lnTo>
                    <a:pt x="412" y="1391"/>
                  </a:lnTo>
                  <a:lnTo>
                    <a:pt x="482" y="1357"/>
                  </a:lnTo>
                  <a:lnTo>
                    <a:pt x="550" y="1319"/>
                  </a:lnTo>
                  <a:lnTo>
                    <a:pt x="619" y="1277"/>
                  </a:lnTo>
                  <a:lnTo>
                    <a:pt x="687" y="1233"/>
                  </a:lnTo>
                  <a:lnTo>
                    <a:pt x="757" y="1185"/>
                  </a:lnTo>
                  <a:lnTo>
                    <a:pt x="825" y="1135"/>
                  </a:lnTo>
                  <a:lnTo>
                    <a:pt x="895" y="1083"/>
                  </a:lnTo>
                  <a:lnTo>
                    <a:pt x="963" y="1029"/>
                  </a:lnTo>
                  <a:lnTo>
                    <a:pt x="1033" y="974"/>
                  </a:lnTo>
                  <a:lnTo>
                    <a:pt x="1101" y="918"/>
                  </a:lnTo>
                  <a:lnTo>
                    <a:pt x="1171" y="860"/>
                  </a:lnTo>
                  <a:lnTo>
                    <a:pt x="1239" y="802"/>
                  </a:lnTo>
                  <a:lnTo>
                    <a:pt x="1309" y="744"/>
                  </a:lnTo>
                  <a:lnTo>
                    <a:pt x="1377" y="688"/>
                  </a:lnTo>
                  <a:lnTo>
                    <a:pt x="1447" y="634"/>
                  </a:lnTo>
                  <a:lnTo>
                    <a:pt x="1515" y="596"/>
                  </a:lnTo>
                  <a:lnTo>
                    <a:pt x="1583" y="600"/>
                  </a:lnTo>
                  <a:lnTo>
                    <a:pt x="1653" y="648"/>
                  </a:lnTo>
                  <a:lnTo>
                    <a:pt x="1721" y="666"/>
                  </a:lnTo>
                  <a:lnTo>
                    <a:pt x="1791" y="640"/>
                  </a:lnTo>
                  <a:lnTo>
                    <a:pt x="1859" y="596"/>
                  </a:lnTo>
                  <a:lnTo>
                    <a:pt x="1928" y="542"/>
                  </a:lnTo>
                  <a:lnTo>
                    <a:pt x="1996" y="486"/>
                  </a:lnTo>
                  <a:lnTo>
                    <a:pt x="2066" y="432"/>
                  </a:lnTo>
                  <a:lnTo>
                    <a:pt x="2134" y="380"/>
                  </a:lnTo>
                  <a:lnTo>
                    <a:pt x="2204" y="334"/>
                  </a:lnTo>
                  <a:lnTo>
                    <a:pt x="2272" y="300"/>
                  </a:lnTo>
                  <a:lnTo>
                    <a:pt x="2342" y="286"/>
                  </a:lnTo>
                  <a:moveTo>
                    <a:pt x="0" y="1135"/>
                  </a:moveTo>
                  <a:lnTo>
                    <a:pt x="68" y="1131"/>
                  </a:lnTo>
                  <a:lnTo>
                    <a:pt x="138" y="1123"/>
                  </a:lnTo>
                  <a:lnTo>
                    <a:pt x="206" y="1111"/>
                  </a:lnTo>
                  <a:lnTo>
                    <a:pt x="274" y="1093"/>
                  </a:lnTo>
                  <a:lnTo>
                    <a:pt x="344" y="1069"/>
                  </a:lnTo>
                  <a:lnTo>
                    <a:pt x="412" y="1041"/>
                  </a:lnTo>
                  <a:lnTo>
                    <a:pt x="482" y="1011"/>
                  </a:lnTo>
                  <a:lnTo>
                    <a:pt x="550" y="975"/>
                  </a:lnTo>
                  <a:lnTo>
                    <a:pt x="619" y="937"/>
                  </a:lnTo>
                  <a:lnTo>
                    <a:pt x="687" y="895"/>
                  </a:lnTo>
                  <a:lnTo>
                    <a:pt x="757" y="849"/>
                  </a:lnTo>
                  <a:lnTo>
                    <a:pt x="825" y="804"/>
                  </a:lnTo>
                  <a:lnTo>
                    <a:pt x="895" y="754"/>
                  </a:lnTo>
                  <a:lnTo>
                    <a:pt x="963" y="704"/>
                  </a:lnTo>
                  <a:lnTo>
                    <a:pt x="1033" y="652"/>
                  </a:lnTo>
                  <a:lnTo>
                    <a:pt x="1101" y="600"/>
                  </a:lnTo>
                  <a:lnTo>
                    <a:pt x="1171" y="546"/>
                  </a:lnTo>
                  <a:lnTo>
                    <a:pt x="1239" y="494"/>
                  </a:lnTo>
                  <a:lnTo>
                    <a:pt x="1309" y="444"/>
                  </a:lnTo>
                  <a:lnTo>
                    <a:pt x="1377" y="400"/>
                  </a:lnTo>
                  <a:lnTo>
                    <a:pt x="1447" y="382"/>
                  </a:lnTo>
                  <a:lnTo>
                    <a:pt x="1515" y="414"/>
                  </a:lnTo>
                  <a:lnTo>
                    <a:pt x="1583" y="438"/>
                  </a:lnTo>
                  <a:lnTo>
                    <a:pt x="1653" y="410"/>
                  </a:lnTo>
                  <a:lnTo>
                    <a:pt x="1721" y="362"/>
                  </a:lnTo>
                  <a:lnTo>
                    <a:pt x="1791" y="312"/>
                  </a:lnTo>
                  <a:lnTo>
                    <a:pt x="1859" y="262"/>
                  </a:lnTo>
                  <a:lnTo>
                    <a:pt x="1928" y="216"/>
                  </a:lnTo>
                  <a:lnTo>
                    <a:pt x="1996" y="172"/>
                  </a:lnTo>
                  <a:lnTo>
                    <a:pt x="2066" y="138"/>
                  </a:lnTo>
                  <a:lnTo>
                    <a:pt x="2134" y="112"/>
                  </a:lnTo>
                  <a:lnTo>
                    <a:pt x="2204" y="100"/>
                  </a:lnTo>
                  <a:lnTo>
                    <a:pt x="2272" y="102"/>
                  </a:lnTo>
                  <a:lnTo>
                    <a:pt x="2342" y="104"/>
                  </a:lnTo>
                  <a:moveTo>
                    <a:pt x="0" y="809"/>
                  </a:moveTo>
                  <a:lnTo>
                    <a:pt x="68" y="805"/>
                  </a:lnTo>
                  <a:lnTo>
                    <a:pt x="138" y="799"/>
                  </a:lnTo>
                  <a:lnTo>
                    <a:pt x="206" y="785"/>
                  </a:lnTo>
                  <a:lnTo>
                    <a:pt x="274" y="769"/>
                  </a:lnTo>
                  <a:lnTo>
                    <a:pt x="344" y="747"/>
                  </a:lnTo>
                  <a:lnTo>
                    <a:pt x="412" y="723"/>
                  </a:lnTo>
                  <a:lnTo>
                    <a:pt x="482" y="693"/>
                  </a:lnTo>
                  <a:lnTo>
                    <a:pt x="550" y="661"/>
                  </a:lnTo>
                  <a:lnTo>
                    <a:pt x="619" y="625"/>
                  </a:lnTo>
                  <a:lnTo>
                    <a:pt x="687" y="587"/>
                  </a:lnTo>
                  <a:lnTo>
                    <a:pt x="757" y="548"/>
                  </a:lnTo>
                  <a:lnTo>
                    <a:pt x="825" y="504"/>
                  </a:lnTo>
                  <a:lnTo>
                    <a:pt x="895" y="460"/>
                  </a:lnTo>
                  <a:lnTo>
                    <a:pt x="963" y="414"/>
                  </a:lnTo>
                  <a:lnTo>
                    <a:pt x="1033" y="368"/>
                  </a:lnTo>
                  <a:lnTo>
                    <a:pt x="1101" y="322"/>
                  </a:lnTo>
                  <a:lnTo>
                    <a:pt x="1171" y="276"/>
                  </a:lnTo>
                  <a:lnTo>
                    <a:pt x="1239" y="234"/>
                  </a:lnTo>
                  <a:lnTo>
                    <a:pt x="1309" y="202"/>
                  </a:lnTo>
                  <a:lnTo>
                    <a:pt x="1377" y="196"/>
                  </a:lnTo>
                  <a:lnTo>
                    <a:pt x="1447" y="216"/>
                  </a:lnTo>
                  <a:lnTo>
                    <a:pt x="1515" y="210"/>
                  </a:lnTo>
                  <a:lnTo>
                    <a:pt x="1583" y="174"/>
                  </a:lnTo>
                  <a:lnTo>
                    <a:pt x="1653" y="130"/>
                  </a:lnTo>
                  <a:lnTo>
                    <a:pt x="1721" y="84"/>
                  </a:lnTo>
                  <a:lnTo>
                    <a:pt x="1791" y="40"/>
                  </a:lnTo>
                  <a:lnTo>
                    <a:pt x="1859" y="0"/>
                  </a:lnTo>
                </a:path>
              </a:pathLst>
            </a:custGeom>
            <a:noFill/>
            <a:ln w="1588">
              <a:solidFill>
                <a:schemeClr val="tx1"/>
              </a:solidFill>
              <a:miter lim="800000"/>
              <a:headEnd/>
              <a:tailEnd/>
            </a:ln>
          </p:spPr>
          <p:txBody>
            <a:bodyPr/>
            <a:lstStyle/>
            <a:p>
              <a:endParaRPr lang="en-US"/>
            </a:p>
          </p:txBody>
        </p:sp>
        <p:sp>
          <p:nvSpPr>
            <p:cNvPr id="39015" name="Freeform 92"/>
            <p:cNvSpPr>
              <a:spLocks noChangeAspect="1" noEditPoints="1"/>
            </p:cNvSpPr>
            <p:nvPr/>
          </p:nvSpPr>
          <p:spPr bwMode="auto">
            <a:xfrm>
              <a:off x="4455" y="1240"/>
              <a:ext cx="711" cy="2042"/>
            </a:xfrm>
            <a:custGeom>
              <a:avLst/>
              <a:gdLst>
                <a:gd name="T0" fmla="*/ 0 w 3697"/>
                <a:gd name="T1" fmla="*/ 0 h 8166"/>
                <a:gd name="T2" fmla="*/ 0 w 3697"/>
                <a:gd name="T3" fmla="*/ 1 h 8166"/>
                <a:gd name="T4" fmla="*/ 0 w 3697"/>
                <a:gd name="T5" fmla="*/ 0 h 8166"/>
                <a:gd name="T6" fmla="*/ 0 w 3697"/>
                <a:gd name="T7" fmla="*/ 0 h 8166"/>
                <a:gd name="T8" fmla="*/ 0 w 3697"/>
                <a:gd name="T9" fmla="*/ 0 h 8166"/>
                <a:gd name="T10" fmla="*/ 0 w 3697"/>
                <a:gd name="T11" fmla="*/ 0 h 8166"/>
                <a:gd name="T12" fmla="*/ 0 w 3697"/>
                <a:gd name="T13" fmla="*/ 0 h 8166"/>
                <a:gd name="T14" fmla="*/ 0 w 3697"/>
                <a:gd name="T15" fmla="*/ 0 h 8166"/>
                <a:gd name="T16" fmla="*/ 0 w 3697"/>
                <a:gd name="T17" fmla="*/ 0 h 8166"/>
                <a:gd name="T18" fmla="*/ 0 w 3697"/>
                <a:gd name="T19" fmla="*/ 0 h 8166"/>
                <a:gd name="T20" fmla="*/ 0 w 3697"/>
                <a:gd name="T21" fmla="*/ 0 h 8166"/>
                <a:gd name="T22" fmla="*/ 0 w 3697"/>
                <a:gd name="T23" fmla="*/ 0 h 8166"/>
                <a:gd name="T24" fmla="*/ 0 w 3697"/>
                <a:gd name="T25" fmla="*/ 0 h 8166"/>
                <a:gd name="T26" fmla="*/ 0 w 3697"/>
                <a:gd name="T27" fmla="*/ 0 h 8166"/>
                <a:gd name="T28" fmla="*/ 0 w 3697"/>
                <a:gd name="T29" fmla="*/ 0 h 8166"/>
                <a:gd name="T30" fmla="*/ 0 w 3697"/>
                <a:gd name="T31" fmla="*/ 0 h 8166"/>
                <a:gd name="T32" fmla="*/ 0 w 3697"/>
                <a:gd name="T33" fmla="*/ 0 h 8166"/>
                <a:gd name="T34" fmla="*/ 0 w 3697"/>
                <a:gd name="T35" fmla="*/ 0 h 8166"/>
                <a:gd name="T36" fmla="*/ 0 w 3697"/>
                <a:gd name="T37" fmla="*/ 0 h 8166"/>
                <a:gd name="T38" fmla="*/ 0 w 3697"/>
                <a:gd name="T39" fmla="*/ 0 h 8166"/>
                <a:gd name="T40" fmla="*/ 0 w 3697"/>
                <a:gd name="T41" fmla="*/ 0 h 8166"/>
                <a:gd name="T42" fmla="*/ 0 w 3697"/>
                <a:gd name="T43" fmla="*/ 0 h 8166"/>
                <a:gd name="T44" fmla="*/ 0 w 3697"/>
                <a:gd name="T45" fmla="*/ 0 h 8166"/>
                <a:gd name="T46" fmla="*/ 0 w 3697"/>
                <a:gd name="T47" fmla="*/ 0 h 8166"/>
                <a:gd name="T48" fmla="*/ 0 w 3697"/>
                <a:gd name="T49" fmla="*/ 0 h 8166"/>
                <a:gd name="T50" fmla="*/ 0 w 3697"/>
                <a:gd name="T51" fmla="*/ 0 h 8166"/>
                <a:gd name="T52" fmla="*/ 0 w 3697"/>
                <a:gd name="T53" fmla="*/ 2 h 8166"/>
                <a:gd name="T54" fmla="*/ 0 w 3697"/>
                <a:gd name="T55" fmla="*/ 2 h 8166"/>
                <a:gd name="T56" fmla="*/ 0 w 3697"/>
                <a:gd name="T57" fmla="*/ 2 h 8166"/>
                <a:gd name="T58" fmla="*/ 0 w 3697"/>
                <a:gd name="T59" fmla="*/ 2 h 8166"/>
                <a:gd name="T60" fmla="*/ 0 w 3697"/>
                <a:gd name="T61" fmla="*/ 2 h 8166"/>
                <a:gd name="T62" fmla="*/ 0 w 3697"/>
                <a:gd name="T63" fmla="*/ 2 h 8166"/>
                <a:gd name="T64" fmla="*/ 0 w 3697"/>
                <a:gd name="T65" fmla="*/ 2 h 8166"/>
                <a:gd name="T66" fmla="*/ 0 w 3697"/>
                <a:gd name="T67" fmla="*/ 2 h 8166"/>
                <a:gd name="T68" fmla="*/ 0 w 3697"/>
                <a:gd name="T69" fmla="*/ 2 h 8166"/>
                <a:gd name="T70" fmla="*/ 0 w 3697"/>
                <a:gd name="T71" fmla="*/ 2 h 8166"/>
                <a:gd name="T72" fmla="*/ 0 w 3697"/>
                <a:gd name="T73" fmla="*/ 2 h 8166"/>
                <a:gd name="T74" fmla="*/ 0 w 3697"/>
                <a:gd name="T75" fmla="*/ 2 h 8166"/>
                <a:gd name="T76" fmla="*/ 0 w 3697"/>
                <a:gd name="T77" fmla="*/ 2 h 8166"/>
                <a:gd name="T78" fmla="*/ 0 w 3697"/>
                <a:gd name="T79" fmla="*/ 2 h 8166"/>
                <a:gd name="T80" fmla="*/ 0 w 3697"/>
                <a:gd name="T81" fmla="*/ 2 h 8166"/>
                <a:gd name="T82" fmla="*/ 0 w 3697"/>
                <a:gd name="T83" fmla="*/ 2 h 8166"/>
                <a:gd name="T84" fmla="*/ 0 w 3697"/>
                <a:gd name="T85" fmla="*/ 2 h 8166"/>
                <a:gd name="T86" fmla="*/ 0 w 3697"/>
                <a:gd name="T87" fmla="*/ 2 h 8166"/>
                <a:gd name="T88" fmla="*/ 0 w 3697"/>
                <a:gd name="T89" fmla="*/ 2 h 8166"/>
                <a:gd name="T90" fmla="*/ 0 w 3697"/>
                <a:gd name="T91" fmla="*/ 2 h 8166"/>
                <a:gd name="T92" fmla="*/ 0 w 3697"/>
                <a:gd name="T93" fmla="*/ 2 h 8166"/>
                <a:gd name="T94" fmla="*/ 0 w 3697"/>
                <a:gd name="T95" fmla="*/ 2 h 8166"/>
                <a:gd name="T96" fmla="*/ 0 w 3697"/>
                <a:gd name="T97" fmla="*/ 2 h 8166"/>
                <a:gd name="T98" fmla="*/ 0 w 3697"/>
                <a:gd name="T99" fmla="*/ 2 h 8166"/>
                <a:gd name="T100" fmla="*/ 0 w 3697"/>
                <a:gd name="T101" fmla="*/ 2 h 8166"/>
                <a:gd name="T102" fmla="*/ 0 w 3697"/>
                <a:gd name="T103" fmla="*/ 2 h 8166"/>
                <a:gd name="T104" fmla="*/ 0 w 3697"/>
                <a:gd name="T105" fmla="*/ 2 h 8166"/>
                <a:gd name="T106" fmla="*/ 0 w 3697"/>
                <a:gd name="T107" fmla="*/ 2 h 8166"/>
                <a:gd name="T108" fmla="*/ 0 w 3697"/>
                <a:gd name="T109" fmla="*/ 2 h 8166"/>
                <a:gd name="T110" fmla="*/ 0 w 3697"/>
                <a:gd name="T111" fmla="*/ 2 h 8166"/>
                <a:gd name="T112" fmla="*/ 0 w 3697"/>
                <a:gd name="T113" fmla="*/ 2 h 81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97"/>
                <a:gd name="T172" fmla="*/ 0 h 8166"/>
                <a:gd name="T173" fmla="*/ 3697 w 3697"/>
                <a:gd name="T174" fmla="*/ 8166 h 81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97" h="8166">
                  <a:moveTo>
                    <a:pt x="1860" y="999"/>
                  </a:moveTo>
                  <a:lnTo>
                    <a:pt x="1930" y="969"/>
                  </a:lnTo>
                  <a:lnTo>
                    <a:pt x="1998" y="947"/>
                  </a:lnTo>
                  <a:lnTo>
                    <a:pt x="2068" y="939"/>
                  </a:lnTo>
                  <a:lnTo>
                    <a:pt x="2136" y="941"/>
                  </a:lnTo>
                  <a:lnTo>
                    <a:pt x="2206" y="945"/>
                  </a:lnTo>
                  <a:lnTo>
                    <a:pt x="2274" y="949"/>
                  </a:lnTo>
                  <a:lnTo>
                    <a:pt x="2344" y="949"/>
                  </a:lnTo>
                  <a:moveTo>
                    <a:pt x="2" y="1462"/>
                  </a:moveTo>
                  <a:lnTo>
                    <a:pt x="70" y="1460"/>
                  </a:lnTo>
                  <a:lnTo>
                    <a:pt x="140" y="1454"/>
                  </a:lnTo>
                  <a:lnTo>
                    <a:pt x="208" y="1444"/>
                  </a:lnTo>
                  <a:lnTo>
                    <a:pt x="276" y="1428"/>
                  </a:lnTo>
                  <a:lnTo>
                    <a:pt x="346" y="1410"/>
                  </a:lnTo>
                  <a:lnTo>
                    <a:pt x="414" y="1388"/>
                  </a:lnTo>
                  <a:lnTo>
                    <a:pt x="484" y="1362"/>
                  </a:lnTo>
                  <a:lnTo>
                    <a:pt x="552" y="1334"/>
                  </a:lnTo>
                  <a:lnTo>
                    <a:pt x="621" y="1302"/>
                  </a:lnTo>
                  <a:lnTo>
                    <a:pt x="689" y="1268"/>
                  </a:lnTo>
                  <a:lnTo>
                    <a:pt x="759" y="1233"/>
                  </a:lnTo>
                  <a:lnTo>
                    <a:pt x="827" y="1195"/>
                  </a:lnTo>
                  <a:lnTo>
                    <a:pt x="897" y="1155"/>
                  </a:lnTo>
                  <a:lnTo>
                    <a:pt x="965" y="1115"/>
                  </a:lnTo>
                  <a:lnTo>
                    <a:pt x="1035" y="1073"/>
                  </a:lnTo>
                  <a:lnTo>
                    <a:pt x="1103" y="1033"/>
                  </a:lnTo>
                  <a:lnTo>
                    <a:pt x="1173" y="997"/>
                  </a:lnTo>
                  <a:lnTo>
                    <a:pt x="1241" y="969"/>
                  </a:lnTo>
                  <a:lnTo>
                    <a:pt x="1311" y="967"/>
                  </a:lnTo>
                  <a:lnTo>
                    <a:pt x="1379" y="991"/>
                  </a:lnTo>
                  <a:lnTo>
                    <a:pt x="1449" y="991"/>
                  </a:lnTo>
                  <a:lnTo>
                    <a:pt x="1517" y="961"/>
                  </a:lnTo>
                  <a:lnTo>
                    <a:pt x="1585" y="923"/>
                  </a:lnTo>
                  <a:lnTo>
                    <a:pt x="1655" y="881"/>
                  </a:lnTo>
                  <a:lnTo>
                    <a:pt x="1723" y="839"/>
                  </a:lnTo>
                  <a:lnTo>
                    <a:pt x="1793" y="799"/>
                  </a:lnTo>
                  <a:lnTo>
                    <a:pt x="1861" y="767"/>
                  </a:lnTo>
                  <a:lnTo>
                    <a:pt x="1930" y="739"/>
                  </a:lnTo>
                  <a:lnTo>
                    <a:pt x="1998" y="721"/>
                  </a:lnTo>
                  <a:lnTo>
                    <a:pt x="2068" y="711"/>
                  </a:lnTo>
                  <a:lnTo>
                    <a:pt x="2136" y="702"/>
                  </a:lnTo>
                  <a:lnTo>
                    <a:pt x="2206" y="692"/>
                  </a:lnTo>
                  <a:lnTo>
                    <a:pt x="2274" y="688"/>
                  </a:lnTo>
                  <a:lnTo>
                    <a:pt x="2344" y="684"/>
                  </a:lnTo>
                  <a:moveTo>
                    <a:pt x="2" y="1292"/>
                  </a:moveTo>
                  <a:lnTo>
                    <a:pt x="70" y="1290"/>
                  </a:lnTo>
                  <a:lnTo>
                    <a:pt x="140" y="1282"/>
                  </a:lnTo>
                  <a:lnTo>
                    <a:pt x="208" y="1272"/>
                  </a:lnTo>
                  <a:lnTo>
                    <a:pt x="276" y="1256"/>
                  </a:lnTo>
                  <a:lnTo>
                    <a:pt x="346" y="1236"/>
                  </a:lnTo>
                  <a:lnTo>
                    <a:pt x="414" y="1210"/>
                  </a:lnTo>
                  <a:lnTo>
                    <a:pt x="484" y="1182"/>
                  </a:lnTo>
                  <a:lnTo>
                    <a:pt x="552" y="1150"/>
                  </a:lnTo>
                  <a:lnTo>
                    <a:pt x="621" y="1114"/>
                  </a:lnTo>
                  <a:lnTo>
                    <a:pt x="689" y="1075"/>
                  </a:lnTo>
                  <a:lnTo>
                    <a:pt x="759" y="1033"/>
                  </a:lnTo>
                  <a:lnTo>
                    <a:pt x="827" y="987"/>
                  </a:lnTo>
                  <a:lnTo>
                    <a:pt x="897" y="941"/>
                  </a:lnTo>
                  <a:lnTo>
                    <a:pt x="965" y="893"/>
                  </a:lnTo>
                  <a:lnTo>
                    <a:pt x="1035" y="845"/>
                  </a:lnTo>
                  <a:lnTo>
                    <a:pt x="1103" y="797"/>
                  </a:lnTo>
                  <a:lnTo>
                    <a:pt x="1173" y="753"/>
                  </a:lnTo>
                  <a:lnTo>
                    <a:pt x="1241" y="735"/>
                  </a:lnTo>
                  <a:lnTo>
                    <a:pt x="1311" y="765"/>
                  </a:lnTo>
                  <a:lnTo>
                    <a:pt x="1379" y="771"/>
                  </a:lnTo>
                  <a:lnTo>
                    <a:pt x="1449" y="745"/>
                  </a:lnTo>
                  <a:lnTo>
                    <a:pt x="1517" y="711"/>
                  </a:lnTo>
                  <a:lnTo>
                    <a:pt x="1585" y="673"/>
                  </a:lnTo>
                  <a:lnTo>
                    <a:pt x="1655" y="633"/>
                  </a:lnTo>
                  <a:lnTo>
                    <a:pt x="1723" y="595"/>
                  </a:lnTo>
                  <a:lnTo>
                    <a:pt x="1793" y="561"/>
                  </a:lnTo>
                  <a:lnTo>
                    <a:pt x="1861" y="529"/>
                  </a:lnTo>
                  <a:lnTo>
                    <a:pt x="1930" y="507"/>
                  </a:lnTo>
                  <a:lnTo>
                    <a:pt x="1998" y="493"/>
                  </a:lnTo>
                  <a:lnTo>
                    <a:pt x="2068" y="489"/>
                  </a:lnTo>
                  <a:lnTo>
                    <a:pt x="2136" y="481"/>
                  </a:lnTo>
                  <a:lnTo>
                    <a:pt x="2206" y="477"/>
                  </a:lnTo>
                  <a:lnTo>
                    <a:pt x="2274" y="473"/>
                  </a:lnTo>
                  <a:lnTo>
                    <a:pt x="2344" y="473"/>
                  </a:lnTo>
                  <a:moveTo>
                    <a:pt x="2" y="940"/>
                  </a:moveTo>
                  <a:lnTo>
                    <a:pt x="70" y="938"/>
                  </a:lnTo>
                  <a:lnTo>
                    <a:pt x="140" y="930"/>
                  </a:lnTo>
                  <a:lnTo>
                    <a:pt x="208" y="918"/>
                  </a:lnTo>
                  <a:lnTo>
                    <a:pt x="276" y="900"/>
                  </a:lnTo>
                  <a:lnTo>
                    <a:pt x="346" y="878"/>
                  </a:lnTo>
                  <a:lnTo>
                    <a:pt x="414" y="852"/>
                  </a:lnTo>
                  <a:lnTo>
                    <a:pt x="484" y="820"/>
                  </a:lnTo>
                  <a:lnTo>
                    <a:pt x="552" y="786"/>
                  </a:lnTo>
                  <a:lnTo>
                    <a:pt x="621" y="748"/>
                  </a:lnTo>
                  <a:lnTo>
                    <a:pt x="689" y="710"/>
                  </a:lnTo>
                  <a:lnTo>
                    <a:pt x="759" y="666"/>
                  </a:lnTo>
                  <a:lnTo>
                    <a:pt x="827" y="624"/>
                  </a:lnTo>
                  <a:lnTo>
                    <a:pt x="897" y="578"/>
                  </a:lnTo>
                  <a:lnTo>
                    <a:pt x="965" y="534"/>
                  </a:lnTo>
                  <a:lnTo>
                    <a:pt x="1035" y="489"/>
                  </a:lnTo>
                  <a:lnTo>
                    <a:pt x="1103" y="445"/>
                  </a:lnTo>
                  <a:lnTo>
                    <a:pt x="1173" y="527"/>
                  </a:lnTo>
                  <a:lnTo>
                    <a:pt x="1241" y="606"/>
                  </a:lnTo>
                  <a:lnTo>
                    <a:pt x="1311" y="602"/>
                  </a:lnTo>
                  <a:lnTo>
                    <a:pt x="1379" y="564"/>
                  </a:lnTo>
                  <a:lnTo>
                    <a:pt x="1449" y="520"/>
                  </a:lnTo>
                  <a:lnTo>
                    <a:pt x="1517" y="477"/>
                  </a:lnTo>
                  <a:lnTo>
                    <a:pt x="1585" y="439"/>
                  </a:lnTo>
                  <a:lnTo>
                    <a:pt x="1655" y="407"/>
                  </a:lnTo>
                  <a:lnTo>
                    <a:pt x="1723" y="387"/>
                  </a:lnTo>
                  <a:lnTo>
                    <a:pt x="1793" y="391"/>
                  </a:lnTo>
                  <a:lnTo>
                    <a:pt x="1861" y="413"/>
                  </a:lnTo>
                  <a:lnTo>
                    <a:pt x="1930" y="433"/>
                  </a:lnTo>
                  <a:lnTo>
                    <a:pt x="1998" y="434"/>
                  </a:lnTo>
                  <a:lnTo>
                    <a:pt x="2068" y="427"/>
                  </a:lnTo>
                  <a:lnTo>
                    <a:pt x="2136" y="417"/>
                  </a:lnTo>
                  <a:lnTo>
                    <a:pt x="2206" y="411"/>
                  </a:lnTo>
                  <a:lnTo>
                    <a:pt x="2274" y="407"/>
                  </a:lnTo>
                  <a:lnTo>
                    <a:pt x="2344" y="405"/>
                  </a:lnTo>
                  <a:moveTo>
                    <a:pt x="0" y="333"/>
                  </a:moveTo>
                  <a:lnTo>
                    <a:pt x="68" y="331"/>
                  </a:lnTo>
                  <a:lnTo>
                    <a:pt x="138" y="329"/>
                  </a:lnTo>
                  <a:lnTo>
                    <a:pt x="206" y="323"/>
                  </a:lnTo>
                  <a:lnTo>
                    <a:pt x="274" y="315"/>
                  </a:lnTo>
                  <a:lnTo>
                    <a:pt x="344" y="305"/>
                  </a:lnTo>
                  <a:lnTo>
                    <a:pt x="412" y="293"/>
                  </a:lnTo>
                  <a:lnTo>
                    <a:pt x="482" y="279"/>
                  </a:lnTo>
                  <a:lnTo>
                    <a:pt x="550" y="265"/>
                  </a:lnTo>
                  <a:lnTo>
                    <a:pt x="620" y="249"/>
                  </a:lnTo>
                  <a:lnTo>
                    <a:pt x="688" y="231"/>
                  </a:lnTo>
                  <a:lnTo>
                    <a:pt x="758" y="215"/>
                  </a:lnTo>
                  <a:lnTo>
                    <a:pt x="826" y="203"/>
                  </a:lnTo>
                  <a:lnTo>
                    <a:pt x="895" y="199"/>
                  </a:lnTo>
                  <a:lnTo>
                    <a:pt x="963" y="223"/>
                  </a:lnTo>
                  <a:lnTo>
                    <a:pt x="1033" y="299"/>
                  </a:lnTo>
                  <a:lnTo>
                    <a:pt x="1101" y="409"/>
                  </a:lnTo>
                  <a:lnTo>
                    <a:pt x="1171" y="401"/>
                  </a:lnTo>
                  <a:lnTo>
                    <a:pt x="1239" y="357"/>
                  </a:lnTo>
                  <a:lnTo>
                    <a:pt x="1309" y="317"/>
                  </a:lnTo>
                  <a:lnTo>
                    <a:pt x="1377" y="279"/>
                  </a:lnTo>
                  <a:lnTo>
                    <a:pt x="1447" y="243"/>
                  </a:lnTo>
                  <a:lnTo>
                    <a:pt x="1515" y="213"/>
                  </a:lnTo>
                  <a:lnTo>
                    <a:pt x="1583" y="194"/>
                  </a:lnTo>
                  <a:lnTo>
                    <a:pt x="1653" y="208"/>
                  </a:lnTo>
                  <a:lnTo>
                    <a:pt x="1721" y="252"/>
                  </a:lnTo>
                  <a:lnTo>
                    <a:pt x="1791" y="277"/>
                  </a:lnTo>
                  <a:lnTo>
                    <a:pt x="1859" y="283"/>
                  </a:lnTo>
                  <a:lnTo>
                    <a:pt x="1929" y="283"/>
                  </a:lnTo>
                  <a:lnTo>
                    <a:pt x="1997" y="285"/>
                  </a:lnTo>
                  <a:lnTo>
                    <a:pt x="2067" y="289"/>
                  </a:lnTo>
                  <a:lnTo>
                    <a:pt x="2135" y="293"/>
                  </a:lnTo>
                  <a:lnTo>
                    <a:pt x="2204" y="297"/>
                  </a:lnTo>
                  <a:lnTo>
                    <a:pt x="2272" y="297"/>
                  </a:lnTo>
                  <a:lnTo>
                    <a:pt x="2342" y="297"/>
                  </a:lnTo>
                  <a:moveTo>
                    <a:pt x="2" y="26"/>
                  </a:moveTo>
                  <a:lnTo>
                    <a:pt x="70" y="24"/>
                  </a:lnTo>
                  <a:lnTo>
                    <a:pt x="140" y="20"/>
                  </a:lnTo>
                  <a:lnTo>
                    <a:pt x="208" y="14"/>
                  </a:lnTo>
                  <a:lnTo>
                    <a:pt x="276" y="4"/>
                  </a:lnTo>
                  <a:lnTo>
                    <a:pt x="304" y="0"/>
                  </a:lnTo>
                  <a:moveTo>
                    <a:pt x="1002" y="0"/>
                  </a:moveTo>
                  <a:lnTo>
                    <a:pt x="1036" y="16"/>
                  </a:lnTo>
                  <a:lnTo>
                    <a:pt x="1104" y="18"/>
                  </a:lnTo>
                  <a:lnTo>
                    <a:pt x="1174" y="4"/>
                  </a:lnTo>
                  <a:lnTo>
                    <a:pt x="1188" y="0"/>
                  </a:lnTo>
                  <a:moveTo>
                    <a:pt x="1466" y="0"/>
                  </a:moveTo>
                  <a:lnTo>
                    <a:pt x="1517" y="46"/>
                  </a:lnTo>
                  <a:lnTo>
                    <a:pt x="1585" y="110"/>
                  </a:lnTo>
                  <a:lnTo>
                    <a:pt x="1655" y="140"/>
                  </a:lnTo>
                  <a:lnTo>
                    <a:pt x="1723" y="134"/>
                  </a:lnTo>
                  <a:lnTo>
                    <a:pt x="1793" y="128"/>
                  </a:lnTo>
                  <a:lnTo>
                    <a:pt x="1861" y="126"/>
                  </a:lnTo>
                  <a:lnTo>
                    <a:pt x="1931" y="134"/>
                  </a:lnTo>
                  <a:lnTo>
                    <a:pt x="1999" y="148"/>
                  </a:lnTo>
                  <a:lnTo>
                    <a:pt x="2069" y="166"/>
                  </a:lnTo>
                  <a:lnTo>
                    <a:pt x="2137" y="182"/>
                  </a:lnTo>
                  <a:lnTo>
                    <a:pt x="2207" y="194"/>
                  </a:lnTo>
                  <a:lnTo>
                    <a:pt x="2275" y="200"/>
                  </a:lnTo>
                  <a:lnTo>
                    <a:pt x="2345" y="204"/>
                  </a:lnTo>
                  <a:moveTo>
                    <a:pt x="1827" y="0"/>
                  </a:moveTo>
                  <a:lnTo>
                    <a:pt x="1861" y="18"/>
                  </a:lnTo>
                  <a:lnTo>
                    <a:pt x="1931" y="44"/>
                  </a:lnTo>
                  <a:lnTo>
                    <a:pt x="1999" y="58"/>
                  </a:lnTo>
                  <a:lnTo>
                    <a:pt x="2069" y="62"/>
                  </a:lnTo>
                  <a:lnTo>
                    <a:pt x="2137" y="66"/>
                  </a:lnTo>
                  <a:lnTo>
                    <a:pt x="2207" y="66"/>
                  </a:lnTo>
                  <a:lnTo>
                    <a:pt x="2275" y="68"/>
                  </a:lnTo>
                  <a:lnTo>
                    <a:pt x="2344" y="68"/>
                  </a:lnTo>
                  <a:moveTo>
                    <a:pt x="2344" y="8166"/>
                  </a:moveTo>
                  <a:lnTo>
                    <a:pt x="2414" y="8164"/>
                  </a:lnTo>
                  <a:lnTo>
                    <a:pt x="2486" y="8160"/>
                  </a:lnTo>
                  <a:lnTo>
                    <a:pt x="2558" y="8156"/>
                  </a:lnTo>
                  <a:lnTo>
                    <a:pt x="2628" y="8148"/>
                  </a:lnTo>
                  <a:lnTo>
                    <a:pt x="2700" y="8138"/>
                  </a:lnTo>
                  <a:lnTo>
                    <a:pt x="2770" y="8126"/>
                  </a:lnTo>
                  <a:lnTo>
                    <a:pt x="2842" y="8112"/>
                  </a:lnTo>
                  <a:lnTo>
                    <a:pt x="2914" y="8098"/>
                  </a:lnTo>
                  <a:lnTo>
                    <a:pt x="2984" y="8080"/>
                  </a:lnTo>
                  <a:lnTo>
                    <a:pt x="3056" y="8060"/>
                  </a:lnTo>
                  <a:lnTo>
                    <a:pt x="3128" y="8040"/>
                  </a:lnTo>
                  <a:lnTo>
                    <a:pt x="3198" y="8016"/>
                  </a:lnTo>
                  <a:lnTo>
                    <a:pt x="3270" y="7992"/>
                  </a:lnTo>
                  <a:lnTo>
                    <a:pt x="3340" y="7966"/>
                  </a:lnTo>
                  <a:lnTo>
                    <a:pt x="3412" y="7940"/>
                  </a:lnTo>
                  <a:lnTo>
                    <a:pt x="3483" y="7910"/>
                  </a:lnTo>
                  <a:lnTo>
                    <a:pt x="3553" y="7882"/>
                  </a:lnTo>
                  <a:lnTo>
                    <a:pt x="3625" y="7850"/>
                  </a:lnTo>
                  <a:lnTo>
                    <a:pt x="3695" y="7820"/>
                  </a:lnTo>
                  <a:moveTo>
                    <a:pt x="2346" y="7852"/>
                  </a:moveTo>
                  <a:lnTo>
                    <a:pt x="2416" y="7850"/>
                  </a:lnTo>
                  <a:lnTo>
                    <a:pt x="2488" y="7848"/>
                  </a:lnTo>
                  <a:lnTo>
                    <a:pt x="2560" y="7844"/>
                  </a:lnTo>
                  <a:lnTo>
                    <a:pt x="2630" y="7836"/>
                  </a:lnTo>
                  <a:lnTo>
                    <a:pt x="2702" y="7828"/>
                  </a:lnTo>
                  <a:lnTo>
                    <a:pt x="2772" y="7818"/>
                  </a:lnTo>
                  <a:lnTo>
                    <a:pt x="2844" y="7806"/>
                  </a:lnTo>
                  <a:lnTo>
                    <a:pt x="2916" y="7794"/>
                  </a:lnTo>
                  <a:lnTo>
                    <a:pt x="2985" y="7778"/>
                  </a:lnTo>
                  <a:lnTo>
                    <a:pt x="3057" y="7762"/>
                  </a:lnTo>
                  <a:lnTo>
                    <a:pt x="3129" y="7747"/>
                  </a:lnTo>
                  <a:lnTo>
                    <a:pt x="3199" y="7731"/>
                  </a:lnTo>
                  <a:lnTo>
                    <a:pt x="3271" y="7715"/>
                  </a:lnTo>
                  <a:lnTo>
                    <a:pt x="3341" y="7701"/>
                  </a:lnTo>
                  <a:lnTo>
                    <a:pt x="3413" y="7701"/>
                  </a:lnTo>
                  <a:lnTo>
                    <a:pt x="3485" y="7723"/>
                  </a:lnTo>
                  <a:lnTo>
                    <a:pt x="3555" y="7755"/>
                  </a:lnTo>
                  <a:lnTo>
                    <a:pt x="3627" y="7787"/>
                  </a:lnTo>
                  <a:lnTo>
                    <a:pt x="3697" y="7818"/>
                  </a:lnTo>
                  <a:moveTo>
                    <a:pt x="2346" y="7470"/>
                  </a:moveTo>
                  <a:lnTo>
                    <a:pt x="2416" y="7470"/>
                  </a:lnTo>
                  <a:lnTo>
                    <a:pt x="2488" y="7466"/>
                  </a:lnTo>
                  <a:lnTo>
                    <a:pt x="2560" y="7462"/>
                  </a:lnTo>
                  <a:lnTo>
                    <a:pt x="2630" y="7454"/>
                  </a:lnTo>
                  <a:lnTo>
                    <a:pt x="2702" y="7446"/>
                  </a:lnTo>
                  <a:lnTo>
                    <a:pt x="2772" y="7436"/>
                  </a:lnTo>
                  <a:lnTo>
                    <a:pt x="2844" y="7426"/>
                  </a:lnTo>
                  <a:lnTo>
                    <a:pt x="2916" y="7414"/>
                  </a:lnTo>
                  <a:lnTo>
                    <a:pt x="2985" y="7414"/>
                  </a:lnTo>
                  <a:lnTo>
                    <a:pt x="3057" y="7444"/>
                  </a:lnTo>
                  <a:lnTo>
                    <a:pt x="3129" y="7484"/>
                  </a:lnTo>
                  <a:lnTo>
                    <a:pt x="3199" y="7524"/>
                  </a:lnTo>
                  <a:lnTo>
                    <a:pt x="3271" y="7564"/>
                  </a:lnTo>
                  <a:lnTo>
                    <a:pt x="3341" y="7602"/>
                  </a:lnTo>
                  <a:lnTo>
                    <a:pt x="3413" y="7626"/>
                  </a:lnTo>
                  <a:lnTo>
                    <a:pt x="3485" y="7630"/>
                  </a:lnTo>
                  <a:lnTo>
                    <a:pt x="3555" y="7624"/>
                  </a:lnTo>
                  <a:lnTo>
                    <a:pt x="3627" y="7618"/>
                  </a:lnTo>
                  <a:lnTo>
                    <a:pt x="3697" y="7616"/>
                  </a:lnTo>
                  <a:moveTo>
                    <a:pt x="2346" y="7336"/>
                  </a:moveTo>
                  <a:lnTo>
                    <a:pt x="2416" y="7336"/>
                  </a:lnTo>
                  <a:lnTo>
                    <a:pt x="2488" y="7336"/>
                  </a:lnTo>
                  <a:lnTo>
                    <a:pt x="2560" y="7338"/>
                  </a:lnTo>
                  <a:lnTo>
                    <a:pt x="2630" y="7338"/>
                  </a:lnTo>
                  <a:lnTo>
                    <a:pt x="2702" y="7340"/>
                  </a:lnTo>
                  <a:lnTo>
                    <a:pt x="2772" y="7344"/>
                  </a:lnTo>
                  <a:lnTo>
                    <a:pt x="2844" y="7354"/>
                  </a:lnTo>
                  <a:lnTo>
                    <a:pt x="2916" y="7372"/>
                  </a:lnTo>
                  <a:lnTo>
                    <a:pt x="2985" y="7390"/>
                  </a:lnTo>
                  <a:lnTo>
                    <a:pt x="3057" y="7380"/>
                  </a:lnTo>
                  <a:lnTo>
                    <a:pt x="3129" y="7368"/>
                  </a:lnTo>
                  <a:lnTo>
                    <a:pt x="3199" y="7358"/>
                  </a:lnTo>
                  <a:lnTo>
                    <a:pt x="3271" y="7352"/>
                  </a:lnTo>
                  <a:lnTo>
                    <a:pt x="3341" y="7352"/>
                  </a:lnTo>
                  <a:lnTo>
                    <a:pt x="3413" y="7356"/>
                  </a:lnTo>
                  <a:lnTo>
                    <a:pt x="3485" y="7362"/>
                  </a:lnTo>
                  <a:lnTo>
                    <a:pt x="3555" y="7368"/>
                  </a:lnTo>
                  <a:lnTo>
                    <a:pt x="3627" y="7374"/>
                  </a:lnTo>
                  <a:lnTo>
                    <a:pt x="3697" y="7376"/>
                  </a:lnTo>
                  <a:moveTo>
                    <a:pt x="2345" y="7180"/>
                  </a:moveTo>
                  <a:lnTo>
                    <a:pt x="2415" y="7182"/>
                  </a:lnTo>
                  <a:lnTo>
                    <a:pt x="2487" y="7190"/>
                  </a:lnTo>
                  <a:lnTo>
                    <a:pt x="2559" y="7204"/>
                  </a:lnTo>
                  <a:lnTo>
                    <a:pt x="2629" y="7222"/>
                  </a:lnTo>
                  <a:lnTo>
                    <a:pt x="2701" y="7244"/>
                  </a:lnTo>
                  <a:lnTo>
                    <a:pt x="2771" y="7268"/>
                  </a:lnTo>
                  <a:lnTo>
                    <a:pt x="2842" y="7290"/>
                  </a:lnTo>
                  <a:lnTo>
                    <a:pt x="2914" y="7304"/>
                  </a:lnTo>
                  <a:lnTo>
                    <a:pt x="2984" y="7309"/>
                  </a:lnTo>
                  <a:lnTo>
                    <a:pt x="3056" y="7313"/>
                  </a:lnTo>
                  <a:lnTo>
                    <a:pt x="3128" y="7312"/>
                  </a:lnTo>
                  <a:lnTo>
                    <a:pt x="3198" y="7308"/>
                  </a:lnTo>
                  <a:lnTo>
                    <a:pt x="3270" y="7298"/>
                  </a:lnTo>
                  <a:lnTo>
                    <a:pt x="3340" y="7286"/>
                  </a:lnTo>
                  <a:lnTo>
                    <a:pt x="3412" y="7272"/>
                  </a:lnTo>
                  <a:lnTo>
                    <a:pt x="3484" y="7260"/>
                  </a:lnTo>
                  <a:lnTo>
                    <a:pt x="3554" y="7252"/>
                  </a:lnTo>
                  <a:lnTo>
                    <a:pt x="3626" y="7248"/>
                  </a:lnTo>
                  <a:lnTo>
                    <a:pt x="3696" y="7246"/>
                  </a:lnTo>
                  <a:moveTo>
                    <a:pt x="2344" y="7110"/>
                  </a:moveTo>
                  <a:lnTo>
                    <a:pt x="2414" y="7110"/>
                  </a:lnTo>
                  <a:lnTo>
                    <a:pt x="2486" y="7106"/>
                  </a:lnTo>
                  <a:lnTo>
                    <a:pt x="2558" y="7102"/>
                  </a:lnTo>
                  <a:lnTo>
                    <a:pt x="2628" y="7096"/>
                  </a:lnTo>
                  <a:lnTo>
                    <a:pt x="2700" y="7088"/>
                  </a:lnTo>
                  <a:lnTo>
                    <a:pt x="2769" y="7076"/>
                  </a:lnTo>
                  <a:lnTo>
                    <a:pt x="2841" y="7066"/>
                  </a:lnTo>
                  <a:lnTo>
                    <a:pt x="2913" y="7052"/>
                  </a:lnTo>
                  <a:lnTo>
                    <a:pt x="2983" y="7040"/>
                  </a:lnTo>
                  <a:lnTo>
                    <a:pt x="3055" y="7030"/>
                  </a:lnTo>
                  <a:lnTo>
                    <a:pt x="3127" y="7038"/>
                  </a:lnTo>
                  <a:lnTo>
                    <a:pt x="3197" y="7066"/>
                  </a:lnTo>
                  <a:lnTo>
                    <a:pt x="3269" y="7098"/>
                  </a:lnTo>
                  <a:lnTo>
                    <a:pt x="3339" y="7128"/>
                  </a:lnTo>
                  <a:lnTo>
                    <a:pt x="3411" y="7150"/>
                  </a:lnTo>
                  <a:lnTo>
                    <a:pt x="3483" y="7168"/>
                  </a:lnTo>
                  <a:lnTo>
                    <a:pt x="3553" y="7176"/>
                  </a:lnTo>
                  <a:lnTo>
                    <a:pt x="3625" y="7180"/>
                  </a:lnTo>
                  <a:lnTo>
                    <a:pt x="3695" y="7182"/>
                  </a:lnTo>
                  <a:moveTo>
                    <a:pt x="2343" y="6880"/>
                  </a:moveTo>
                  <a:lnTo>
                    <a:pt x="2413" y="6880"/>
                  </a:lnTo>
                  <a:lnTo>
                    <a:pt x="2485" y="6880"/>
                  </a:lnTo>
                  <a:lnTo>
                    <a:pt x="2557" y="6880"/>
                  </a:lnTo>
                  <a:lnTo>
                    <a:pt x="2626" y="6880"/>
                  </a:lnTo>
                  <a:lnTo>
                    <a:pt x="2698" y="6880"/>
                  </a:lnTo>
                  <a:lnTo>
                    <a:pt x="2768" y="6882"/>
                  </a:lnTo>
                  <a:lnTo>
                    <a:pt x="2840" y="6890"/>
                  </a:lnTo>
                  <a:lnTo>
                    <a:pt x="2912" y="6910"/>
                  </a:lnTo>
                  <a:lnTo>
                    <a:pt x="2982" y="6940"/>
                  </a:lnTo>
                  <a:lnTo>
                    <a:pt x="3054" y="6970"/>
                  </a:lnTo>
                  <a:lnTo>
                    <a:pt x="3126" y="6980"/>
                  </a:lnTo>
                  <a:lnTo>
                    <a:pt x="3196" y="6968"/>
                  </a:lnTo>
                  <a:lnTo>
                    <a:pt x="3268" y="6948"/>
                  </a:lnTo>
                  <a:lnTo>
                    <a:pt x="3338" y="6928"/>
                  </a:lnTo>
                  <a:lnTo>
                    <a:pt x="3410" y="6940"/>
                  </a:lnTo>
                  <a:lnTo>
                    <a:pt x="3482" y="6958"/>
                  </a:lnTo>
                  <a:lnTo>
                    <a:pt x="3552" y="6974"/>
                  </a:lnTo>
                  <a:lnTo>
                    <a:pt x="3624" y="6984"/>
                  </a:lnTo>
                  <a:lnTo>
                    <a:pt x="3694" y="6988"/>
                  </a:lnTo>
                  <a:moveTo>
                    <a:pt x="2342" y="6766"/>
                  </a:moveTo>
                  <a:lnTo>
                    <a:pt x="2412" y="6764"/>
                  </a:lnTo>
                  <a:lnTo>
                    <a:pt x="2483" y="6762"/>
                  </a:lnTo>
                  <a:lnTo>
                    <a:pt x="2555" y="6762"/>
                  </a:lnTo>
                  <a:lnTo>
                    <a:pt x="2625" y="6780"/>
                  </a:lnTo>
                  <a:lnTo>
                    <a:pt x="2697" y="6804"/>
                  </a:lnTo>
                  <a:lnTo>
                    <a:pt x="2767" y="6832"/>
                  </a:lnTo>
                  <a:lnTo>
                    <a:pt x="2839" y="6856"/>
                  </a:lnTo>
                  <a:lnTo>
                    <a:pt x="2911" y="6870"/>
                  </a:lnTo>
                  <a:lnTo>
                    <a:pt x="2981" y="6875"/>
                  </a:lnTo>
                  <a:lnTo>
                    <a:pt x="3053" y="6881"/>
                  </a:lnTo>
                  <a:lnTo>
                    <a:pt x="3125" y="6889"/>
                  </a:lnTo>
                  <a:lnTo>
                    <a:pt x="3195" y="6897"/>
                  </a:lnTo>
                  <a:lnTo>
                    <a:pt x="3267" y="6909"/>
                  </a:lnTo>
                  <a:lnTo>
                    <a:pt x="3337" y="6923"/>
                  </a:lnTo>
                  <a:lnTo>
                    <a:pt x="3409" y="6905"/>
                  </a:lnTo>
                  <a:lnTo>
                    <a:pt x="3481" y="6883"/>
                  </a:lnTo>
                  <a:lnTo>
                    <a:pt x="3551" y="6863"/>
                  </a:lnTo>
                  <a:lnTo>
                    <a:pt x="3623" y="6842"/>
                  </a:lnTo>
                  <a:lnTo>
                    <a:pt x="3692" y="6826"/>
                  </a:lnTo>
                  <a:moveTo>
                    <a:pt x="2341" y="6734"/>
                  </a:moveTo>
                  <a:lnTo>
                    <a:pt x="2410" y="6738"/>
                  </a:lnTo>
                  <a:lnTo>
                    <a:pt x="2482" y="6746"/>
                  </a:lnTo>
                  <a:lnTo>
                    <a:pt x="2554" y="6755"/>
                  </a:lnTo>
                  <a:lnTo>
                    <a:pt x="2624" y="6750"/>
                  </a:lnTo>
                  <a:lnTo>
                    <a:pt x="2696" y="6744"/>
                  </a:lnTo>
                  <a:lnTo>
                    <a:pt x="2766" y="6734"/>
                  </a:lnTo>
                  <a:lnTo>
                    <a:pt x="2838" y="6722"/>
                  </a:lnTo>
                  <a:lnTo>
                    <a:pt x="2910" y="6710"/>
                  </a:lnTo>
                  <a:lnTo>
                    <a:pt x="2980" y="6696"/>
                  </a:lnTo>
                  <a:lnTo>
                    <a:pt x="3052" y="6682"/>
                  </a:lnTo>
                  <a:lnTo>
                    <a:pt x="3124" y="6676"/>
                  </a:lnTo>
                  <a:lnTo>
                    <a:pt x="3194" y="6686"/>
                  </a:lnTo>
                  <a:lnTo>
                    <a:pt x="3266" y="6710"/>
                  </a:lnTo>
                  <a:lnTo>
                    <a:pt x="3336" y="6734"/>
                  </a:lnTo>
                  <a:lnTo>
                    <a:pt x="3408" y="6756"/>
                  </a:lnTo>
                  <a:lnTo>
                    <a:pt x="3480" y="6774"/>
                  </a:lnTo>
                  <a:lnTo>
                    <a:pt x="3550" y="6790"/>
                  </a:lnTo>
                  <a:lnTo>
                    <a:pt x="3621" y="6808"/>
                  </a:lnTo>
                  <a:lnTo>
                    <a:pt x="3691" y="6822"/>
                  </a:lnTo>
                  <a:moveTo>
                    <a:pt x="2339" y="6504"/>
                  </a:moveTo>
                  <a:lnTo>
                    <a:pt x="2409" y="6504"/>
                  </a:lnTo>
                  <a:lnTo>
                    <a:pt x="2481" y="6504"/>
                  </a:lnTo>
                  <a:lnTo>
                    <a:pt x="2553" y="6504"/>
                  </a:lnTo>
                  <a:lnTo>
                    <a:pt x="2623" y="6504"/>
                  </a:lnTo>
                  <a:lnTo>
                    <a:pt x="2695" y="6504"/>
                  </a:lnTo>
                  <a:lnTo>
                    <a:pt x="2765" y="6506"/>
                  </a:lnTo>
                  <a:lnTo>
                    <a:pt x="2837" y="6512"/>
                  </a:lnTo>
                  <a:lnTo>
                    <a:pt x="2909" y="6531"/>
                  </a:lnTo>
                  <a:lnTo>
                    <a:pt x="2979" y="6561"/>
                  </a:lnTo>
                  <a:lnTo>
                    <a:pt x="3051" y="6593"/>
                  </a:lnTo>
                  <a:lnTo>
                    <a:pt x="3123" y="6617"/>
                  </a:lnTo>
                  <a:lnTo>
                    <a:pt x="3193" y="6617"/>
                  </a:lnTo>
                  <a:lnTo>
                    <a:pt x="3265" y="6603"/>
                  </a:lnTo>
                  <a:lnTo>
                    <a:pt x="3335" y="6583"/>
                  </a:lnTo>
                  <a:lnTo>
                    <a:pt x="3407" y="6581"/>
                  </a:lnTo>
                  <a:lnTo>
                    <a:pt x="3478" y="6599"/>
                  </a:lnTo>
                  <a:lnTo>
                    <a:pt x="3548" y="6615"/>
                  </a:lnTo>
                  <a:lnTo>
                    <a:pt x="3620" y="6625"/>
                  </a:lnTo>
                  <a:lnTo>
                    <a:pt x="3690" y="6629"/>
                  </a:lnTo>
                  <a:moveTo>
                    <a:pt x="2338" y="6395"/>
                  </a:moveTo>
                  <a:lnTo>
                    <a:pt x="2408" y="6395"/>
                  </a:lnTo>
                  <a:lnTo>
                    <a:pt x="2480" y="6391"/>
                  </a:lnTo>
                  <a:lnTo>
                    <a:pt x="2552" y="6389"/>
                  </a:lnTo>
                  <a:lnTo>
                    <a:pt x="2622" y="6403"/>
                  </a:lnTo>
                  <a:lnTo>
                    <a:pt x="2694" y="6427"/>
                  </a:lnTo>
                  <a:lnTo>
                    <a:pt x="2764" y="6453"/>
                  </a:lnTo>
                  <a:lnTo>
                    <a:pt x="2836" y="6479"/>
                  </a:lnTo>
                  <a:lnTo>
                    <a:pt x="2908" y="6495"/>
                  </a:lnTo>
                  <a:lnTo>
                    <a:pt x="2978" y="6503"/>
                  </a:lnTo>
                  <a:lnTo>
                    <a:pt x="3050" y="6509"/>
                  </a:lnTo>
                  <a:lnTo>
                    <a:pt x="3122" y="6517"/>
                  </a:lnTo>
                  <a:lnTo>
                    <a:pt x="3192" y="6529"/>
                  </a:lnTo>
                  <a:lnTo>
                    <a:pt x="3264" y="6543"/>
                  </a:lnTo>
                  <a:lnTo>
                    <a:pt x="3333" y="6559"/>
                  </a:lnTo>
                  <a:lnTo>
                    <a:pt x="3405" y="6559"/>
                  </a:lnTo>
                  <a:lnTo>
                    <a:pt x="3477" y="6537"/>
                  </a:lnTo>
                  <a:lnTo>
                    <a:pt x="3547" y="6515"/>
                  </a:lnTo>
                  <a:lnTo>
                    <a:pt x="3619" y="6493"/>
                  </a:lnTo>
                </a:path>
              </a:pathLst>
            </a:custGeom>
            <a:noFill/>
            <a:ln w="1588">
              <a:solidFill>
                <a:schemeClr val="tx1"/>
              </a:solidFill>
              <a:miter lim="800000"/>
              <a:headEnd/>
              <a:tailEnd/>
            </a:ln>
          </p:spPr>
          <p:txBody>
            <a:bodyPr/>
            <a:lstStyle/>
            <a:p>
              <a:endParaRPr lang="en-US"/>
            </a:p>
          </p:txBody>
        </p:sp>
        <p:sp>
          <p:nvSpPr>
            <p:cNvPr id="39016" name="Freeform 93"/>
            <p:cNvSpPr>
              <a:spLocks noChangeAspect="1" noEditPoints="1"/>
            </p:cNvSpPr>
            <p:nvPr/>
          </p:nvSpPr>
          <p:spPr bwMode="auto">
            <a:xfrm>
              <a:off x="4902" y="1240"/>
              <a:ext cx="264" cy="1623"/>
            </a:xfrm>
            <a:custGeom>
              <a:avLst/>
              <a:gdLst>
                <a:gd name="T0" fmla="*/ 0 w 1374"/>
                <a:gd name="T1" fmla="*/ 2 h 6490"/>
                <a:gd name="T2" fmla="*/ 0 w 1374"/>
                <a:gd name="T3" fmla="*/ 2 h 6490"/>
                <a:gd name="T4" fmla="*/ 0 w 1374"/>
                <a:gd name="T5" fmla="*/ 2 h 6490"/>
                <a:gd name="T6" fmla="*/ 0 w 1374"/>
                <a:gd name="T7" fmla="*/ 2 h 6490"/>
                <a:gd name="T8" fmla="*/ 0 w 1374"/>
                <a:gd name="T9" fmla="*/ 2 h 6490"/>
                <a:gd name="T10" fmla="*/ 0 w 1374"/>
                <a:gd name="T11" fmla="*/ 2 h 6490"/>
                <a:gd name="T12" fmla="*/ 0 w 1374"/>
                <a:gd name="T13" fmla="*/ 2 h 6490"/>
                <a:gd name="T14" fmla="*/ 0 w 1374"/>
                <a:gd name="T15" fmla="*/ 2 h 6490"/>
                <a:gd name="T16" fmla="*/ 0 w 1374"/>
                <a:gd name="T17" fmla="*/ 2 h 6490"/>
                <a:gd name="T18" fmla="*/ 0 w 1374"/>
                <a:gd name="T19" fmla="*/ 2 h 6490"/>
                <a:gd name="T20" fmla="*/ 0 w 1374"/>
                <a:gd name="T21" fmla="*/ 2 h 6490"/>
                <a:gd name="T22" fmla="*/ 0 w 1374"/>
                <a:gd name="T23" fmla="*/ 2 h 6490"/>
                <a:gd name="T24" fmla="*/ 0 w 1374"/>
                <a:gd name="T25" fmla="*/ 2 h 6490"/>
                <a:gd name="T26" fmla="*/ 0 w 1374"/>
                <a:gd name="T27" fmla="*/ 2 h 6490"/>
                <a:gd name="T28" fmla="*/ 0 w 1374"/>
                <a:gd name="T29" fmla="*/ 2 h 6490"/>
                <a:gd name="T30" fmla="*/ 0 w 1374"/>
                <a:gd name="T31" fmla="*/ 2 h 6490"/>
                <a:gd name="T32" fmla="*/ 0 w 1374"/>
                <a:gd name="T33" fmla="*/ 2 h 6490"/>
                <a:gd name="T34" fmla="*/ 0 w 1374"/>
                <a:gd name="T35" fmla="*/ 1 h 6490"/>
                <a:gd name="T36" fmla="*/ 0 w 1374"/>
                <a:gd name="T37" fmla="*/ 2 h 6490"/>
                <a:gd name="T38" fmla="*/ 0 w 1374"/>
                <a:gd name="T39" fmla="*/ 2 h 6490"/>
                <a:gd name="T40" fmla="*/ 0 w 1374"/>
                <a:gd name="T41" fmla="*/ 1 h 6490"/>
                <a:gd name="T42" fmla="*/ 0 w 1374"/>
                <a:gd name="T43" fmla="*/ 1 h 6490"/>
                <a:gd name="T44" fmla="*/ 0 w 1374"/>
                <a:gd name="T45" fmla="*/ 1 h 6490"/>
                <a:gd name="T46" fmla="*/ 0 w 1374"/>
                <a:gd name="T47" fmla="*/ 1 h 6490"/>
                <a:gd name="T48" fmla="*/ 0 w 1374"/>
                <a:gd name="T49" fmla="*/ 1 h 6490"/>
                <a:gd name="T50" fmla="*/ 0 w 1374"/>
                <a:gd name="T51" fmla="*/ 1 h 6490"/>
                <a:gd name="T52" fmla="*/ 0 w 1374"/>
                <a:gd name="T53" fmla="*/ 1 h 6490"/>
                <a:gd name="T54" fmla="*/ 0 w 1374"/>
                <a:gd name="T55" fmla="*/ 1 h 6490"/>
                <a:gd name="T56" fmla="*/ 0 w 1374"/>
                <a:gd name="T57" fmla="*/ 1 h 6490"/>
                <a:gd name="T58" fmla="*/ 0 w 1374"/>
                <a:gd name="T59" fmla="*/ 1 h 6490"/>
                <a:gd name="T60" fmla="*/ 0 w 1374"/>
                <a:gd name="T61" fmla="*/ 1 h 6490"/>
                <a:gd name="T62" fmla="*/ 0 w 1374"/>
                <a:gd name="T63" fmla="*/ 1 h 6490"/>
                <a:gd name="T64" fmla="*/ 0 w 1374"/>
                <a:gd name="T65" fmla="*/ 1 h 6490"/>
                <a:gd name="T66" fmla="*/ 0 w 1374"/>
                <a:gd name="T67" fmla="*/ 1 h 6490"/>
                <a:gd name="T68" fmla="*/ 0 w 1374"/>
                <a:gd name="T69" fmla="*/ 0 h 6490"/>
                <a:gd name="T70" fmla="*/ 0 w 1374"/>
                <a:gd name="T71" fmla="*/ 0 h 6490"/>
                <a:gd name="T72" fmla="*/ 0 w 1374"/>
                <a:gd name="T73" fmla="*/ 1 h 6490"/>
                <a:gd name="T74" fmla="*/ 0 w 1374"/>
                <a:gd name="T75" fmla="*/ 0 h 6490"/>
                <a:gd name="T76" fmla="*/ 0 w 1374"/>
                <a:gd name="T77" fmla="*/ 0 h 6490"/>
                <a:gd name="T78" fmla="*/ 0 w 1374"/>
                <a:gd name="T79" fmla="*/ 0 h 6490"/>
                <a:gd name="T80" fmla="*/ 0 w 1374"/>
                <a:gd name="T81" fmla="*/ 0 h 6490"/>
                <a:gd name="T82" fmla="*/ 0 w 1374"/>
                <a:gd name="T83" fmla="*/ 0 h 6490"/>
                <a:gd name="T84" fmla="*/ 0 w 1374"/>
                <a:gd name="T85" fmla="*/ 0 h 6490"/>
                <a:gd name="T86" fmla="*/ 0 w 1374"/>
                <a:gd name="T87" fmla="*/ 0 h 6490"/>
                <a:gd name="T88" fmla="*/ 0 w 1374"/>
                <a:gd name="T89" fmla="*/ 0 h 6490"/>
                <a:gd name="T90" fmla="*/ 0 w 1374"/>
                <a:gd name="T91" fmla="*/ 0 h 6490"/>
                <a:gd name="T92" fmla="*/ 0 w 1374"/>
                <a:gd name="T93" fmla="*/ 0 h 6490"/>
                <a:gd name="T94" fmla="*/ 0 w 1374"/>
                <a:gd name="T95" fmla="*/ 0 h 6490"/>
                <a:gd name="T96" fmla="*/ 0 w 1374"/>
                <a:gd name="T97" fmla="*/ 0 h 6490"/>
                <a:gd name="T98" fmla="*/ 0 w 1374"/>
                <a:gd name="T99" fmla="*/ 0 h 6490"/>
                <a:gd name="T100" fmla="*/ 0 w 1374"/>
                <a:gd name="T101" fmla="*/ 0 h 6490"/>
                <a:gd name="T102" fmla="*/ 0 w 1374"/>
                <a:gd name="T103" fmla="*/ 0 h 6490"/>
                <a:gd name="T104" fmla="*/ 0 w 1374"/>
                <a:gd name="T105" fmla="*/ 0 h 6490"/>
                <a:gd name="T106" fmla="*/ 0 w 1374"/>
                <a:gd name="T107" fmla="*/ 0 h 6490"/>
                <a:gd name="T108" fmla="*/ 0 w 1374"/>
                <a:gd name="T109" fmla="*/ 0 h 6490"/>
                <a:gd name="T110" fmla="*/ 0 w 1374"/>
                <a:gd name="T111" fmla="*/ 0 h 6490"/>
                <a:gd name="T112" fmla="*/ 0 w 1374"/>
                <a:gd name="T113" fmla="*/ 0 h 64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74"/>
                <a:gd name="T172" fmla="*/ 0 h 6490"/>
                <a:gd name="T173" fmla="*/ 1374 w 1374"/>
                <a:gd name="T174" fmla="*/ 6490 h 64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74" h="6490">
                  <a:moveTo>
                    <a:pt x="1296" y="6490"/>
                  </a:moveTo>
                  <a:lnTo>
                    <a:pt x="1366" y="6476"/>
                  </a:lnTo>
                  <a:moveTo>
                    <a:pt x="14" y="6354"/>
                  </a:moveTo>
                  <a:lnTo>
                    <a:pt x="84" y="6356"/>
                  </a:lnTo>
                  <a:lnTo>
                    <a:pt x="156" y="6366"/>
                  </a:lnTo>
                  <a:lnTo>
                    <a:pt x="228" y="6378"/>
                  </a:lnTo>
                  <a:lnTo>
                    <a:pt x="298" y="6378"/>
                  </a:lnTo>
                  <a:lnTo>
                    <a:pt x="370" y="6372"/>
                  </a:lnTo>
                  <a:lnTo>
                    <a:pt x="440" y="6362"/>
                  </a:lnTo>
                  <a:lnTo>
                    <a:pt x="512" y="6352"/>
                  </a:lnTo>
                  <a:lnTo>
                    <a:pt x="584" y="6340"/>
                  </a:lnTo>
                  <a:lnTo>
                    <a:pt x="654" y="6328"/>
                  </a:lnTo>
                  <a:lnTo>
                    <a:pt x="726" y="6316"/>
                  </a:lnTo>
                  <a:lnTo>
                    <a:pt x="798" y="6312"/>
                  </a:lnTo>
                  <a:lnTo>
                    <a:pt x="867" y="6324"/>
                  </a:lnTo>
                  <a:lnTo>
                    <a:pt x="939" y="6348"/>
                  </a:lnTo>
                  <a:lnTo>
                    <a:pt x="1009" y="6370"/>
                  </a:lnTo>
                  <a:lnTo>
                    <a:pt x="1081" y="6390"/>
                  </a:lnTo>
                  <a:lnTo>
                    <a:pt x="1153" y="6408"/>
                  </a:lnTo>
                  <a:lnTo>
                    <a:pt x="1223" y="6426"/>
                  </a:lnTo>
                  <a:lnTo>
                    <a:pt x="1295" y="6444"/>
                  </a:lnTo>
                  <a:lnTo>
                    <a:pt x="1365" y="6458"/>
                  </a:lnTo>
                  <a:moveTo>
                    <a:pt x="13" y="6136"/>
                  </a:moveTo>
                  <a:lnTo>
                    <a:pt x="83" y="6136"/>
                  </a:lnTo>
                  <a:lnTo>
                    <a:pt x="155" y="6136"/>
                  </a:lnTo>
                  <a:lnTo>
                    <a:pt x="227" y="6136"/>
                  </a:lnTo>
                  <a:lnTo>
                    <a:pt x="297" y="6136"/>
                  </a:lnTo>
                  <a:lnTo>
                    <a:pt x="369" y="6138"/>
                  </a:lnTo>
                  <a:lnTo>
                    <a:pt x="439" y="6142"/>
                  </a:lnTo>
                  <a:lnTo>
                    <a:pt x="511" y="6150"/>
                  </a:lnTo>
                  <a:lnTo>
                    <a:pt x="583" y="6172"/>
                  </a:lnTo>
                  <a:lnTo>
                    <a:pt x="653" y="6202"/>
                  </a:lnTo>
                  <a:lnTo>
                    <a:pt x="724" y="6232"/>
                  </a:lnTo>
                  <a:lnTo>
                    <a:pt x="796" y="6254"/>
                  </a:lnTo>
                  <a:lnTo>
                    <a:pt x="866" y="6252"/>
                  </a:lnTo>
                  <a:lnTo>
                    <a:pt x="938" y="6238"/>
                  </a:lnTo>
                  <a:lnTo>
                    <a:pt x="1008" y="6222"/>
                  </a:lnTo>
                  <a:lnTo>
                    <a:pt x="1080" y="6230"/>
                  </a:lnTo>
                  <a:lnTo>
                    <a:pt x="1152" y="6250"/>
                  </a:lnTo>
                  <a:lnTo>
                    <a:pt x="1222" y="6264"/>
                  </a:lnTo>
                  <a:lnTo>
                    <a:pt x="1294" y="6274"/>
                  </a:lnTo>
                  <a:lnTo>
                    <a:pt x="1364" y="6278"/>
                  </a:lnTo>
                  <a:moveTo>
                    <a:pt x="12" y="5998"/>
                  </a:moveTo>
                  <a:lnTo>
                    <a:pt x="82" y="6002"/>
                  </a:lnTo>
                  <a:lnTo>
                    <a:pt x="154" y="6010"/>
                  </a:lnTo>
                  <a:lnTo>
                    <a:pt x="226" y="6024"/>
                  </a:lnTo>
                  <a:lnTo>
                    <a:pt x="296" y="6044"/>
                  </a:lnTo>
                  <a:lnTo>
                    <a:pt x="368" y="6068"/>
                  </a:lnTo>
                  <a:lnTo>
                    <a:pt x="438" y="6094"/>
                  </a:lnTo>
                  <a:lnTo>
                    <a:pt x="510" y="6119"/>
                  </a:lnTo>
                  <a:lnTo>
                    <a:pt x="582" y="6133"/>
                  </a:lnTo>
                  <a:lnTo>
                    <a:pt x="651" y="6141"/>
                  </a:lnTo>
                  <a:lnTo>
                    <a:pt x="723" y="6149"/>
                  </a:lnTo>
                  <a:lnTo>
                    <a:pt x="795" y="6159"/>
                  </a:lnTo>
                  <a:lnTo>
                    <a:pt x="865" y="6173"/>
                  </a:lnTo>
                  <a:lnTo>
                    <a:pt x="937" y="6187"/>
                  </a:lnTo>
                  <a:lnTo>
                    <a:pt x="1007" y="6205"/>
                  </a:lnTo>
                  <a:lnTo>
                    <a:pt x="1079" y="6195"/>
                  </a:lnTo>
                  <a:lnTo>
                    <a:pt x="1151" y="6173"/>
                  </a:lnTo>
                  <a:lnTo>
                    <a:pt x="1221" y="6153"/>
                  </a:lnTo>
                  <a:lnTo>
                    <a:pt x="1293" y="6134"/>
                  </a:lnTo>
                  <a:lnTo>
                    <a:pt x="1363" y="6122"/>
                  </a:lnTo>
                  <a:moveTo>
                    <a:pt x="11" y="5776"/>
                  </a:moveTo>
                  <a:lnTo>
                    <a:pt x="81" y="5776"/>
                  </a:lnTo>
                  <a:lnTo>
                    <a:pt x="153" y="5776"/>
                  </a:lnTo>
                  <a:lnTo>
                    <a:pt x="225" y="5778"/>
                  </a:lnTo>
                  <a:lnTo>
                    <a:pt x="295" y="5778"/>
                  </a:lnTo>
                  <a:lnTo>
                    <a:pt x="367" y="5780"/>
                  </a:lnTo>
                  <a:lnTo>
                    <a:pt x="437" y="5784"/>
                  </a:lnTo>
                  <a:lnTo>
                    <a:pt x="508" y="5799"/>
                  </a:lnTo>
                  <a:lnTo>
                    <a:pt x="580" y="5829"/>
                  </a:lnTo>
                  <a:lnTo>
                    <a:pt x="650" y="5865"/>
                  </a:lnTo>
                  <a:lnTo>
                    <a:pt x="722" y="5899"/>
                  </a:lnTo>
                  <a:lnTo>
                    <a:pt x="794" y="5933"/>
                  </a:lnTo>
                  <a:lnTo>
                    <a:pt x="864" y="5965"/>
                  </a:lnTo>
                  <a:lnTo>
                    <a:pt x="936" y="5991"/>
                  </a:lnTo>
                  <a:lnTo>
                    <a:pt x="1006" y="6015"/>
                  </a:lnTo>
                  <a:lnTo>
                    <a:pt x="1078" y="6035"/>
                  </a:lnTo>
                  <a:lnTo>
                    <a:pt x="1150" y="6053"/>
                  </a:lnTo>
                  <a:lnTo>
                    <a:pt x="1220" y="6069"/>
                  </a:lnTo>
                  <a:lnTo>
                    <a:pt x="1292" y="6085"/>
                  </a:lnTo>
                  <a:lnTo>
                    <a:pt x="1362" y="6097"/>
                  </a:lnTo>
                  <a:moveTo>
                    <a:pt x="10" y="5653"/>
                  </a:moveTo>
                  <a:lnTo>
                    <a:pt x="80" y="5657"/>
                  </a:lnTo>
                  <a:lnTo>
                    <a:pt x="152" y="5667"/>
                  </a:lnTo>
                  <a:lnTo>
                    <a:pt x="224" y="5683"/>
                  </a:lnTo>
                  <a:lnTo>
                    <a:pt x="294" y="5703"/>
                  </a:lnTo>
                  <a:lnTo>
                    <a:pt x="365" y="5729"/>
                  </a:lnTo>
                  <a:lnTo>
                    <a:pt x="435" y="5755"/>
                  </a:lnTo>
                  <a:lnTo>
                    <a:pt x="507" y="5772"/>
                  </a:lnTo>
                  <a:lnTo>
                    <a:pt x="579" y="5778"/>
                  </a:lnTo>
                  <a:lnTo>
                    <a:pt x="649" y="5782"/>
                  </a:lnTo>
                  <a:lnTo>
                    <a:pt x="721" y="5788"/>
                  </a:lnTo>
                  <a:lnTo>
                    <a:pt x="793" y="5796"/>
                  </a:lnTo>
                  <a:lnTo>
                    <a:pt x="863" y="5806"/>
                  </a:lnTo>
                  <a:lnTo>
                    <a:pt x="935" y="5820"/>
                  </a:lnTo>
                  <a:lnTo>
                    <a:pt x="1005" y="5838"/>
                  </a:lnTo>
                  <a:lnTo>
                    <a:pt x="1077" y="5856"/>
                  </a:lnTo>
                  <a:lnTo>
                    <a:pt x="1149" y="5874"/>
                  </a:lnTo>
                  <a:lnTo>
                    <a:pt x="1219" y="5890"/>
                  </a:lnTo>
                  <a:lnTo>
                    <a:pt x="1291" y="5900"/>
                  </a:lnTo>
                  <a:lnTo>
                    <a:pt x="1361" y="5902"/>
                  </a:lnTo>
                  <a:moveTo>
                    <a:pt x="9" y="5596"/>
                  </a:moveTo>
                  <a:lnTo>
                    <a:pt x="79" y="5596"/>
                  </a:lnTo>
                  <a:lnTo>
                    <a:pt x="151" y="5594"/>
                  </a:lnTo>
                  <a:lnTo>
                    <a:pt x="223" y="5590"/>
                  </a:lnTo>
                  <a:lnTo>
                    <a:pt x="292" y="5588"/>
                  </a:lnTo>
                  <a:lnTo>
                    <a:pt x="364" y="5586"/>
                  </a:lnTo>
                  <a:lnTo>
                    <a:pt x="434" y="5584"/>
                  </a:lnTo>
                  <a:lnTo>
                    <a:pt x="506" y="5580"/>
                  </a:lnTo>
                  <a:lnTo>
                    <a:pt x="578" y="5580"/>
                  </a:lnTo>
                  <a:lnTo>
                    <a:pt x="648" y="5578"/>
                  </a:lnTo>
                  <a:lnTo>
                    <a:pt x="720" y="5582"/>
                  </a:lnTo>
                  <a:lnTo>
                    <a:pt x="792" y="5596"/>
                  </a:lnTo>
                  <a:lnTo>
                    <a:pt x="862" y="5622"/>
                  </a:lnTo>
                  <a:lnTo>
                    <a:pt x="934" y="5644"/>
                  </a:lnTo>
                  <a:lnTo>
                    <a:pt x="1004" y="5664"/>
                  </a:lnTo>
                  <a:lnTo>
                    <a:pt x="1076" y="5678"/>
                  </a:lnTo>
                  <a:lnTo>
                    <a:pt x="1148" y="5688"/>
                  </a:lnTo>
                  <a:lnTo>
                    <a:pt x="1218" y="5694"/>
                  </a:lnTo>
                  <a:lnTo>
                    <a:pt x="1290" y="5698"/>
                  </a:lnTo>
                  <a:lnTo>
                    <a:pt x="1360" y="5698"/>
                  </a:lnTo>
                  <a:moveTo>
                    <a:pt x="8" y="5308"/>
                  </a:moveTo>
                  <a:lnTo>
                    <a:pt x="78" y="5312"/>
                  </a:lnTo>
                  <a:lnTo>
                    <a:pt x="149" y="5320"/>
                  </a:lnTo>
                  <a:lnTo>
                    <a:pt x="221" y="5336"/>
                  </a:lnTo>
                  <a:lnTo>
                    <a:pt x="291" y="5356"/>
                  </a:lnTo>
                  <a:lnTo>
                    <a:pt x="363" y="5380"/>
                  </a:lnTo>
                  <a:lnTo>
                    <a:pt x="433" y="5408"/>
                  </a:lnTo>
                  <a:lnTo>
                    <a:pt x="505" y="5440"/>
                  </a:lnTo>
                  <a:lnTo>
                    <a:pt x="577" y="5474"/>
                  </a:lnTo>
                  <a:lnTo>
                    <a:pt x="647" y="5508"/>
                  </a:lnTo>
                  <a:lnTo>
                    <a:pt x="719" y="5538"/>
                  </a:lnTo>
                  <a:lnTo>
                    <a:pt x="791" y="5554"/>
                  </a:lnTo>
                  <a:lnTo>
                    <a:pt x="861" y="5559"/>
                  </a:lnTo>
                  <a:lnTo>
                    <a:pt x="933" y="5559"/>
                  </a:lnTo>
                  <a:lnTo>
                    <a:pt x="1003" y="5559"/>
                  </a:lnTo>
                  <a:lnTo>
                    <a:pt x="1075" y="5557"/>
                  </a:lnTo>
                  <a:lnTo>
                    <a:pt x="1147" y="5557"/>
                  </a:lnTo>
                  <a:lnTo>
                    <a:pt x="1217" y="5557"/>
                  </a:lnTo>
                  <a:lnTo>
                    <a:pt x="1289" y="5557"/>
                  </a:lnTo>
                  <a:lnTo>
                    <a:pt x="1358" y="5557"/>
                  </a:lnTo>
                  <a:moveTo>
                    <a:pt x="7" y="4530"/>
                  </a:moveTo>
                  <a:lnTo>
                    <a:pt x="76" y="4530"/>
                  </a:lnTo>
                  <a:lnTo>
                    <a:pt x="148" y="4528"/>
                  </a:lnTo>
                  <a:lnTo>
                    <a:pt x="220" y="4524"/>
                  </a:lnTo>
                  <a:lnTo>
                    <a:pt x="290" y="4518"/>
                  </a:lnTo>
                  <a:lnTo>
                    <a:pt x="362" y="4512"/>
                  </a:lnTo>
                  <a:lnTo>
                    <a:pt x="432" y="4504"/>
                  </a:lnTo>
                  <a:lnTo>
                    <a:pt x="504" y="4496"/>
                  </a:lnTo>
                  <a:lnTo>
                    <a:pt x="576" y="4486"/>
                  </a:lnTo>
                  <a:lnTo>
                    <a:pt x="646" y="4474"/>
                  </a:lnTo>
                  <a:lnTo>
                    <a:pt x="718" y="4460"/>
                  </a:lnTo>
                  <a:lnTo>
                    <a:pt x="790" y="4446"/>
                  </a:lnTo>
                  <a:lnTo>
                    <a:pt x="860" y="4432"/>
                  </a:lnTo>
                  <a:lnTo>
                    <a:pt x="932" y="4416"/>
                  </a:lnTo>
                  <a:lnTo>
                    <a:pt x="1002" y="4398"/>
                  </a:lnTo>
                  <a:lnTo>
                    <a:pt x="1074" y="4380"/>
                  </a:lnTo>
                  <a:lnTo>
                    <a:pt x="1146" y="4364"/>
                  </a:lnTo>
                  <a:lnTo>
                    <a:pt x="1215" y="4346"/>
                  </a:lnTo>
                  <a:lnTo>
                    <a:pt x="1287" y="4334"/>
                  </a:lnTo>
                  <a:lnTo>
                    <a:pt x="1357" y="4328"/>
                  </a:lnTo>
                  <a:moveTo>
                    <a:pt x="5" y="3974"/>
                  </a:moveTo>
                  <a:lnTo>
                    <a:pt x="75" y="3974"/>
                  </a:lnTo>
                  <a:lnTo>
                    <a:pt x="147" y="3974"/>
                  </a:lnTo>
                  <a:lnTo>
                    <a:pt x="219" y="3972"/>
                  </a:lnTo>
                  <a:lnTo>
                    <a:pt x="289" y="3970"/>
                  </a:lnTo>
                  <a:lnTo>
                    <a:pt x="361" y="3968"/>
                  </a:lnTo>
                  <a:lnTo>
                    <a:pt x="431" y="3966"/>
                  </a:lnTo>
                  <a:lnTo>
                    <a:pt x="503" y="3965"/>
                  </a:lnTo>
                  <a:lnTo>
                    <a:pt x="575" y="3963"/>
                  </a:lnTo>
                  <a:lnTo>
                    <a:pt x="645" y="3959"/>
                  </a:lnTo>
                  <a:lnTo>
                    <a:pt x="717" y="3985"/>
                  </a:lnTo>
                  <a:lnTo>
                    <a:pt x="789" y="4019"/>
                  </a:lnTo>
                  <a:lnTo>
                    <a:pt x="859" y="4054"/>
                  </a:lnTo>
                  <a:lnTo>
                    <a:pt x="931" y="4088"/>
                  </a:lnTo>
                  <a:lnTo>
                    <a:pt x="1001" y="4120"/>
                  </a:lnTo>
                  <a:lnTo>
                    <a:pt x="1073" y="4152"/>
                  </a:lnTo>
                  <a:lnTo>
                    <a:pt x="1144" y="4182"/>
                  </a:lnTo>
                  <a:lnTo>
                    <a:pt x="1214" y="4206"/>
                  </a:lnTo>
                  <a:lnTo>
                    <a:pt x="1286" y="4224"/>
                  </a:lnTo>
                  <a:lnTo>
                    <a:pt x="1356" y="4232"/>
                  </a:lnTo>
                  <a:moveTo>
                    <a:pt x="4" y="3780"/>
                  </a:moveTo>
                  <a:lnTo>
                    <a:pt x="74" y="3782"/>
                  </a:lnTo>
                  <a:lnTo>
                    <a:pt x="146" y="3788"/>
                  </a:lnTo>
                  <a:lnTo>
                    <a:pt x="218" y="3802"/>
                  </a:lnTo>
                  <a:lnTo>
                    <a:pt x="288" y="3818"/>
                  </a:lnTo>
                  <a:lnTo>
                    <a:pt x="360" y="3838"/>
                  </a:lnTo>
                  <a:lnTo>
                    <a:pt x="430" y="3862"/>
                  </a:lnTo>
                  <a:lnTo>
                    <a:pt x="502" y="3888"/>
                  </a:lnTo>
                  <a:lnTo>
                    <a:pt x="574" y="3918"/>
                  </a:lnTo>
                  <a:lnTo>
                    <a:pt x="644" y="3950"/>
                  </a:lnTo>
                  <a:lnTo>
                    <a:pt x="716" y="3956"/>
                  </a:lnTo>
                  <a:lnTo>
                    <a:pt x="788" y="3952"/>
                  </a:lnTo>
                  <a:lnTo>
                    <a:pt x="858" y="3950"/>
                  </a:lnTo>
                  <a:lnTo>
                    <a:pt x="930" y="3948"/>
                  </a:lnTo>
                  <a:lnTo>
                    <a:pt x="999" y="3946"/>
                  </a:lnTo>
                  <a:lnTo>
                    <a:pt x="1071" y="3944"/>
                  </a:lnTo>
                  <a:lnTo>
                    <a:pt x="1143" y="3942"/>
                  </a:lnTo>
                  <a:lnTo>
                    <a:pt x="1213" y="3940"/>
                  </a:lnTo>
                  <a:lnTo>
                    <a:pt x="1285" y="3940"/>
                  </a:lnTo>
                  <a:lnTo>
                    <a:pt x="1355" y="3940"/>
                  </a:lnTo>
                  <a:moveTo>
                    <a:pt x="3" y="3330"/>
                  </a:moveTo>
                  <a:lnTo>
                    <a:pt x="73" y="3328"/>
                  </a:lnTo>
                  <a:lnTo>
                    <a:pt x="145" y="3324"/>
                  </a:lnTo>
                  <a:lnTo>
                    <a:pt x="217" y="3316"/>
                  </a:lnTo>
                  <a:lnTo>
                    <a:pt x="287" y="3304"/>
                  </a:lnTo>
                  <a:lnTo>
                    <a:pt x="359" y="3288"/>
                  </a:lnTo>
                  <a:lnTo>
                    <a:pt x="429" y="3272"/>
                  </a:lnTo>
                  <a:lnTo>
                    <a:pt x="501" y="3250"/>
                  </a:lnTo>
                  <a:lnTo>
                    <a:pt x="573" y="3226"/>
                  </a:lnTo>
                  <a:lnTo>
                    <a:pt x="643" y="3200"/>
                  </a:lnTo>
                  <a:lnTo>
                    <a:pt x="715" y="3171"/>
                  </a:lnTo>
                  <a:lnTo>
                    <a:pt x="787" y="3139"/>
                  </a:lnTo>
                  <a:lnTo>
                    <a:pt x="857" y="3105"/>
                  </a:lnTo>
                  <a:lnTo>
                    <a:pt x="928" y="3071"/>
                  </a:lnTo>
                  <a:lnTo>
                    <a:pt x="998" y="3035"/>
                  </a:lnTo>
                  <a:lnTo>
                    <a:pt x="1070" y="2999"/>
                  </a:lnTo>
                  <a:lnTo>
                    <a:pt x="1142" y="2965"/>
                  </a:lnTo>
                  <a:lnTo>
                    <a:pt x="1212" y="2935"/>
                  </a:lnTo>
                  <a:lnTo>
                    <a:pt x="1284" y="2913"/>
                  </a:lnTo>
                  <a:lnTo>
                    <a:pt x="1354" y="2905"/>
                  </a:lnTo>
                  <a:moveTo>
                    <a:pt x="2" y="2713"/>
                  </a:moveTo>
                  <a:lnTo>
                    <a:pt x="72" y="2713"/>
                  </a:lnTo>
                  <a:lnTo>
                    <a:pt x="144" y="2707"/>
                  </a:lnTo>
                  <a:lnTo>
                    <a:pt x="216" y="2697"/>
                  </a:lnTo>
                  <a:lnTo>
                    <a:pt x="286" y="2683"/>
                  </a:lnTo>
                  <a:lnTo>
                    <a:pt x="358" y="2667"/>
                  </a:lnTo>
                  <a:lnTo>
                    <a:pt x="428" y="2647"/>
                  </a:lnTo>
                  <a:lnTo>
                    <a:pt x="500" y="2623"/>
                  </a:lnTo>
                  <a:lnTo>
                    <a:pt x="572" y="2597"/>
                  </a:lnTo>
                  <a:lnTo>
                    <a:pt x="642" y="2567"/>
                  </a:lnTo>
                  <a:lnTo>
                    <a:pt x="714" y="2533"/>
                  </a:lnTo>
                  <a:lnTo>
                    <a:pt x="785" y="2499"/>
                  </a:lnTo>
                  <a:lnTo>
                    <a:pt x="855" y="2461"/>
                  </a:lnTo>
                  <a:lnTo>
                    <a:pt x="927" y="2424"/>
                  </a:lnTo>
                  <a:lnTo>
                    <a:pt x="997" y="2386"/>
                  </a:lnTo>
                  <a:lnTo>
                    <a:pt x="1069" y="2348"/>
                  </a:lnTo>
                  <a:lnTo>
                    <a:pt x="1141" y="2314"/>
                  </a:lnTo>
                  <a:lnTo>
                    <a:pt x="1211" y="2290"/>
                  </a:lnTo>
                  <a:lnTo>
                    <a:pt x="1283" y="2276"/>
                  </a:lnTo>
                  <a:lnTo>
                    <a:pt x="1353" y="2272"/>
                  </a:lnTo>
                  <a:moveTo>
                    <a:pt x="1" y="1280"/>
                  </a:moveTo>
                  <a:lnTo>
                    <a:pt x="71" y="1278"/>
                  </a:lnTo>
                  <a:lnTo>
                    <a:pt x="143" y="1270"/>
                  </a:lnTo>
                  <a:lnTo>
                    <a:pt x="215" y="1258"/>
                  </a:lnTo>
                  <a:lnTo>
                    <a:pt x="285" y="1240"/>
                  </a:lnTo>
                  <a:lnTo>
                    <a:pt x="357" y="1216"/>
                  </a:lnTo>
                  <a:lnTo>
                    <a:pt x="427" y="1190"/>
                  </a:lnTo>
                  <a:lnTo>
                    <a:pt x="499" y="1160"/>
                  </a:lnTo>
                  <a:lnTo>
                    <a:pt x="571" y="1128"/>
                  </a:lnTo>
                  <a:lnTo>
                    <a:pt x="640" y="1092"/>
                  </a:lnTo>
                  <a:lnTo>
                    <a:pt x="712" y="1058"/>
                  </a:lnTo>
                  <a:lnTo>
                    <a:pt x="784" y="1064"/>
                  </a:lnTo>
                  <a:lnTo>
                    <a:pt x="854" y="1184"/>
                  </a:lnTo>
                  <a:lnTo>
                    <a:pt x="926" y="1314"/>
                  </a:lnTo>
                  <a:lnTo>
                    <a:pt x="996" y="1438"/>
                  </a:lnTo>
                  <a:lnTo>
                    <a:pt x="1068" y="1556"/>
                  </a:lnTo>
                  <a:lnTo>
                    <a:pt x="1140" y="1656"/>
                  </a:lnTo>
                  <a:lnTo>
                    <a:pt x="1210" y="1736"/>
                  </a:lnTo>
                  <a:lnTo>
                    <a:pt x="1282" y="1786"/>
                  </a:lnTo>
                  <a:lnTo>
                    <a:pt x="1352" y="1802"/>
                  </a:lnTo>
                  <a:moveTo>
                    <a:pt x="0" y="1098"/>
                  </a:moveTo>
                  <a:lnTo>
                    <a:pt x="70" y="1096"/>
                  </a:lnTo>
                  <a:lnTo>
                    <a:pt x="142" y="1088"/>
                  </a:lnTo>
                  <a:lnTo>
                    <a:pt x="214" y="1074"/>
                  </a:lnTo>
                  <a:lnTo>
                    <a:pt x="284" y="1056"/>
                  </a:lnTo>
                  <a:lnTo>
                    <a:pt x="356" y="1034"/>
                  </a:lnTo>
                  <a:lnTo>
                    <a:pt x="426" y="1008"/>
                  </a:lnTo>
                  <a:lnTo>
                    <a:pt x="498" y="978"/>
                  </a:lnTo>
                  <a:lnTo>
                    <a:pt x="569" y="948"/>
                  </a:lnTo>
                  <a:lnTo>
                    <a:pt x="639" y="916"/>
                  </a:lnTo>
                  <a:lnTo>
                    <a:pt x="711" y="918"/>
                  </a:lnTo>
                  <a:lnTo>
                    <a:pt x="783" y="986"/>
                  </a:lnTo>
                  <a:lnTo>
                    <a:pt x="853" y="962"/>
                  </a:lnTo>
                  <a:lnTo>
                    <a:pt x="925" y="920"/>
                  </a:lnTo>
                  <a:lnTo>
                    <a:pt x="995" y="880"/>
                  </a:lnTo>
                  <a:lnTo>
                    <a:pt x="1067" y="836"/>
                  </a:lnTo>
                  <a:lnTo>
                    <a:pt x="1139" y="794"/>
                  </a:lnTo>
                  <a:lnTo>
                    <a:pt x="1209" y="754"/>
                  </a:lnTo>
                  <a:lnTo>
                    <a:pt x="1281" y="714"/>
                  </a:lnTo>
                  <a:lnTo>
                    <a:pt x="1351" y="692"/>
                  </a:lnTo>
                  <a:moveTo>
                    <a:pt x="23" y="945"/>
                  </a:moveTo>
                  <a:lnTo>
                    <a:pt x="93" y="941"/>
                  </a:lnTo>
                  <a:lnTo>
                    <a:pt x="165" y="933"/>
                  </a:lnTo>
                  <a:lnTo>
                    <a:pt x="237" y="921"/>
                  </a:lnTo>
                  <a:lnTo>
                    <a:pt x="307" y="903"/>
                  </a:lnTo>
                  <a:lnTo>
                    <a:pt x="379" y="881"/>
                  </a:lnTo>
                  <a:lnTo>
                    <a:pt x="449" y="855"/>
                  </a:lnTo>
                  <a:lnTo>
                    <a:pt x="521" y="825"/>
                  </a:lnTo>
                  <a:lnTo>
                    <a:pt x="593" y="793"/>
                  </a:lnTo>
                  <a:lnTo>
                    <a:pt x="662" y="757"/>
                  </a:lnTo>
                  <a:lnTo>
                    <a:pt x="734" y="847"/>
                  </a:lnTo>
                  <a:lnTo>
                    <a:pt x="806" y="831"/>
                  </a:lnTo>
                  <a:lnTo>
                    <a:pt x="876" y="797"/>
                  </a:lnTo>
                  <a:lnTo>
                    <a:pt x="948" y="761"/>
                  </a:lnTo>
                  <a:lnTo>
                    <a:pt x="1018" y="727"/>
                  </a:lnTo>
                  <a:lnTo>
                    <a:pt x="1090" y="694"/>
                  </a:lnTo>
                  <a:lnTo>
                    <a:pt x="1162" y="664"/>
                  </a:lnTo>
                  <a:lnTo>
                    <a:pt x="1232" y="640"/>
                  </a:lnTo>
                  <a:lnTo>
                    <a:pt x="1304" y="628"/>
                  </a:lnTo>
                  <a:lnTo>
                    <a:pt x="1374" y="632"/>
                  </a:lnTo>
                  <a:moveTo>
                    <a:pt x="22" y="680"/>
                  </a:moveTo>
                  <a:lnTo>
                    <a:pt x="92" y="678"/>
                  </a:lnTo>
                  <a:lnTo>
                    <a:pt x="164" y="670"/>
                  </a:lnTo>
                  <a:lnTo>
                    <a:pt x="236" y="656"/>
                  </a:lnTo>
                  <a:lnTo>
                    <a:pt x="306" y="638"/>
                  </a:lnTo>
                  <a:lnTo>
                    <a:pt x="378" y="614"/>
                  </a:lnTo>
                  <a:lnTo>
                    <a:pt x="448" y="584"/>
                  </a:lnTo>
                  <a:lnTo>
                    <a:pt x="519" y="554"/>
                  </a:lnTo>
                  <a:lnTo>
                    <a:pt x="591" y="638"/>
                  </a:lnTo>
                  <a:lnTo>
                    <a:pt x="661" y="754"/>
                  </a:lnTo>
                  <a:lnTo>
                    <a:pt x="733" y="718"/>
                  </a:lnTo>
                  <a:lnTo>
                    <a:pt x="805" y="678"/>
                  </a:lnTo>
                  <a:lnTo>
                    <a:pt x="875" y="636"/>
                  </a:lnTo>
                  <a:lnTo>
                    <a:pt x="947" y="590"/>
                  </a:lnTo>
                  <a:lnTo>
                    <a:pt x="1017" y="544"/>
                  </a:lnTo>
                  <a:lnTo>
                    <a:pt x="1089" y="496"/>
                  </a:lnTo>
                  <a:lnTo>
                    <a:pt x="1161" y="450"/>
                  </a:lnTo>
                  <a:lnTo>
                    <a:pt x="1231" y="430"/>
                  </a:lnTo>
                  <a:lnTo>
                    <a:pt x="1303" y="472"/>
                  </a:lnTo>
                  <a:lnTo>
                    <a:pt x="1373" y="488"/>
                  </a:lnTo>
                  <a:moveTo>
                    <a:pt x="21" y="470"/>
                  </a:moveTo>
                  <a:lnTo>
                    <a:pt x="91" y="468"/>
                  </a:lnTo>
                  <a:lnTo>
                    <a:pt x="163" y="464"/>
                  </a:lnTo>
                  <a:lnTo>
                    <a:pt x="235" y="460"/>
                  </a:lnTo>
                  <a:lnTo>
                    <a:pt x="305" y="454"/>
                  </a:lnTo>
                  <a:lnTo>
                    <a:pt x="377" y="454"/>
                  </a:lnTo>
                  <a:lnTo>
                    <a:pt x="446" y="474"/>
                  </a:lnTo>
                  <a:lnTo>
                    <a:pt x="518" y="536"/>
                  </a:lnTo>
                  <a:lnTo>
                    <a:pt x="590" y="518"/>
                  </a:lnTo>
                  <a:lnTo>
                    <a:pt x="660" y="480"/>
                  </a:lnTo>
                  <a:lnTo>
                    <a:pt x="732" y="438"/>
                  </a:lnTo>
                  <a:lnTo>
                    <a:pt x="804" y="396"/>
                  </a:lnTo>
                  <a:lnTo>
                    <a:pt x="874" y="354"/>
                  </a:lnTo>
                  <a:lnTo>
                    <a:pt x="946" y="315"/>
                  </a:lnTo>
                  <a:lnTo>
                    <a:pt x="1016" y="299"/>
                  </a:lnTo>
                  <a:lnTo>
                    <a:pt x="1088" y="327"/>
                  </a:lnTo>
                  <a:lnTo>
                    <a:pt x="1160" y="375"/>
                  </a:lnTo>
                  <a:lnTo>
                    <a:pt x="1230" y="400"/>
                  </a:lnTo>
                  <a:lnTo>
                    <a:pt x="1302" y="361"/>
                  </a:lnTo>
                  <a:lnTo>
                    <a:pt x="1372" y="341"/>
                  </a:lnTo>
                  <a:moveTo>
                    <a:pt x="20" y="403"/>
                  </a:moveTo>
                  <a:lnTo>
                    <a:pt x="90" y="401"/>
                  </a:lnTo>
                  <a:lnTo>
                    <a:pt x="162" y="391"/>
                  </a:lnTo>
                  <a:lnTo>
                    <a:pt x="234" y="377"/>
                  </a:lnTo>
                  <a:lnTo>
                    <a:pt x="303" y="359"/>
                  </a:lnTo>
                  <a:lnTo>
                    <a:pt x="375" y="345"/>
                  </a:lnTo>
                  <a:lnTo>
                    <a:pt x="445" y="367"/>
                  </a:lnTo>
                  <a:lnTo>
                    <a:pt x="517" y="373"/>
                  </a:lnTo>
                  <a:lnTo>
                    <a:pt x="589" y="363"/>
                  </a:lnTo>
                  <a:lnTo>
                    <a:pt x="659" y="349"/>
                  </a:lnTo>
                  <a:lnTo>
                    <a:pt x="731" y="331"/>
                  </a:lnTo>
                  <a:lnTo>
                    <a:pt x="803" y="313"/>
                  </a:lnTo>
                  <a:lnTo>
                    <a:pt x="873" y="297"/>
                  </a:lnTo>
                  <a:lnTo>
                    <a:pt x="945" y="281"/>
                  </a:lnTo>
                  <a:lnTo>
                    <a:pt x="1015" y="265"/>
                  </a:lnTo>
                  <a:lnTo>
                    <a:pt x="1087" y="239"/>
                  </a:lnTo>
                  <a:lnTo>
                    <a:pt x="1159" y="217"/>
                  </a:lnTo>
                  <a:lnTo>
                    <a:pt x="1229" y="203"/>
                  </a:lnTo>
                  <a:lnTo>
                    <a:pt x="1301" y="197"/>
                  </a:lnTo>
                  <a:lnTo>
                    <a:pt x="1371" y="203"/>
                  </a:lnTo>
                  <a:moveTo>
                    <a:pt x="19" y="295"/>
                  </a:moveTo>
                  <a:lnTo>
                    <a:pt x="89" y="297"/>
                  </a:lnTo>
                  <a:lnTo>
                    <a:pt x="160" y="299"/>
                  </a:lnTo>
                  <a:lnTo>
                    <a:pt x="232" y="307"/>
                  </a:lnTo>
                  <a:lnTo>
                    <a:pt x="302" y="321"/>
                  </a:lnTo>
                  <a:lnTo>
                    <a:pt x="374" y="333"/>
                  </a:lnTo>
                  <a:lnTo>
                    <a:pt x="444" y="305"/>
                  </a:lnTo>
                  <a:lnTo>
                    <a:pt x="516" y="273"/>
                  </a:lnTo>
                  <a:lnTo>
                    <a:pt x="588" y="239"/>
                  </a:lnTo>
                  <a:lnTo>
                    <a:pt x="658" y="201"/>
                  </a:lnTo>
                  <a:lnTo>
                    <a:pt x="730" y="161"/>
                  </a:lnTo>
                  <a:lnTo>
                    <a:pt x="802" y="129"/>
                  </a:lnTo>
                  <a:lnTo>
                    <a:pt x="872" y="145"/>
                  </a:lnTo>
                  <a:lnTo>
                    <a:pt x="944" y="165"/>
                  </a:lnTo>
                  <a:lnTo>
                    <a:pt x="1014" y="175"/>
                  </a:lnTo>
                  <a:lnTo>
                    <a:pt x="1086" y="155"/>
                  </a:lnTo>
                  <a:lnTo>
                    <a:pt x="1158" y="117"/>
                  </a:lnTo>
                  <a:lnTo>
                    <a:pt x="1228" y="75"/>
                  </a:lnTo>
                  <a:lnTo>
                    <a:pt x="1300" y="89"/>
                  </a:lnTo>
                  <a:lnTo>
                    <a:pt x="1369" y="101"/>
                  </a:lnTo>
                  <a:moveTo>
                    <a:pt x="18" y="203"/>
                  </a:moveTo>
                  <a:lnTo>
                    <a:pt x="87" y="201"/>
                  </a:lnTo>
                  <a:lnTo>
                    <a:pt x="159" y="197"/>
                  </a:lnTo>
                  <a:lnTo>
                    <a:pt x="231" y="191"/>
                  </a:lnTo>
                  <a:lnTo>
                    <a:pt x="301" y="181"/>
                  </a:lnTo>
                  <a:lnTo>
                    <a:pt x="373" y="171"/>
                  </a:lnTo>
                  <a:lnTo>
                    <a:pt x="443" y="161"/>
                  </a:lnTo>
                  <a:lnTo>
                    <a:pt x="515" y="149"/>
                  </a:lnTo>
                  <a:lnTo>
                    <a:pt x="587" y="137"/>
                  </a:lnTo>
                  <a:lnTo>
                    <a:pt x="657" y="129"/>
                  </a:lnTo>
                  <a:lnTo>
                    <a:pt x="729" y="125"/>
                  </a:lnTo>
                  <a:lnTo>
                    <a:pt x="801" y="120"/>
                  </a:lnTo>
                  <a:lnTo>
                    <a:pt x="871" y="78"/>
                  </a:lnTo>
                  <a:lnTo>
                    <a:pt x="943" y="36"/>
                  </a:lnTo>
                  <a:lnTo>
                    <a:pt x="1009" y="0"/>
                  </a:lnTo>
                  <a:moveTo>
                    <a:pt x="1165" y="0"/>
                  </a:moveTo>
                  <a:lnTo>
                    <a:pt x="1227" y="42"/>
                  </a:lnTo>
                  <a:lnTo>
                    <a:pt x="1299" y="26"/>
                  </a:lnTo>
                  <a:lnTo>
                    <a:pt x="1368" y="4"/>
                  </a:lnTo>
                </a:path>
              </a:pathLst>
            </a:custGeom>
            <a:noFill/>
            <a:ln w="1588">
              <a:solidFill>
                <a:schemeClr val="tx1"/>
              </a:solidFill>
              <a:miter lim="800000"/>
              <a:headEnd/>
              <a:tailEnd/>
            </a:ln>
          </p:spPr>
          <p:txBody>
            <a:bodyPr/>
            <a:lstStyle/>
            <a:p>
              <a:endParaRPr lang="en-US"/>
            </a:p>
          </p:txBody>
        </p:sp>
        <p:sp>
          <p:nvSpPr>
            <p:cNvPr id="39017" name="Freeform 94"/>
            <p:cNvSpPr>
              <a:spLocks noChangeAspect="1" noEditPoints="1"/>
            </p:cNvSpPr>
            <p:nvPr/>
          </p:nvSpPr>
          <p:spPr bwMode="auto">
            <a:xfrm>
              <a:off x="4906" y="1240"/>
              <a:ext cx="780" cy="1990"/>
            </a:xfrm>
            <a:custGeom>
              <a:avLst/>
              <a:gdLst>
                <a:gd name="T0" fmla="*/ 0 w 4064"/>
                <a:gd name="T1" fmla="*/ 2 h 7954"/>
                <a:gd name="T2" fmla="*/ 0 w 4064"/>
                <a:gd name="T3" fmla="*/ 2 h 7954"/>
                <a:gd name="T4" fmla="*/ 0 w 4064"/>
                <a:gd name="T5" fmla="*/ 2 h 7954"/>
                <a:gd name="T6" fmla="*/ 0 w 4064"/>
                <a:gd name="T7" fmla="*/ 2 h 7954"/>
                <a:gd name="T8" fmla="*/ 0 w 4064"/>
                <a:gd name="T9" fmla="*/ 2 h 7954"/>
                <a:gd name="T10" fmla="*/ 0 w 4064"/>
                <a:gd name="T11" fmla="*/ 2 h 7954"/>
                <a:gd name="T12" fmla="*/ 0 w 4064"/>
                <a:gd name="T13" fmla="*/ 2 h 7954"/>
                <a:gd name="T14" fmla="*/ 0 w 4064"/>
                <a:gd name="T15" fmla="*/ 2 h 7954"/>
                <a:gd name="T16" fmla="*/ 0 w 4064"/>
                <a:gd name="T17" fmla="*/ 2 h 7954"/>
                <a:gd name="T18" fmla="*/ 0 w 4064"/>
                <a:gd name="T19" fmla="*/ 2 h 7954"/>
                <a:gd name="T20" fmla="*/ 0 w 4064"/>
                <a:gd name="T21" fmla="*/ 2 h 7954"/>
                <a:gd name="T22" fmla="*/ 0 w 4064"/>
                <a:gd name="T23" fmla="*/ 2 h 7954"/>
                <a:gd name="T24" fmla="*/ 0 w 4064"/>
                <a:gd name="T25" fmla="*/ 2 h 7954"/>
                <a:gd name="T26" fmla="*/ 0 w 4064"/>
                <a:gd name="T27" fmla="*/ 2 h 7954"/>
                <a:gd name="T28" fmla="*/ 0 w 4064"/>
                <a:gd name="T29" fmla="*/ 2 h 7954"/>
                <a:gd name="T30" fmla="*/ 0 w 4064"/>
                <a:gd name="T31" fmla="*/ 2 h 7954"/>
                <a:gd name="T32" fmla="*/ 0 w 4064"/>
                <a:gd name="T33" fmla="*/ 2 h 7954"/>
                <a:gd name="T34" fmla="*/ 0 w 4064"/>
                <a:gd name="T35" fmla="*/ 2 h 7954"/>
                <a:gd name="T36" fmla="*/ 0 w 4064"/>
                <a:gd name="T37" fmla="*/ 2 h 7954"/>
                <a:gd name="T38" fmla="*/ 0 w 4064"/>
                <a:gd name="T39" fmla="*/ 2 h 7954"/>
                <a:gd name="T40" fmla="*/ 0 w 4064"/>
                <a:gd name="T41" fmla="*/ 2 h 7954"/>
                <a:gd name="T42" fmla="*/ 0 w 4064"/>
                <a:gd name="T43" fmla="*/ 2 h 7954"/>
                <a:gd name="T44" fmla="*/ 0 w 4064"/>
                <a:gd name="T45" fmla="*/ 2 h 7954"/>
                <a:gd name="T46" fmla="*/ 0 w 4064"/>
                <a:gd name="T47" fmla="*/ 2 h 7954"/>
                <a:gd name="T48" fmla="*/ 0 w 4064"/>
                <a:gd name="T49" fmla="*/ 2 h 7954"/>
                <a:gd name="T50" fmla="*/ 0 w 4064"/>
                <a:gd name="T51" fmla="*/ 2 h 7954"/>
                <a:gd name="T52" fmla="*/ 0 w 4064"/>
                <a:gd name="T53" fmla="*/ 2 h 7954"/>
                <a:gd name="T54" fmla="*/ 0 w 4064"/>
                <a:gd name="T55" fmla="*/ 2 h 7954"/>
                <a:gd name="T56" fmla="*/ 0 w 4064"/>
                <a:gd name="T57" fmla="*/ 2 h 7954"/>
                <a:gd name="T58" fmla="*/ 0 w 4064"/>
                <a:gd name="T59" fmla="*/ 2 h 7954"/>
                <a:gd name="T60" fmla="*/ 0 w 4064"/>
                <a:gd name="T61" fmla="*/ 2 h 7954"/>
                <a:gd name="T62" fmla="*/ 0 w 4064"/>
                <a:gd name="T63" fmla="*/ 2 h 7954"/>
                <a:gd name="T64" fmla="*/ 0 w 4064"/>
                <a:gd name="T65" fmla="*/ 2 h 7954"/>
                <a:gd name="T66" fmla="*/ 0 w 4064"/>
                <a:gd name="T67" fmla="*/ 2 h 7954"/>
                <a:gd name="T68" fmla="*/ 0 w 4064"/>
                <a:gd name="T69" fmla="*/ 2 h 7954"/>
                <a:gd name="T70" fmla="*/ 0 w 4064"/>
                <a:gd name="T71" fmla="*/ 2 h 7954"/>
                <a:gd name="T72" fmla="*/ 0 w 4064"/>
                <a:gd name="T73" fmla="*/ 2 h 7954"/>
                <a:gd name="T74" fmla="*/ 0 w 4064"/>
                <a:gd name="T75" fmla="*/ 2 h 7954"/>
                <a:gd name="T76" fmla="*/ 0 w 4064"/>
                <a:gd name="T77" fmla="*/ 2 h 7954"/>
                <a:gd name="T78" fmla="*/ 0 w 4064"/>
                <a:gd name="T79" fmla="*/ 2 h 7954"/>
                <a:gd name="T80" fmla="*/ 0 w 4064"/>
                <a:gd name="T81" fmla="*/ 2 h 7954"/>
                <a:gd name="T82" fmla="*/ 0 w 4064"/>
                <a:gd name="T83" fmla="*/ 2 h 7954"/>
                <a:gd name="T84" fmla="*/ 0 w 4064"/>
                <a:gd name="T85" fmla="*/ 2 h 7954"/>
                <a:gd name="T86" fmla="*/ 0 w 4064"/>
                <a:gd name="T87" fmla="*/ 2 h 7954"/>
                <a:gd name="T88" fmla="*/ 0 w 4064"/>
                <a:gd name="T89" fmla="*/ 2 h 7954"/>
                <a:gd name="T90" fmla="*/ 0 w 4064"/>
                <a:gd name="T91" fmla="*/ 2 h 7954"/>
                <a:gd name="T92" fmla="*/ 0 w 4064"/>
                <a:gd name="T93" fmla="*/ 2 h 7954"/>
                <a:gd name="T94" fmla="*/ 0 w 4064"/>
                <a:gd name="T95" fmla="*/ 2 h 7954"/>
                <a:gd name="T96" fmla="*/ 0 w 4064"/>
                <a:gd name="T97" fmla="*/ 2 h 7954"/>
                <a:gd name="T98" fmla="*/ 0 w 4064"/>
                <a:gd name="T99" fmla="*/ 2 h 7954"/>
                <a:gd name="T100" fmla="*/ 0 w 4064"/>
                <a:gd name="T101" fmla="*/ 2 h 7954"/>
                <a:gd name="T102" fmla="*/ 0 w 4064"/>
                <a:gd name="T103" fmla="*/ 2 h 7954"/>
                <a:gd name="T104" fmla="*/ 0 w 4064"/>
                <a:gd name="T105" fmla="*/ 2 h 7954"/>
                <a:gd name="T106" fmla="*/ 0 w 4064"/>
                <a:gd name="T107" fmla="*/ 2 h 7954"/>
                <a:gd name="T108" fmla="*/ 0 w 4064"/>
                <a:gd name="T109" fmla="*/ 2 h 7954"/>
                <a:gd name="T110" fmla="*/ 0 w 4064"/>
                <a:gd name="T111" fmla="*/ 2 h 7954"/>
                <a:gd name="T112" fmla="*/ 0 w 4064"/>
                <a:gd name="T113" fmla="*/ 2 h 79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64"/>
                <a:gd name="T172" fmla="*/ 0 h 7954"/>
                <a:gd name="T173" fmla="*/ 4064 w 4064"/>
                <a:gd name="T174" fmla="*/ 7954 h 79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64" h="7954">
                  <a:moveTo>
                    <a:pt x="0" y="68"/>
                  </a:moveTo>
                  <a:lnTo>
                    <a:pt x="70" y="66"/>
                  </a:lnTo>
                  <a:lnTo>
                    <a:pt x="142" y="56"/>
                  </a:lnTo>
                  <a:lnTo>
                    <a:pt x="214" y="42"/>
                  </a:lnTo>
                  <a:lnTo>
                    <a:pt x="284" y="24"/>
                  </a:lnTo>
                  <a:lnTo>
                    <a:pt x="354" y="0"/>
                  </a:lnTo>
                  <a:moveTo>
                    <a:pt x="1359" y="7817"/>
                  </a:moveTo>
                  <a:lnTo>
                    <a:pt x="1429" y="7847"/>
                  </a:lnTo>
                  <a:lnTo>
                    <a:pt x="1499" y="7873"/>
                  </a:lnTo>
                  <a:lnTo>
                    <a:pt x="1569" y="7895"/>
                  </a:lnTo>
                  <a:lnTo>
                    <a:pt x="1637" y="7913"/>
                  </a:lnTo>
                  <a:lnTo>
                    <a:pt x="1707" y="7929"/>
                  </a:lnTo>
                  <a:lnTo>
                    <a:pt x="1777" y="7939"/>
                  </a:lnTo>
                  <a:lnTo>
                    <a:pt x="1844" y="7945"/>
                  </a:lnTo>
                  <a:lnTo>
                    <a:pt x="1914" y="7946"/>
                  </a:lnTo>
                  <a:lnTo>
                    <a:pt x="1984" y="7945"/>
                  </a:lnTo>
                  <a:lnTo>
                    <a:pt x="2054" y="7937"/>
                  </a:lnTo>
                  <a:lnTo>
                    <a:pt x="2122" y="7927"/>
                  </a:lnTo>
                  <a:lnTo>
                    <a:pt x="2192" y="7911"/>
                  </a:lnTo>
                  <a:lnTo>
                    <a:pt x="2262" y="7893"/>
                  </a:lnTo>
                  <a:lnTo>
                    <a:pt x="2330" y="7871"/>
                  </a:lnTo>
                  <a:lnTo>
                    <a:pt x="2400" y="7847"/>
                  </a:lnTo>
                  <a:lnTo>
                    <a:pt x="2470" y="7819"/>
                  </a:lnTo>
                  <a:lnTo>
                    <a:pt x="2538" y="7791"/>
                  </a:lnTo>
                  <a:lnTo>
                    <a:pt x="2608" y="7767"/>
                  </a:lnTo>
                  <a:lnTo>
                    <a:pt x="2678" y="7751"/>
                  </a:lnTo>
                  <a:lnTo>
                    <a:pt x="2748" y="7749"/>
                  </a:lnTo>
                  <a:lnTo>
                    <a:pt x="2816" y="7755"/>
                  </a:lnTo>
                  <a:lnTo>
                    <a:pt x="2886" y="7765"/>
                  </a:lnTo>
                  <a:lnTo>
                    <a:pt x="2955" y="7779"/>
                  </a:lnTo>
                  <a:lnTo>
                    <a:pt x="3023" y="7793"/>
                  </a:lnTo>
                  <a:lnTo>
                    <a:pt x="3093" y="7809"/>
                  </a:lnTo>
                  <a:lnTo>
                    <a:pt x="3163" y="7825"/>
                  </a:lnTo>
                  <a:lnTo>
                    <a:pt x="3233" y="7841"/>
                  </a:lnTo>
                  <a:lnTo>
                    <a:pt x="3301" y="7857"/>
                  </a:lnTo>
                  <a:lnTo>
                    <a:pt x="3371" y="7872"/>
                  </a:lnTo>
                  <a:lnTo>
                    <a:pt x="3441" y="7886"/>
                  </a:lnTo>
                  <a:lnTo>
                    <a:pt x="3509" y="7900"/>
                  </a:lnTo>
                  <a:lnTo>
                    <a:pt x="3579" y="7912"/>
                  </a:lnTo>
                  <a:lnTo>
                    <a:pt x="3649" y="7922"/>
                  </a:lnTo>
                  <a:lnTo>
                    <a:pt x="3717" y="7932"/>
                  </a:lnTo>
                  <a:lnTo>
                    <a:pt x="3787" y="7940"/>
                  </a:lnTo>
                  <a:lnTo>
                    <a:pt x="3857" y="7946"/>
                  </a:lnTo>
                  <a:lnTo>
                    <a:pt x="3927" y="7950"/>
                  </a:lnTo>
                  <a:lnTo>
                    <a:pt x="3994" y="7952"/>
                  </a:lnTo>
                  <a:lnTo>
                    <a:pt x="4064" y="7954"/>
                  </a:lnTo>
                  <a:moveTo>
                    <a:pt x="1359" y="7815"/>
                  </a:moveTo>
                  <a:lnTo>
                    <a:pt x="1429" y="7785"/>
                  </a:lnTo>
                  <a:lnTo>
                    <a:pt x="1499" y="7755"/>
                  </a:lnTo>
                  <a:lnTo>
                    <a:pt x="1569" y="7723"/>
                  </a:lnTo>
                  <a:lnTo>
                    <a:pt x="1637" y="7693"/>
                  </a:lnTo>
                  <a:lnTo>
                    <a:pt x="1707" y="7671"/>
                  </a:lnTo>
                  <a:lnTo>
                    <a:pt x="1777" y="7669"/>
                  </a:lnTo>
                  <a:lnTo>
                    <a:pt x="1844" y="7675"/>
                  </a:lnTo>
                  <a:lnTo>
                    <a:pt x="1914" y="7679"/>
                  </a:lnTo>
                  <a:lnTo>
                    <a:pt x="1984" y="7683"/>
                  </a:lnTo>
                  <a:lnTo>
                    <a:pt x="2054" y="7687"/>
                  </a:lnTo>
                  <a:lnTo>
                    <a:pt x="2122" y="7687"/>
                  </a:lnTo>
                  <a:lnTo>
                    <a:pt x="2192" y="7687"/>
                  </a:lnTo>
                  <a:lnTo>
                    <a:pt x="2262" y="7687"/>
                  </a:lnTo>
                  <a:lnTo>
                    <a:pt x="2330" y="7687"/>
                  </a:lnTo>
                  <a:lnTo>
                    <a:pt x="2400" y="7685"/>
                  </a:lnTo>
                  <a:lnTo>
                    <a:pt x="2470" y="7687"/>
                  </a:lnTo>
                  <a:lnTo>
                    <a:pt x="2538" y="7687"/>
                  </a:lnTo>
                  <a:lnTo>
                    <a:pt x="2608" y="7683"/>
                  </a:lnTo>
                  <a:lnTo>
                    <a:pt x="2678" y="7671"/>
                  </a:lnTo>
                  <a:lnTo>
                    <a:pt x="2748" y="7647"/>
                  </a:lnTo>
                  <a:lnTo>
                    <a:pt x="2816" y="7613"/>
                  </a:lnTo>
                  <a:lnTo>
                    <a:pt x="2886" y="7577"/>
                  </a:lnTo>
                  <a:lnTo>
                    <a:pt x="2955" y="7537"/>
                  </a:lnTo>
                  <a:lnTo>
                    <a:pt x="3023" y="7500"/>
                  </a:lnTo>
                  <a:lnTo>
                    <a:pt x="3093" y="7462"/>
                  </a:lnTo>
                  <a:lnTo>
                    <a:pt x="3163" y="7424"/>
                  </a:lnTo>
                  <a:lnTo>
                    <a:pt x="3233" y="7390"/>
                  </a:lnTo>
                  <a:lnTo>
                    <a:pt x="3301" y="7362"/>
                  </a:lnTo>
                  <a:lnTo>
                    <a:pt x="3371" y="7338"/>
                  </a:lnTo>
                  <a:lnTo>
                    <a:pt x="3441" y="7318"/>
                  </a:lnTo>
                  <a:lnTo>
                    <a:pt x="3509" y="7304"/>
                  </a:lnTo>
                  <a:lnTo>
                    <a:pt x="3579" y="7296"/>
                  </a:lnTo>
                  <a:lnTo>
                    <a:pt x="3649" y="7290"/>
                  </a:lnTo>
                  <a:lnTo>
                    <a:pt x="3717" y="7286"/>
                  </a:lnTo>
                  <a:lnTo>
                    <a:pt x="3787" y="7286"/>
                  </a:lnTo>
                  <a:lnTo>
                    <a:pt x="3857" y="7284"/>
                  </a:lnTo>
                  <a:lnTo>
                    <a:pt x="3927" y="7284"/>
                  </a:lnTo>
                  <a:lnTo>
                    <a:pt x="3994" y="7284"/>
                  </a:lnTo>
                  <a:lnTo>
                    <a:pt x="4064" y="7284"/>
                  </a:lnTo>
                  <a:moveTo>
                    <a:pt x="1359" y="7613"/>
                  </a:moveTo>
                  <a:lnTo>
                    <a:pt x="1429" y="7615"/>
                  </a:lnTo>
                  <a:lnTo>
                    <a:pt x="1499" y="7621"/>
                  </a:lnTo>
                  <a:lnTo>
                    <a:pt x="1569" y="7629"/>
                  </a:lnTo>
                  <a:lnTo>
                    <a:pt x="1637" y="7639"/>
                  </a:lnTo>
                  <a:lnTo>
                    <a:pt x="1707" y="7639"/>
                  </a:lnTo>
                  <a:lnTo>
                    <a:pt x="1777" y="7617"/>
                  </a:lnTo>
                  <a:lnTo>
                    <a:pt x="1844" y="7587"/>
                  </a:lnTo>
                  <a:lnTo>
                    <a:pt x="1914" y="7557"/>
                  </a:lnTo>
                  <a:lnTo>
                    <a:pt x="1984" y="7529"/>
                  </a:lnTo>
                  <a:lnTo>
                    <a:pt x="2054" y="7501"/>
                  </a:lnTo>
                  <a:lnTo>
                    <a:pt x="2122" y="7475"/>
                  </a:lnTo>
                  <a:lnTo>
                    <a:pt x="2192" y="7451"/>
                  </a:lnTo>
                  <a:lnTo>
                    <a:pt x="2262" y="7429"/>
                  </a:lnTo>
                  <a:lnTo>
                    <a:pt x="2330" y="7409"/>
                  </a:lnTo>
                  <a:lnTo>
                    <a:pt x="2400" y="7389"/>
                  </a:lnTo>
                  <a:lnTo>
                    <a:pt x="2470" y="7369"/>
                  </a:lnTo>
                  <a:lnTo>
                    <a:pt x="2538" y="7347"/>
                  </a:lnTo>
                  <a:lnTo>
                    <a:pt x="2608" y="7325"/>
                  </a:lnTo>
                  <a:lnTo>
                    <a:pt x="2678" y="7304"/>
                  </a:lnTo>
                  <a:lnTo>
                    <a:pt x="2748" y="7280"/>
                  </a:lnTo>
                  <a:lnTo>
                    <a:pt x="2816" y="7256"/>
                  </a:lnTo>
                  <a:lnTo>
                    <a:pt x="2886" y="7234"/>
                  </a:lnTo>
                  <a:lnTo>
                    <a:pt x="2955" y="7212"/>
                  </a:lnTo>
                  <a:lnTo>
                    <a:pt x="3023" y="7194"/>
                  </a:lnTo>
                  <a:lnTo>
                    <a:pt x="3093" y="7178"/>
                  </a:lnTo>
                  <a:lnTo>
                    <a:pt x="3163" y="7162"/>
                  </a:lnTo>
                  <a:lnTo>
                    <a:pt x="3233" y="7148"/>
                  </a:lnTo>
                  <a:lnTo>
                    <a:pt x="3301" y="7134"/>
                  </a:lnTo>
                  <a:lnTo>
                    <a:pt x="3371" y="7116"/>
                  </a:lnTo>
                  <a:lnTo>
                    <a:pt x="3441" y="7098"/>
                  </a:lnTo>
                  <a:lnTo>
                    <a:pt x="3509" y="7076"/>
                  </a:lnTo>
                  <a:lnTo>
                    <a:pt x="3579" y="7052"/>
                  </a:lnTo>
                  <a:lnTo>
                    <a:pt x="3649" y="7030"/>
                  </a:lnTo>
                  <a:lnTo>
                    <a:pt x="3717" y="7008"/>
                  </a:lnTo>
                  <a:lnTo>
                    <a:pt x="3787" y="6986"/>
                  </a:lnTo>
                  <a:lnTo>
                    <a:pt x="3857" y="6970"/>
                  </a:lnTo>
                  <a:lnTo>
                    <a:pt x="3927" y="6956"/>
                  </a:lnTo>
                  <a:lnTo>
                    <a:pt x="3994" y="6948"/>
                  </a:lnTo>
                  <a:lnTo>
                    <a:pt x="4064" y="6946"/>
                  </a:lnTo>
                  <a:moveTo>
                    <a:pt x="1359" y="7373"/>
                  </a:moveTo>
                  <a:lnTo>
                    <a:pt x="1429" y="7371"/>
                  </a:lnTo>
                  <a:lnTo>
                    <a:pt x="1499" y="7365"/>
                  </a:lnTo>
                  <a:lnTo>
                    <a:pt x="1569" y="7357"/>
                  </a:lnTo>
                  <a:lnTo>
                    <a:pt x="1637" y="7351"/>
                  </a:lnTo>
                  <a:lnTo>
                    <a:pt x="1707" y="7345"/>
                  </a:lnTo>
                  <a:lnTo>
                    <a:pt x="1777" y="7341"/>
                  </a:lnTo>
                  <a:lnTo>
                    <a:pt x="1844" y="7339"/>
                  </a:lnTo>
                  <a:lnTo>
                    <a:pt x="1914" y="7339"/>
                  </a:lnTo>
                  <a:lnTo>
                    <a:pt x="1984" y="7337"/>
                  </a:lnTo>
                  <a:lnTo>
                    <a:pt x="2054" y="7331"/>
                  </a:lnTo>
                  <a:lnTo>
                    <a:pt x="2122" y="7325"/>
                  </a:lnTo>
                  <a:lnTo>
                    <a:pt x="2192" y="7314"/>
                  </a:lnTo>
                  <a:lnTo>
                    <a:pt x="2262" y="7300"/>
                  </a:lnTo>
                  <a:lnTo>
                    <a:pt x="2330" y="7280"/>
                  </a:lnTo>
                  <a:lnTo>
                    <a:pt x="2400" y="7260"/>
                  </a:lnTo>
                  <a:lnTo>
                    <a:pt x="2470" y="7238"/>
                  </a:lnTo>
                  <a:lnTo>
                    <a:pt x="2538" y="7214"/>
                  </a:lnTo>
                  <a:lnTo>
                    <a:pt x="2608" y="7192"/>
                  </a:lnTo>
                  <a:lnTo>
                    <a:pt x="2678" y="7168"/>
                  </a:lnTo>
                  <a:lnTo>
                    <a:pt x="2748" y="7144"/>
                  </a:lnTo>
                  <a:lnTo>
                    <a:pt x="2816" y="7124"/>
                  </a:lnTo>
                  <a:lnTo>
                    <a:pt x="2886" y="7102"/>
                  </a:lnTo>
                  <a:lnTo>
                    <a:pt x="2955" y="7082"/>
                  </a:lnTo>
                  <a:lnTo>
                    <a:pt x="3023" y="7064"/>
                  </a:lnTo>
                  <a:lnTo>
                    <a:pt x="3093" y="7046"/>
                  </a:lnTo>
                  <a:lnTo>
                    <a:pt x="3163" y="7030"/>
                  </a:lnTo>
                  <a:lnTo>
                    <a:pt x="3233" y="7016"/>
                  </a:lnTo>
                  <a:lnTo>
                    <a:pt x="3301" y="7004"/>
                  </a:lnTo>
                  <a:lnTo>
                    <a:pt x="3371" y="6994"/>
                  </a:lnTo>
                  <a:lnTo>
                    <a:pt x="3441" y="6984"/>
                  </a:lnTo>
                  <a:lnTo>
                    <a:pt x="3509" y="6976"/>
                  </a:lnTo>
                  <a:lnTo>
                    <a:pt x="3579" y="6968"/>
                  </a:lnTo>
                  <a:lnTo>
                    <a:pt x="3649" y="6962"/>
                  </a:lnTo>
                  <a:lnTo>
                    <a:pt x="3717" y="6959"/>
                  </a:lnTo>
                  <a:lnTo>
                    <a:pt x="3787" y="6953"/>
                  </a:lnTo>
                  <a:lnTo>
                    <a:pt x="3857" y="6951"/>
                  </a:lnTo>
                  <a:lnTo>
                    <a:pt x="3927" y="6947"/>
                  </a:lnTo>
                  <a:lnTo>
                    <a:pt x="3994" y="6947"/>
                  </a:lnTo>
                  <a:lnTo>
                    <a:pt x="4064" y="6947"/>
                  </a:lnTo>
                  <a:moveTo>
                    <a:pt x="1359" y="7243"/>
                  </a:moveTo>
                  <a:lnTo>
                    <a:pt x="1429" y="7243"/>
                  </a:lnTo>
                  <a:lnTo>
                    <a:pt x="1499" y="7247"/>
                  </a:lnTo>
                  <a:lnTo>
                    <a:pt x="1569" y="7249"/>
                  </a:lnTo>
                  <a:lnTo>
                    <a:pt x="1637" y="7253"/>
                  </a:lnTo>
                  <a:lnTo>
                    <a:pt x="1707" y="7253"/>
                  </a:lnTo>
                  <a:lnTo>
                    <a:pt x="1777" y="7251"/>
                  </a:lnTo>
                  <a:lnTo>
                    <a:pt x="1844" y="7247"/>
                  </a:lnTo>
                  <a:lnTo>
                    <a:pt x="1914" y="7239"/>
                  </a:lnTo>
                  <a:lnTo>
                    <a:pt x="1984" y="7229"/>
                  </a:lnTo>
                  <a:lnTo>
                    <a:pt x="2054" y="7219"/>
                  </a:lnTo>
                  <a:lnTo>
                    <a:pt x="2122" y="7205"/>
                  </a:lnTo>
                  <a:lnTo>
                    <a:pt x="2192" y="7191"/>
                  </a:lnTo>
                  <a:lnTo>
                    <a:pt x="2262" y="7175"/>
                  </a:lnTo>
                  <a:lnTo>
                    <a:pt x="2330" y="7157"/>
                  </a:lnTo>
                  <a:lnTo>
                    <a:pt x="2400" y="7135"/>
                  </a:lnTo>
                  <a:lnTo>
                    <a:pt x="2470" y="7113"/>
                  </a:lnTo>
                  <a:lnTo>
                    <a:pt x="2538" y="7089"/>
                  </a:lnTo>
                  <a:lnTo>
                    <a:pt x="2608" y="7063"/>
                  </a:lnTo>
                  <a:lnTo>
                    <a:pt x="2678" y="7037"/>
                  </a:lnTo>
                  <a:lnTo>
                    <a:pt x="2748" y="7010"/>
                  </a:lnTo>
                  <a:lnTo>
                    <a:pt x="2816" y="6984"/>
                  </a:lnTo>
                  <a:lnTo>
                    <a:pt x="2886" y="6958"/>
                  </a:lnTo>
                  <a:lnTo>
                    <a:pt x="2955" y="6934"/>
                  </a:lnTo>
                  <a:lnTo>
                    <a:pt x="3023" y="6908"/>
                  </a:lnTo>
                  <a:lnTo>
                    <a:pt x="3093" y="6882"/>
                  </a:lnTo>
                  <a:lnTo>
                    <a:pt x="3163" y="6858"/>
                  </a:lnTo>
                  <a:lnTo>
                    <a:pt x="3233" y="6838"/>
                  </a:lnTo>
                  <a:lnTo>
                    <a:pt x="3301" y="6820"/>
                  </a:lnTo>
                  <a:lnTo>
                    <a:pt x="3371" y="6806"/>
                  </a:lnTo>
                  <a:lnTo>
                    <a:pt x="3441" y="6796"/>
                  </a:lnTo>
                  <a:lnTo>
                    <a:pt x="3509" y="6790"/>
                  </a:lnTo>
                  <a:lnTo>
                    <a:pt x="3579" y="6786"/>
                  </a:lnTo>
                  <a:lnTo>
                    <a:pt x="3649" y="6784"/>
                  </a:lnTo>
                  <a:lnTo>
                    <a:pt x="3717" y="6784"/>
                  </a:lnTo>
                  <a:lnTo>
                    <a:pt x="3787" y="6786"/>
                  </a:lnTo>
                  <a:lnTo>
                    <a:pt x="3857" y="6788"/>
                  </a:lnTo>
                  <a:lnTo>
                    <a:pt x="3927" y="6790"/>
                  </a:lnTo>
                  <a:lnTo>
                    <a:pt x="3994" y="6792"/>
                  </a:lnTo>
                  <a:lnTo>
                    <a:pt x="4064" y="6792"/>
                  </a:lnTo>
                  <a:moveTo>
                    <a:pt x="1359" y="7179"/>
                  </a:moveTo>
                  <a:lnTo>
                    <a:pt x="1429" y="7177"/>
                  </a:lnTo>
                  <a:lnTo>
                    <a:pt x="1499" y="7175"/>
                  </a:lnTo>
                  <a:lnTo>
                    <a:pt x="1569" y="7171"/>
                  </a:lnTo>
                  <a:lnTo>
                    <a:pt x="1637" y="7161"/>
                  </a:lnTo>
                  <a:lnTo>
                    <a:pt x="1707" y="7147"/>
                  </a:lnTo>
                  <a:lnTo>
                    <a:pt x="1777" y="7129"/>
                  </a:lnTo>
                  <a:lnTo>
                    <a:pt x="1844" y="7107"/>
                  </a:lnTo>
                  <a:lnTo>
                    <a:pt x="1914" y="7085"/>
                  </a:lnTo>
                  <a:lnTo>
                    <a:pt x="1984" y="7059"/>
                  </a:lnTo>
                  <a:lnTo>
                    <a:pt x="2054" y="7035"/>
                  </a:lnTo>
                  <a:lnTo>
                    <a:pt x="2122" y="7011"/>
                  </a:lnTo>
                  <a:lnTo>
                    <a:pt x="2192" y="6989"/>
                  </a:lnTo>
                  <a:lnTo>
                    <a:pt x="2262" y="6971"/>
                  </a:lnTo>
                  <a:lnTo>
                    <a:pt x="2330" y="6957"/>
                  </a:lnTo>
                  <a:lnTo>
                    <a:pt x="2400" y="6944"/>
                  </a:lnTo>
                  <a:lnTo>
                    <a:pt x="2470" y="6932"/>
                  </a:lnTo>
                  <a:lnTo>
                    <a:pt x="2538" y="6920"/>
                  </a:lnTo>
                  <a:lnTo>
                    <a:pt x="2608" y="6908"/>
                  </a:lnTo>
                  <a:lnTo>
                    <a:pt x="2678" y="6896"/>
                  </a:lnTo>
                  <a:lnTo>
                    <a:pt x="2748" y="6882"/>
                  </a:lnTo>
                  <a:lnTo>
                    <a:pt x="2816" y="6866"/>
                  </a:lnTo>
                  <a:lnTo>
                    <a:pt x="2886" y="6848"/>
                  </a:lnTo>
                  <a:lnTo>
                    <a:pt x="2955" y="6828"/>
                  </a:lnTo>
                  <a:lnTo>
                    <a:pt x="3023" y="6806"/>
                  </a:lnTo>
                  <a:lnTo>
                    <a:pt x="3093" y="6782"/>
                  </a:lnTo>
                  <a:lnTo>
                    <a:pt x="3163" y="6756"/>
                  </a:lnTo>
                  <a:lnTo>
                    <a:pt x="3233" y="6728"/>
                  </a:lnTo>
                  <a:lnTo>
                    <a:pt x="3301" y="6698"/>
                  </a:lnTo>
                  <a:lnTo>
                    <a:pt x="3371" y="6664"/>
                  </a:lnTo>
                  <a:lnTo>
                    <a:pt x="3441" y="6630"/>
                  </a:lnTo>
                  <a:lnTo>
                    <a:pt x="3509" y="6596"/>
                  </a:lnTo>
                  <a:lnTo>
                    <a:pt x="3579" y="6562"/>
                  </a:lnTo>
                  <a:lnTo>
                    <a:pt x="3649" y="6530"/>
                  </a:lnTo>
                  <a:lnTo>
                    <a:pt x="3717" y="6500"/>
                  </a:lnTo>
                  <a:lnTo>
                    <a:pt x="3787" y="6474"/>
                  </a:lnTo>
                  <a:lnTo>
                    <a:pt x="3857" y="6452"/>
                  </a:lnTo>
                  <a:lnTo>
                    <a:pt x="3927" y="6434"/>
                  </a:lnTo>
                  <a:lnTo>
                    <a:pt x="3994" y="6422"/>
                  </a:lnTo>
                  <a:lnTo>
                    <a:pt x="4064" y="6419"/>
                  </a:lnTo>
                  <a:moveTo>
                    <a:pt x="1359" y="6985"/>
                  </a:moveTo>
                  <a:lnTo>
                    <a:pt x="1429" y="6983"/>
                  </a:lnTo>
                  <a:lnTo>
                    <a:pt x="1499" y="6973"/>
                  </a:lnTo>
                  <a:lnTo>
                    <a:pt x="1569" y="6959"/>
                  </a:lnTo>
                  <a:lnTo>
                    <a:pt x="1637" y="6943"/>
                  </a:lnTo>
                  <a:lnTo>
                    <a:pt x="1707" y="6929"/>
                  </a:lnTo>
                  <a:lnTo>
                    <a:pt x="1777" y="6925"/>
                  </a:lnTo>
                  <a:lnTo>
                    <a:pt x="1844" y="6927"/>
                  </a:lnTo>
                  <a:lnTo>
                    <a:pt x="1914" y="6929"/>
                  </a:lnTo>
                  <a:lnTo>
                    <a:pt x="1984" y="6927"/>
                  </a:lnTo>
                  <a:lnTo>
                    <a:pt x="2054" y="6921"/>
                  </a:lnTo>
                  <a:lnTo>
                    <a:pt x="2122" y="6913"/>
                  </a:lnTo>
                  <a:lnTo>
                    <a:pt x="2192" y="6897"/>
                  </a:lnTo>
                  <a:lnTo>
                    <a:pt x="2262" y="6877"/>
                  </a:lnTo>
                  <a:lnTo>
                    <a:pt x="2330" y="6853"/>
                  </a:lnTo>
                  <a:lnTo>
                    <a:pt x="2400" y="6825"/>
                  </a:lnTo>
                  <a:lnTo>
                    <a:pt x="2470" y="6797"/>
                  </a:lnTo>
                  <a:lnTo>
                    <a:pt x="2538" y="6768"/>
                  </a:lnTo>
                  <a:lnTo>
                    <a:pt x="2608" y="6738"/>
                  </a:lnTo>
                  <a:lnTo>
                    <a:pt x="2678" y="6710"/>
                  </a:lnTo>
                  <a:lnTo>
                    <a:pt x="2748" y="6682"/>
                  </a:lnTo>
                  <a:lnTo>
                    <a:pt x="2816" y="6654"/>
                  </a:lnTo>
                  <a:lnTo>
                    <a:pt x="2886" y="6628"/>
                  </a:lnTo>
                  <a:lnTo>
                    <a:pt x="2955" y="6604"/>
                  </a:lnTo>
                  <a:lnTo>
                    <a:pt x="3023" y="6580"/>
                  </a:lnTo>
                  <a:lnTo>
                    <a:pt x="3093" y="6560"/>
                  </a:lnTo>
                  <a:lnTo>
                    <a:pt x="3163" y="6538"/>
                  </a:lnTo>
                  <a:lnTo>
                    <a:pt x="3233" y="6520"/>
                  </a:lnTo>
                  <a:lnTo>
                    <a:pt x="3301" y="6504"/>
                  </a:lnTo>
                  <a:lnTo>
                    <a:pt x="3371" y="6488"/>
                  </a:lnTo>
                  <a:lnTo>
                    <a:pt x="3441" y="6474"/>
                  </a:lnTo>
                  <a:lnTo>
                    <a:pt x="3509" y="6462"/>
                  </a:lnTo>
                  <a:lnTo>
                    <a:pt x="3579" y="6452"/>
                  </a:lnTo>
                  <a:lnTo>
                    <a:pt x="3649" y="6442"/>
                  </a:lnTo>
                  <a:lnTo>
                    <a:pt x="3717" y="6436"/>
                  </a:lnTo>
                  <a:lnTo>
                    <a:pt x="3787" y="6428"/>
                  </a:lnTo>
                  <a:lnTo>
                    <a:pt x="3857" y="6424"/>
                  </a:lnTo>
                  <a:lnTo>
                    <a:pt x="3927" y="6420"/>
                  </a:lnTo>
                  <a:lnTo>
                    <a:pt x="3994" y="6419"/>
                  </a:lnTo>
                  <a:lnTo>
                    <a:pt x="4064" y="6419"/>
                  </a:lnTo>
                  <a:moveTo>
                    <a:pt x="1359" y="6823"/>
                  </a:moveTo>
                  <a:lnTo>
                    <a:pt x="1429" y="6839"/>
                  </a:lnTo>
                  <a:lnTo>
                    <a:pt x="1499" y="6857"/>
                  </a:lnTo>
                  <a:lnTo>
                    <a:pt x="1569" y="6873"/>
                  </a:lnTo>
                  <a:lnTo>
                    <a:pt x="1637" y="6887"/>
                  </a:lnTo>
                  <a:lnTo>
                    <a:pt x="1707" y="6895"/>
                  </a:lnTo>
                  <a:lnTo>
                    <a:pt x="1777" y="6891"/>
                  </a:lnTo>
                  <a:lnTo>
                    <a:pt x="1844" y="6879"/>
                  </a:lnTo>
                  <a:lnTo>
                    <a:pt x="1914" y="6863"/>
                  </a:lnTo>
                  <a:lnTo>
                    <a:pt x="1984" y="6849"/>
                  </a:lnTo>
                  <a:lnTo>
                    <a:pt x="2054" y="6835"/>
                  </a:lnTo>
                  <a:lnTo>
                    <a:pt x="2122" y="6819"/>
                  </a:lnTo>
                  <a:lnTo>
                    <a:pt x="2192" y="6805"/>
                  </a:lnTo>
                  <a:lnTo>
                    <a:pt x="2262" y="6789"/>
                  </a:lnTo>
                  <a:lnTo>
                    <a:pt x="2330" y="6771"/>
                  </a:lnTo>
                  <a:lnTo>
                    <a:pt x="2400" y="6751"/>
                  </a:lnTo>
                  <a:lnTo>
                    <a:pt x="2470" y="6729"/>
                  </a:lnTo>
                  <a:lnTo>
                    <a:pt x="2538" y="6705"/>
                  </a:lnTo>
                  <a:lnTo>
                    <a:pt x="2608" y="6679"/>
                  </a:lnTo>
                  <a:lnTo>
                    <a:pt x="2678" y="6651"/>
                  </a:lnTo>
                  <a:lnTo>
                    <a:pt x="2748" y="6621"/>
                  </a:lnTo>
                  <a:lnTo>
                    <a:pt x="2816" y="6591"/>
                  </a:lnTo>
                  <a:lnTo>
                    <a:pt x="2886" y="6560"/>
                  </a:lnTo>
                  <a:lnTo>
                    <a:pt x="2955" y="6530"/>
                  </a:lnTo>
                  <a:lnTo>
                    <a:pt x="3023" y="6500"/>
                  </a:lnTo>
                  <a:lnTo>
                    <a:pt x="3093" y="6472"/>
                  </a:lnTo>
                  <a:lnTo>
                    <a:pt x="3163" y="6446"/>
                  </a:lnTo>
                  <a:lnTo>
                    <a:pt x="3233" y="6424"/>
                  </a:lnTo>
                  <a:lnTo>
                    <a:pt x="3301" y="6404"/>
                  </a:lnTo>
                  <a:lnTo>
                    <a:pt x="3371" y="6388"/>
                  </a:lnTo>
                  <a:lnTo>
                    <a:pt x="3441" y="6374"/>
                  </a:lnTo>
                  <a:lnTo>
                    <a:pt x="3509" y="6362"/>
                  </a:lnTo>
                  <a:lnTo>
                    <a:pt x="3579" y="6354"/>
                  </a:lnTo>
                  <a:lnTo>
                    <a:pt x="3649" y="6348"/>
                  </a:lnTo>
                  <a:lnTo>
                    <a:pt x="3717" y="6346"/>
                  </a:lnTo>
                  <a:lnTo>
                    <a:pt x="3787" y="6346"/>
                  </a:lnTo>
                  <a:lnTo>
                    <a:pt x="3857" y="6346"/>
                  </a:lnTo>
                  <a:lnTo>
                    <a:pt x="3927" y="6348"/>
                  </a:lnTo>
                  <a:lnTo>
                    <a:pt x="3994" y="6350"/>
                  </a:lnTo>
                  <a:lnTo>
                    <a:pt x="4064" y="6352"/>
                  </a:lnTo>
                  <a:moveTo>
                    <a:pt x="1359" y="6819"/>
                  </a:moveTo>
                  <a:lnTo>
                    <a:pt x="1429" y="6805"/>
                  </a:lnTo>
                  <a:lnTo>
                    <a:pt x="1499" y="6791"/>
                  </a:lnTo>
                  <a:lnTo>
                    <a:pt x="1569" y="6777"/>
                  </a:lnTo>
                  <a:lnTo>
                    <a:pt x="1637" y="6761"/>
                  </a:lnTo>
                  <a:lnTo>
                    <a:pt x="1707" y="6747"/>
                  </a:lnTo>
                  <a:lnTo>
                    <a:pt x="1777" y="6729"/>
                  </a:lnTo>
                  <a:lnTo>
                    <a:pt x="1844" y="6711"/>
                  </a:lnTo>
                  <a:lnTo>
                    <a:pt x="1914" y="6689"/>
                  </a:lnTo>
                  <a:lnTo>
                    <a:pt x="1984" y="6667"/>
                  </a:lnTo>
                  <a:lnTo>
                    <a:pt x="2054" y="6645"/>
                  </a:lnTo>
                  <a:lnTo>
                    <a:pt x="2122" y="6625"/>
                  </a:lnTo>
                  <a:lnTo>
                    <a:pt x="2192" y="6607"/>
                  </a:lnTo>
                  <a:lnTo>
                    <a:pt x="2262" y="6591"/>
                  </a:lnTo>
                  <a:lnTo>
                    <a:pt x="2330" y="6576"/>
                  </a:lnTo>
                  <a:lnTo>
                    <a:pt x="2400" y="6562"/>
                  </a:lnTo>
                  <a:lnTo>
                    <a:pt x="2470" y="6548"/>
                  </a:lnTo>
                  <a:lnTo>
                    <a:pt x="2538" y="6534"/>
                  </a:lnTo>
                  <a:lnTo>
                    <a:pt x="2608" y="6520"/>
                  </a:lnTo>
                  <a:lnTo>
                    <a:pt x="2678" y="6506"/>
                  </a:lnTo>
                  <a:lnTo>
                    <a:pt x="2748" y="6492"/>
                  </a:lnTo>
                  <a:lnTo>
                    <a:pt x="2816" y="6476"/>
                  </a:lnTo>
                  <a:lnTo>
                    <a:pt x="2886" y="6460"/>
                  </a:lnTo>
                  <a:lnTo>
                    <a:pt x="2955" y="6442"/>
                  </a:lnTo>
                  <a:lnTo>
                    <a:pt x="3023" y="6420"/>
                  </a:lnTo>
                  <a:lnTo>
                    <a:pt x="3093" y="6396"/>
                  </a:lnTo>
                  <a:lnTo>
                    <a:pt x="3163" y="6370"/>
                  </a:lnTo>
                  <a:lnTo>
                    <a:pt x="3233" y="6338"/>
                  </a:lnTo>
                  <a:lnTo>
                    <a:pt x="3301" y="6306"/>
                  </a:lnTo>
                  <a:lnTo>
                    <a:pt x="3371" y="6272"/>
                  </a:lnTo>
                  <a:lnTo>
                    <a:pt x="3441" y="6238"/>
                  </a:lnTo>
                  <a:lnTo>
                    <a:pt x="3509" y="6202"/>
                  </a:lnTo>
                  <a:lnTo>
                    <a:pt x="3579" y="6168"/>
                  </a:lnTo>
                  <a:lnTo>
                    <a:pt x="3649" y="6136"/>
                  </a:lnTo>
                  <a:lnTo>
                    <a:pt x="3717" y="6106"/>
                  </a:lnTo>
                  <a:lnTo>
                    <a:pt x="3787" y="6080"/>
                  </a:lnTo>
                  <a:lnTo>
                    <a:pt x="3857" y="6060"/>
                  </a:lnTo>
                  <a:lnTo>
                    <a:pt x="3927" y="6044"/>
                  </a:lnTo>
                  <a:lnTo>
                    <a:pt x="3994" y="6032"/>
                  </a:lnTo>
                  <a:lnTo>
                    <a:pt x="4064" y="6031"/>
                  </a:lnTo>
                  <a:moveTo>
                    <a:pt x="1359" y="6627"/>
                  </a:moveTo>
                  <a:lnTo>
                    <a:pt x="1429" y="6623"/>
                  </a:lnTo>
                  <a:lnTo>
                    <a:pt x="1499" y="6613"/>
                  </a:lnTo>
                  <a:lnTo>
                    <a:pt x="1569" y="6599"/>
                  </a:lnTo>
                  <a:lnTo>
                    <a:pt x="1637" y="6583"/>
                  </a:lnTo>
                  <a:lnTo>
                    <a:pt x="1707" y="6567"/>
                  </a:lnTo>
                  <a:lnTo>
                    <a:pt x="1777" y="6569"/>
                  </a:lnTo>
                  <a:lnTo>
                    <a:pt x="1844" y="6575"/>
                  </a:lnTo>
                  <a:lnTo>
                    <a:pt x="1914" y="6577"/>
                  </a:lnTo>
                  <a:lnTo>
                    <a:pt x="1984" y="6577"/>
                  </a:lnTo>
                  <a:lnTo>
                    <a:pt x="2054" y="6569"/>
                  </a:lnTo>
                  <a:lnTo>
                    <a:pt x="2122" y="6557"/>
                  </a:lnTo>
                  <a:lnTo>
                    <a:pt x="2192" y="6537"/>
                  </a:lnTo>
                  <a:lnTo>
                    <a:pt x="2262" y="6513"/>
                  </a:lnTo>
                  <a:lnTo>
                    <a:pt x="2330" y="6485"/>
                  </a:lnTo>
                  <a:lnTo>
                    <a:pt x="2400" y="6457"/>
                  </a:lnTo>
                  <a:lnTo>
                    <a:pt x="2470" y="6427"/>
                  </a:lnTo>
                  <a:lnTo>
                    <a:pt x="2538" y="6395"/>
                  </a:lnTo>
                  <a:lnTo>
                    <a:pt x="2608" y="6365"/>
                  </a:lnTo>
                  <a:lnTo>
                    <a:pt x="2678" y="6334"/>
                  </a:lnTo>
                  <a:lnTo>
                    <a:pt x="2748" y="6306"/>
                  </a:lnTo>
                  <a:lnTo>
                    <a:pt x="2816" y="6278"/>
                  </a:lnTo>
                  <a:lnTo>
                    <a:pt x="2886" y="6252"/>
                  </a:lnTo>
                  <a:lnTo>
                    <a:pt x="2955" y="6226"/>
                  </a:lnTo>
                  <a:lnTo>
                    <a:pt x="3023" y="6202"/>
                  </a:lnTo>
                  <a:lnTo>
                    <a:pt x="3093" y="6180"/>
                  </a:lnTo>
                  <a:lnTo>
                    <a:pt x="3163" y="6158"/>
                  </a:lnTo>
                  <a:lnTo>
                    <a:pt x="3233" y="6140"/>
                  </a:lnTo>
                  <a:lnTo>
                    <a:pt x="3301" y="6122"/>
                  </a:lnTo>
                  <a:lnTo>
                    <a:pt x="3371" y="6106"/>
                  </a:lnTo>
                  <a:lnTo>
                    <a:pt x="3441" y="6092"/>
                  </a:lnTo>
                  <a:lnTo>
                    <a:pt x="3509" y="6078"/>
                  </a:lnTo>
                  <a:lnTo>
                    <a:pt x="3579" y="6066"/>
                  </a:lnTo>
                  <a:lnTo>
                    <a:pt x="3649" y="6056"/>
                  </a:lnTo>
                </a:path>
              </a:pathLst>
            </a:custGeom>
            <a:noFill/>
            <a:ln w="1588">
              <a:solidFill>
                <a:schemeClr val="tx1"/>
              </a:solidFill>
              <a:miter lim="800000"/>
              <a:headEnd/>
              <a:tailEnd/>
            </a:ln>
          </p:spPr>
          <p:txBody>
            <a:bodyPr/>
            <a:lstStyle/>
            <a:p>
              <a:endParaRPr lang="en-US"/>
            </a:p>
          </p:txBody>
        </p:sp>
        <p:sp>
          <p:nvSpPr>
            <p:cNvPr id="39018" name="Freeform 95"/>
            <p:cNvSpPr>
              <a:spLocks noChangeAspect="1" noEditPoints="1"/>
            </p:cNvSpPr>
            <p:nvPr/>
          </p:nvSpPr>
          <p:spPr bwMode="auto">
            <a:xfrm>
              <a:off x="5166" y="2234"/>
              <a:ext cx="520" cy="645"/>
            </a:xfrm>
            <a:custGeom>
              <a:avLst/>
              <a:gdLst>
                <a:gd name="T0" fmla="*/ 0 w 2705"/>
                <a:gd name="T1" fmla="*/ 0 h 2581"/>
                <a:gd name="T2" fmla="*/ 0 w 2705"/>
                <a:gd name="T3" fmla="*/ 0 h 2581"/>
                <a:gd name="T4" fmla="*/ 0 w 2705"/>
                <a:gd name="T5" fmla="*/ 0 h 2581"/>
                <a:gd name="T6" fmla="*/ 0 w 2705"/>
                <a:gd name="T7" fmla="*/ 0 h 2581"/>
                <a:gd name="T8" fmla="*/ 0 w 2705"/>
                <a:gd name="T9" fmla="*/ 0 h 2581"/>
                <a:gd name="T10" fmla="*/ 0 w 2705"/>
                <a:gd name="T11" fmla="*/ 0 h 2581"/>
                <a:gd name="T12" fmla="*/ 0 w 2705"/>
                <a:gd name="T13" fmla="*/ 0 h 2581"/>
                <a:gd name="T14" fmla="*/ 0 w 2705"/>
                <a:gd name="T15" fmla="*/ 0 h 2581"/>
                <a:gd name="T16" fmla="*/ 0 w 2705"/>
                <a:gd name="T17" fmla="*/ 0 h 2581"/>
                <a:gd name="T18" fmla="*/ 0 w 2705"/>
                <a:gd name="T19" fmla="*/ 0 h 2581"/>
                <a:gd name="T20" fmla="*/ 0 w 2705"/>
                <a:gd name="T21" fmla="*/ 0 h 2581"/>
                <a:gd name="T22" fmla="*/ 0 w 2705"/>
                <a:gd name="T23" fmla="*/ 0 h 2581"/>
                <a:gd name="T24" fmla="*/ 0 w 2705"/>
                <a:gd name="T25" fmla="*/ 0 h 2581"/>
                <a:gd name="T26" fmla="*/ 0 w 2705"/>
                <a:gd name="T27" fmla="*/ 0 h 2581"/>
                <a:gd name="T28" fmla="*/ 0 w 2705"/>
                <a:gd name="T29" fmla="*/ 0 h 2581"/>
                <a:gd name="T30" fmla="*/ 0 w 2705"/>
                <a:gd name="T31" fmla="*/ 0 h 2581"/>
                <a:gd name="T32" fmla="*/ 0 w 2705"/>
                <a:gd name="T33" fmla="*/ 0 h 2581"/>
                <a:gd name="T34" fmla="*/ 0 w 2705"/>
                <a:gd name="T35" fmla="*/ 0 h 2581"/>
                <a:gd name="T36" fmla="*/ 0 w 2705"/>
                <a:gd name="T37" fmla="*/ 0 h 2581"/>
                <a:gd name="T38" fmla="*/ 0 w 2705"/>
                <a:gd name="T39" fmla="*/ 0 h 2581"/>
                <a:gd name="T40" fmla="*/ 0 w 2705"/>
                <a:gd name="T41" fmla="*/ 0 h 2581"/>
                <a:gd name="T42" fmla="*/ 0 w 2705"/>
                <a:gd name="T43" fmla="*/ 0 h 2581"/>
                <a:gd name="T44" fmla="*/ 0 w 2705"/>
                <a:gd name="T45" fmla="*/ 0 h 2581"/>
                <a:gd name="T46" fmla="*/ 0 w 2705"/>
                <a:gd name="T47" fmla="*/ 0 h 2581"/>
                <a:gd name="T48" fmla="*/ 0 w 2705"/>
                <a:gd name="T49" fmla="*/ 0 h 2581"/>
                <a:gd name="T50" fmla="*/ 0 w 2705"/>
                <a:gd name="T51" fmla="*/ 0 h 2581"/>
                <a:gd name="T52" fmla="*/ 0 w 2705"/>
                <a:gd name="T53" fmla="*/ 0 h 2581"/>
                <a:gd name="T54" fmla="*/ 0 w 2705"/>
                <a:gd name="T55" fmla="*/ 0 h 2581"/>
                <a:gd name="T56" fmla="*/ 0 w 2705"/>
                <a:gd name="T57" fmla="*/ 0 h 2581"/>
                <a:gd name="T58" fmla="*/ 0 w 2705"/>
                <a:gd name="T59" fmla="*/ 0 h 2581"/>
                <a:gd name="T60" fmla="*/ 0 w 2705"/>
                <a:gd name="T61" fmla="*/ 0 h 2581"/>
                <a:gd name="T62" fmla="*/ 0 w 2705"/>
                <a:gd name="T63" fmla="*/ 0 h 2581"/>
                <a:gd name="T64" fmla="*/ 0 w 2705"/>
                <a:gd name="T65" fmla="*/ 0 h 2581"/>
                <a:gd name="T66" fmla="*/ 0 w 2705"/>
                <a:gd name="T67" fmla="*/ 0 h 2581"/>
                <a:gd name="T68" fmla="*/ 0 w 2705"/>
                <a:gd name="T69" fmla="*/ 0 h 2581"/>
                <a:gd name="T70" fmla="*/ 0 w 2705"/>
                <a:gd name="T71" fmla="*/ 0 h 2581"/>
                <a:gd name="T72" fmla="*/ 0 w 2705"/>
                <a:gd name="T73" fmla="*/ 0 h 2581"/>
                <a:gd name="T74" fmla="*/ 0 w 2705"/>
                <a:gd name="T75" fmla="*/ 0 h 2581"/>
                <a:gd name="T76" fmla="*/ 0 w 2705"/>
                <a:gd name="T77" fmla="*/ 0 h 2581"/>
                <a:gd name="T78" fmla="*/ 0 w 2705"/>
                <a:gd name="T79" fmla="*/ 0 h 2581"/>
                <a:gd name="T80" fmla="*/ 0 w 2705"/>
                <a:gd name="T81" fmla="*/ 0 h 2581"/>
                <a:gd name="T82" fmla="*/ 0 w 2705"/>
                <a:gd name="T83" fmla="*/ 0 h 2581"/>
                <a:gd name="T84" fmla="*/ 0 w 2705"/>
                <a:gd name="T85" fmla="*/ 0 h 2581"/>
                <a:gd name="T86" fmla="*/ 0 w 2705"/>
                <a:gd name="T87" fmla="*/ 0 h 2581"/>
                <a:gd name="T88" fmla="*/ 0 w 2705"/>
                <a:gd name="T89" fmla="*/ 0 h 2581"/>
                <a:gd name="T90" fmla="*/ 0 w 2705"/>
                <a:gd name="T91" fmla="*/ 0 h 2581"/>
                <a:gd name="T92" fmla="*/ 0 w 2705"/>
                <a:gd name="T93" fmla="*/ 0 h 2581"/>
                <a:gd name="T94" fmla="*/ 0 w 2705"/>
                <a:gd name="T95" fmla="*/ 0 h 2581"/>
                <a:gd name="T96" fmla="*/ 0 w 2705"/>
                <a:gd name="T97" fmla="*/ 0 h 2581"/>
                <a:gd name="T98" fmla="*/ 0 w 2705"/>
                <a:gd name="T99" fmla="*/ 0 h 2581"/>
                <a:gd name="T100" fmla="*/ 0 w 2705"/>
                <a:gd name="T101" fmla="*/ 0 h 2581"/>
                <a:gd name="T102" fmla="*/ 0 w 2705"/>
                <a:gd name="T103" fmla="*/ 0 h 2581"/>
                <a:gd name="T104" fmla="*/ 0 w 2705"/>
                <a:gd name="T105" fmla="*/ 0 h 2581"/>
                <a:gd name="T106" fmla="*/ 0 w 2705"/>
                <a:gd name="T107" fmla="*/ 0 h 2581"/>
                <a:gd name="T108" fmla="*/ 0 w 2705"/>
                <a:gd name="T109" fmla="*/ 0 h 2581"/>
                <a:gd name="T110" fmla="*/ 0 w 2705"/>
                <a:gd name="T111" fmla="*/ 0 h 2581"/>
                <a:gd name="T112" fmla="*/ 0 w 2705"/>
                <a:gd name="T113" fmla="*/ 0 h 25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5"/>
                <a:gd name="T172" fmla="*/ 0 h 2581"/>
                <a:gd name="T173" fmla="*/ 2705 w 2705"/>
                <a:gd name="T174" fmla="*/ 2581 h 25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5" h="2581">
                  <a:moveTo>
                    <a:pt x="2290" y="2084"/>
                  </a:moveTo>
                  <a:lnTo>
                    <a:pt x="2358" y="2076"/>
                  </a:lnTo>
                  <a:lnTo>
                    <a:pt x="2428" y="2070"/>
                  </a:lnTo>
                  <a:lnTo>
                    <a:pt x="2498" y="2064"/>
                  </a:lnTo>
                  <a:lnTo>
                    <a:pt x="2567" y="2060"/>
                  </a:lnTo>
                  <a:lnTo>
                    <a:pt x="2635" y="2058"/>
                  </a:lnTo>
                  <a:lnTo>
                    <a:pt x="2705" y="2058"/>
                  </a:lnTo>
                  <a:moveTo>
                    <a:pt x="0" y="2505"/>
                  </a:moveTo>
                  <a:lnTo>
                    <a:pt x="70" y="2517"/>
                  </a:lnTo>
                  <a:lnTo>
                    <a:pt x="140" y="2537"/>
                  </a:lnTo>
                  <a:lnTo>
                    <a:pt x="210" y="2555"/>
                  </a:lnTo>
                  <a:lnTo>
                    <a:pt x="278" y="2571"/>
                  </a:lnTo>
                  <a:lnTo>
                    <a:pt x="348" y="2581"/>
                  </a:lnTo>
                  <a:lnTo>
                    <a:pt x="418" y="2571"/>
                  </a:lnTo>
                  <a:lnTo>
                    <a:pt x="485" y="2553"/>
                  </a:lnTo>
                  <a:lnTo>
                    <a:pt x="555" y="2537"/>
                  </a:lnTo>
                  <a:lnTo>
                    <a:pt x="625" y="2521"/>
                  </a:lnTo>
                  <a:lnTo>
                    <a:pt x="695" y="2505"/>
                  </a:lnTo>
                  <a:lnTo>
                    <a:pt x="763" y="2493"/>
                  </a:lnTo>
                  <a:lnTo>
                    <a:pt x="833" y="2477"/>
                  </a:lnTo>
                  <a:lnTo>
                    <a:pt x="903" y="2463"/>
                  </a:lnTo>
                  <a:lnTo>
                    <a:pt x="971" y="2445"/>
                  </a:lnTo>
                  <a:lnTo>
                    <a:pt x="1041" y="2427"/>
                  </a:lnTo>
                  <a:lnTo>
                    <a:pt x="1111" y="2405"/>
                  </a:lnTo>
                  <a:lnTo>
                    <a:pt x="1179" y="2381"/>
                  </a:lnTo>
                  <a:lnTo>
                    <a:pt x="1249" y="2355"/>
                  </a:lnTo>
                  <a:lnTo>
                    <a:pt x="1319" y="2327"/>
                  </a:lnTo>
                  <a:lnTo>
                    <a:pt x="1389" y="2295"/>
                  </a:lnTo>
                  <a:lnTo>
                    <a:pt x="1457" y="2261"/>
                  </a:lnTo>
                  <a:lnTo>
                    <a:pt x="1527" y="2225"/>
                  </a:lnTo>
                  <a:lnTo>
                    <a:pt x="1596" y="2189"/>
                  </a:lnTo>
                  <a:lnTo>
                    <a:pt x="1664" y="2154"/>
                  </a:lnTo>
                  <a:lnTo>
                    <a:pt x="1734" y="2120"/>
                  </a:lnTo>
                  <a:lnTo>
                    <a:pt x="1804" y="2088"/>
                  </a:lnTo>
                  <a:lnTo>
                    <a:pt x="1874" y="2058"/>
                  </a:lnTo>
                  <a:lnTo>
                    <a:pt x="1942" y="2030"/>
                  </a:lnTo>
                  <a:lnTo>
                    <a:pt x="2012" y="2006"/>
                  </a:lnTo>
                  <a:lnTo>
                    <a:pt x="2082" y="1984"/>
                  </a:lnTo>
                  <a:lnTo>
                    <a:pt x="2150" y="1964"/>
                  </a:lnTo>
                  <a:lnTo>
                    <a:pt x="2220" y="1948"/>
                  </a:lnTo>
                  <a:lnTo>
                    <a:pt x="2290" y="1936"/>
                  </a:lnTo>
                  <a:lnTo>
                    <a:pt x="2358" y="1926"/>
                  </a:lnTo>
                  <a:lnTo>
                    <a:pt x="2428" y="1920"/>
                  </a:lnTo>
                  <a:lnTo>
                    <a:pt x="2498" y="1916"/>
                  </a:lnTo>
                  <a:lnTo>
                    <a:pt x="2568" y="1914"/>
                  </a:lnTo>
                  <a:lnTo>
                    <a:pt x="2635" y="1912"/>
                  </a:lnTo>
                  <a:lnTo>
                    <a:pt x="2705" y="1912"/>
                  </a:lnTo>
                  <a:moveTo>
                    <a:pt x="0" y="2487"/>
                  </a:moveTo>
                  <a:lnTo>
                    <a:pt x="70" y="2473"/>
                  </a:lnTo>
                  <a:lnTo>
                    <a:pt x="140" y="2457"/>
                  </a:lnTo>
                  <a:lnTo>
                    <a:pt x="210" y="2441"/>
                  </a:lnTo>
                  <a:lnTo>
                    <a:pt x="278" y="2427"/>
                  </a:lnTo>
                  <a:lnTo>
                    <a:pt x="348" y="2411"/>
                  </a:lnTo>
                  <a:lnTo>
                    <a:pt x="418" y="2393"/>
                  </a:lnTo>
                  <a:lnTo>
                    <a:pt x="485" y="2375"/>
                  </a:lnTo>
                  <a:lnTo>
                    <a:pt x="555" y="2355"/>
                  </a:lnTo>
                  <a:lnTo>
                    <a:pt x="625" y="2335"/>
                  </a:lnTo>
                  <a:lnTo>
                    <a:pt x="695" y="2313"/>
                  </a:lnTo>
                  <a:lnTo>
                    <a:pt x="763" y="2294"/>
                  </a:lnTo>
                  <a:lnTo>
                    <a:pt x="833" y="2278"/>
                  </a:lnTo>
                  <a:lnTo>
                    <a:pt x="903" y="2264"/>
                  </a:lnTo>
                  <a:lnTo>
                    <a:pt x="971" y="2250"/>
                  </a:lnTo>
                  <a:lnTo>
                    <a:pt x="1041" y="2236"/>
                  </a:lnTo>
                  <a:lnTo>
                    <a:pt x="1111" y="2222"/>
                  </a:lnTo>
                  <a:lnTo>
                    <a:pt x="1179" y="2208"/>
                  </a:lnTo>
                  <a:lnTo>
                    <a:pt x="1249" y="2192"/>
                  </a:lnTo>
                  <a:lnTo>
                    <a:pt x="1319" y="2176"/>
                  </a:lnTo>
                  <a:lnTo>
                    <a:pt x="1389" y="2160"/>
                  </a:lnTo>
                  <a:lnTo>
                    <a:pt x="1457" y="2142"/>
                  </a:lnTo>
                  <a:lnTo>
                    <a:pt x="1527" y="2122"/>
                  </a:lnTo>
                  <a:lnTo>
                    <a:pt x="1596" y="2100"/>
                  </a:lnTo>
                  <a:lnTo>
                    <a:pt x="1664" y="2076"/>
                  </a:lnTo>
                  <a:lnTo>
                    <a:pt x="1734" y="2048"/>
                  </a:lnTo>
                  <a:lnTo>
                    <a:pt x="1804" y="2018"/>
                  </a:lnTo>
                  <a:lnTo>
                    <a:pt x="1874" y="1986"/>
                  </a:lnTo>
                  <a:lnTo>
                    <a:pt x="1942" y="1954"/>
                  </a:lnTo>
                  <a:lnTo>
                    <a:pt x="2012" y="1920"/>
                  </a:lnTo>
                  <a:lnTo>
                    <a:pt x="2082" y="1886"/>
                  </a:lnTo>
                  <a:lnTo>
                    <a:pt x="2150" y="1854"/>
                  </a:lnTo>
                  <a:lnTo>
                    <a:pt x="2220" y="1822"/>
                  </a:lnTo>
                  <a:lnTo>
                    <a:pt x="2290" y="1792"/>
                  </a:lnTo>
                  <a:lnTo>
                    <a:pt x="2358" y="1767"/>
                  </a:lnTo>
                  <a:lnTo>
                    <a:pt x="2428" y="1745"/>
                  </a:lnTo>
                  <a:lnTo>
                    <a:pt x="2498" y="1727"/>
                  </a:lnTo>
                  <a:lnTo>
                    <a:pt x="2568" y="1713"/>
                  </a:lnTo>
                  <a:lnTo>
                    <a:pt x="2635" y="1705"/>
                  </a:lnTo>
                  <a:lnTo>
                    <a:pt x="2705" y="1703"/>
                  </a:lnTo>
                  <a:moveTo>
                    <a:pt x="0" y="2307"/>
                  </a:moveTo>
                  <a:lnTo>
                    <a:pt x="70" y="2305"/>
                  </a:lnTo>
                  <a:lnTo>
                    <a:pt x="140" y="2295"/>
                  </a:lnTo>
                  <a:lnTo>
                    <a:pt x="210" y="2281"/>
                  </a:lnTo>
                  <a:lnTo>
                    <a:pt x="278" y="2265"/>
                  </a:lnTo>
                  <a:lnTo>
                    <a:pt x="348" y="2247"/>
                  </a:lnTo>
                  <a:lnTo>
                    <a:pt x="418" y="2243"/>
                  </a:lnTo>
                  <a:lnTo>
                    <a:pt x="485" y="2247"/>
                  </a:lnTo>
                  <a:lnTo>
                    <a:pt x="555" y="2249"/>
                  </a:lnTo>
                  <a:lnTo>
                    <a:pt x="625" y="2247"/>
                  </a:lnTo>
                  <a:lnTo>
                    <a:pt x="695" y="2241"/>
                  </a:lnTo>
                  <a:lnTo>
                    <a:pt x="763" y="2229"/>
                  </a:lnTo>
                  <a:lnTo>
                    <a:pt x="833" y="2209"/>
                  </a:lnTo>
                  <a:lnTo>
                    <a:pt x="903" y="2185"/>
                  </a:lnTo>
                  <a:lnTo>
                    <a:pt x="971" y="2157"/>
                  </a:lnTo>
                  <a:lnTo>
                    <a:pt x="1041" y="2128"/>
                  </a:lnTo>
                  <a:lnTo>
                    <a:pt x="1111" y="2098"/>
                  </a:lnTo>
                  <a:lnTo>
                    <a:pt x="1179" y="2068"/>
                  </a:lnTo>
                  <a:lnTo>
                    <a:pt x="1249" y="2038"/>
                  </a:lnTo>
                  <a:lnTo>
                    <a:pt x="1319" y="2008"/>
                  </a:lnTo>
                  <a:lnTo>
                    <a:pt x="1389" y="1980"/>
                  </a:lnTo>
                  <a:lnTo>
                    <a:pt x="1457" y="1952"/>
                  </a:lnTo>
                  <a:lnTo>
                    <a:pt x="1527" y="1926"/>
                  </a:lnTo>
                  <a:lnTo>
                    <a:pt x="1596" y="1900"/>
                  </a:lnTo>
                  <a:lnTo>
                    <a:pt x="1664" y="1876"/>
                  </a:lnTo>
                  <a:lnTo>
                    <a:pt x="1734" y="1854"/>
                  </a:lnTo>
                  <a:lnTo>
                    <a:pt x="1804" y="1832"/>
                  </a:lnTo>
                  <a:lnTo>
                    <a:pt x="1874" y="1812"/>
                  </a:lnTo>
                  <a:lnTo>
                    <a:pt x="1942" y="1796"/>
                  </a:lnTo>
                  <a:lnTo>
                    <a:pt x="2012" y="1778"/>
                  </a:lnTo>
                  <a:lnTo>
                    <a:pt x="2082" y="1764"/>
                  </a:lnTo>
                  <a:lnTo>
                    <a:pt x="2150" y="1750"/>
                  </a:lnTo>
                  <a:lnTo>
                    <a:pt x="2220" y="1740"/>
                  </a:lnTo>
                  <a:lnTo>
                    <a:pt x="2290" y="1730"/>
                  </a:lnTo>
                  <a:lnTo>
                    <a:pt x="2358" y="1723"/>
                  </a:lnTo>
                  <a:lnTo>
                    <a:pt x="2428" y="1715"/>
                  </a:lnTo>
                  <a:lnTo>
                    <a:pt x="2498" y="1709"/>
                  </a:lnTo>
                  <a:lnTo>
                    <a:pt x="2568" y="1705"/>
                  </a:lnTo>
                  <a:lnTo>
                    <a:pt x="2635" y="1703"/>
                  </a:lnTo>
                  <a:lnTo>
                    <a:pt x="2705" y="1703"/>
                  </a:lnTo>
                  <a:moveTo>
                    <a:pt x="0" y="2151"/>
                  </a:moveTo>
                  <a:lnTo>
                    <a:pt x="70" y="2161"/>
                  </a:lnTo>
                  <a:lnTo>
                    <a:pt x="140" y="2179"/>
                  </a:lnTo>
                  <a:lnTo>
                    <a:pt x="210" y="2195"/>
                  </a:lnTo>
                  <a:lnTo>
                    <a:pt x="278" y="2211"/>
                  </a:lnTo>
                  <a:lnTo>
                    <a:pt x="348" y="2221"/>
                  </a:lnTo>
                  <a:lnTo>
                    <a:pt x="418" y="2215"/>
                  </a:lnTo>
                  <a:lnTo>
                    <a:pt x="485" y="2197"/>
                  </a:lnTo>
                  <a:lnTo>
                    <a:pt x="555" y="2177"/>
                  </a:lnTo>
                  <a:lnTo>
                    <a:pt x="625" y="2159"/>
                  </a:lnTo>
                  <a:lnTo>
                    <a:pt x="695" y="2141"/>
                  </a:lnTo>
                  <a:lnTo>
                    <a:pt x="763" y="2123"/>
                  </a:lnTo>
                  <a:lnTo>
                    <a:pt x="833" y="2105"/>
                  </a:lnTo>
                  <a:lnTo>
                    <a:pt x="903" y="2085"/>
                  </a:lnTo>
                  <a:lnTo>
                    <a:pt x="971" y="2065"/>
                  </a:lnTo>
                  <a:lnTo>
                    <a:pt x="1041" y="2043"/>
                  </a:lnTo>
                  <a:lnTo>
                    <a:pt x="1111" y="2019"/>
                  </a:lnTo>
                  <a:lnTo>
                    <a:pt x="1179" y="1993"/>
                  </a:lnTo>
                  <a:lnTo>
                    <a:pt x="1249" y="1965"/>
                  </a:lnTo>
                  <a:lnTo>
                    <a:pt x="1319" y="1933"/>
                  </a:lnTo>
                  <a:lnTo>
                    <a:pt x="1389" y="1901"/>
                  </a:lnTo>
                  <a:lnTo>
                    <a:pt x="1457" y="1869"/>
                  </a:lnTo>
                  <a:lnTo>
                    <a:pt x="1527" y="1835"/>
                  </a:lnTo>
                  <a:lnTo>
                    <a:pt x="1596" y="1803"/>
                  </a:lnTo>
                  <a:lnTo>
                    <a:pt x="1664" y="1774"/>
                  </a:lnTo>
                  <a:lnTo>
                    <a:pt x="1734" y="1744"/>
                  </a:lnTo>
                  <a:lnTo>
                    <a:pt x="1804" y="1712"/>
                  </a:lnTo>
                  <a:lnTo>
                    <a:pt x="1874" y="1682"/>
                  </a:lnTo>
                  <a:lnTo>
                    <a:pt x="1942" y="1650"/>
                  </a:lnTo>
                  <a:lnTo>
                    <a:pt x="2012" y="1616"/>
                  </a:lnTo>
                  <a:lnTo>
                    <a:pt x="2082" y="1584"/>
                  </a:lnTo>
                  <a:lnTo>
                    <a:pt x="2150" y="1550"/>
                  </a:lnTo>
                  <a:lnTo>
                    <a:pt x="2220" y="1518"/>
                  </a:lnTo>
                  <a:lnTo>
                    <a:pt x="2290" y="1486"/>
                  </a:lnTo>
                  <a:lnTo>
                    <a:pt x="2358" y="1456"/>
                  </a:lnTo>
                  <a:lnTo>
                    <a:pt x="2428" y="1428"/>
                  </a:lnTo>
                  <a:lnTo>
                    <a:pt x="2498" y="1404"/>
                  </a:lnTo>
                  <a:lnTo>
                    <a:pt x="2568" y="1382"/>
                  </a:lnTo>
                  <a:lnTo>
                    <a:pt x="2635" y="1364"/>
                  </a:lnTo>
                  <a:lnTo>
                    <a:pt x="2705" y="1354"/>
                  </a:lnTo>
                  <a:moveTo>
                    <a:pt x="0" y="2127"/>
                  </a:moveTo>
                  <a:lnTo>
                    <a:pt x="70" y="2117"/>
                  </a:lnTo>
                  <a:lnTo>
                    <a:pt x="140" y="2101"/>
                  </a:lnTo>
                  <a:lnTo>
                    <a:pt x="210" y="2087"/>
                  </a:lnTo>
                  <a:lnTo>
                    <a:pt x="278" y="2073"/>
                  </a:lnTo>
                  <a:lnTo>
                    <a:pt x="348" y="2059"/>
                  </a:lnTo>
                  <a:lnTo>
                    <a:pt x="418" y="2043"/>
                  </a:lnTo>
                  <a:lnTo>
                    <a:pt x="485" y="2025"/>
                  </a:lnTo>
                  <a:lnTo>
                    <a:pt x="555" y="2007"/>
                  </a:lnTo>
                  <a:lnTo>
                    <a:pt x="625" y="1985"/>
                  </a:lnTo>
                  <a:lnTo>
                    <a:pt x="695" y="1961"/>
                  </a:lnTo>
                  <a:lnTo>
                    <a:pt x="763" y="1937"/>
                  </a:lnTo>
                  <a:lnTo>
                    <a:pt x="833" y="1913"/>
                  </a:lnTo>
                  <a:lnTo>
                    <a:pt x="903" y="1887"/>
                  </a:lnTo>
                  <a:lnTo>
                    <a:pt x="971" y="1863"/>
                  </a:lnTo>
                  <a:lnTo>
                    <a:pt x="1041" y="1842"/>
                  </a:lnTo>
                  <a:lnTo>
                    <a:pt x="1111" y="1820"/>
                  </a:lnTo>
                  <a:lnTo>
                    <a:pt x="1179" y="1798"/>
                  </a:lnTo>
                  <a:lnTo>
                    <a:pt x="1249" y="1778"/>
                  </a:lnTo>
                  <a:lnTo>
                    <a:pt x="1319" y="1754"/>
                  </a:lnTo>
                  <a:lnTo>
                    <a:pt x="1389" y="1730"/>
                  </a:lnTo>
                  <a:lnTo>
                    <a:pt x="1457" y="1702"/>
                  </a:lnTo>
                  <a:lnTo>
                    <a:pt x="1527" y="1672"/>
                  </a:lnTo>
                  <a:lnTo>
                    <a:pt x="1596" y="1636"/>
                  </a:lnTo>
                  <a:lnTo>
                    <a:pt x="1664" y="1598"/>
                  </a:lnTo>
                  <a:lnTo>
                    <a:pt x="1734" y="1558"/>
                  </a:lnTo>
                  <a:lnTo>
                    <a:pt x="1804" y="1516"/>
                  </a:lnTo>
                  <a:lnTo>
                    <a:pt x="1874" y="1476"/>
                  </a:lnTo>
                  <a:lnTo>
                    <a:pt x="1942" y="1450"/>
                  </a:lnTo>
                  <a:lnTo>
                    <a:pt x="2012" y="1434"/>
                  </a:lnTo>
                  <a:lnTo>
                    <a:pt x="2082" y="1418"/>
                  </a:lnTo>
                  <a:lnTo>
                    <a:pt x="2150" y="1406"/>
                  </a:lnTo>
                  <a:lnTo>
                    <a:pt x="2220" y="1394"/>
                  </a:lnTo>
                  <a:lnTo>
                    <a:pt x="2290" y="1384"/>
                  </a:lnTo>
                  <a:lnTo>
                    <a:pt x="2358" y="1375"/>
                  </a:lnTo>
                  <a:lnTo>
                    <a:pt x="2428" y="1369"/>
                  </a:lnTo>
                  <a:lnTo>
                    <a:pt x="2498" y="1363"/>
                  </a:lnTo>
                  <a:lnTo>
                    <a:pt x="2568" y="1359"/>
                  </a:lnTo>
                  <a:lnTo>
                    <a:pt x="2635" y="1357"/>
                  </a:lnTo>
                  <a:lnTo>
                    <a:pt x="2705" y="1355"/>
                  </a:lnTo>
                  <a:moveTo>
                    <a:pt x="0" y="1933"/>
                  </a:moveTo>
                  <a:lnTo>
                    <a:pt x="70" y="1931"/>
                  </a:lnTo>
                  <a:lnTo>
                    <a:pt x="140" y="1923"/>
                  </a:lnTo>
                  <a:lnTo>
                    <a:pt x="210" y="1909"/>
                  </a:lnTo>
                  <a:lnTo>
                    <a:pt x="278" y="1893"/>
                  </a:lnTo>
                  <a:lnTo>
                    <a:pt x="348" y="1875"/>
                  </a:lnTo>
                  <a:lnTo>
                    <a:pt x="418" y="1857"/>
                  </a:lnTo>
                  <a:lnTo>
                    <a:pt x="485" y="1841"/>
                  </a:lnTo>
                  <a:lnTo>
                    <a:pt x="555" y="1827"/>
                  </a:lnTo>
                  <a:lnTo>
                    <a:pt x="625" y="1815"/>
                  </a:lnTo>
                  <a:lnTo>
                    <a:pt x="695" y="1803"/>
                  </a:lnTo>
                  <a:lnTo>
                    <a:pt x="763" y="1793"/>
                  </a:lnTo>
                  <a:lnTo>
                    <a:pt x="833" y="1782"/>
                  </a:lnTo>
                  <a:lnTo>
                    <a:pt x="903" y="1770"/>
                  </a:lnTo>
                  <a:lnTo>
                    <a:pt x="971" y="1756"/>
                  </a:lnTo>
                  <a:lnTo>
                    <a:pt x="1041" y="1738"/>
                  </a:lnTo>
                  <a:lnTo>
                    <a:pt x="1111" y="1718"/>
                  </a:lnTo>
                  <a:lnTo>
                    <a:pt x="1179" y="1696"/>
                  </a:lnTo>
                  <a:lnTo>
                    <a:pt x="1249" y="1672"/>
                  </a:lnTo>
                  <a:lnTo>
                    <a:pt x="1319" y="1648"/>
                  </a:lnTo>
                  <a:lnTo>
                    <a:pt x="1389" y="1624"/>
                  </a:lnTo>
                  <a:lnTo>
                    <a:pt x="1457" y="1598"/>
                  </a:lnTo>
                  <a:lnTo>
                    <a:pt x="1527" y="1574"/>
                  </a:lnTo>
                  <a:lnTo>
                    <a:pt x="1596" y="1552"/>
                  </a:lnTo>
                  <a:lnTo>
                    <a:pt x="1664" y="1528"/>
                  </a:lnTo>
                  <a:lnTo>
                    <a:pt x="1734" y="1508"/>
                  </a:lnTo>
                  <a:lnTo>
                    <a:pt x="1804" y="1486"/>
                  </a:lnTo>
                  <a:lnTo>
                    <a:pt x="1874" y="1468"/>
                  </a:lnTo>
                  <a:lnTo>
                    <a:pt x="1942" y="1438"/>
                  </a:lnTo>
                  <a:lnTo>
                    <a:pt x="2012" y="1406"/>
                  </a:lnTo>
                  <a:lnTo>
                    <a:pt x="2082" y="1378"/>
                  </a:lnTo>
                  <a:lnTo>
                    <a:pt x="2150" y="1358"/>
                  </a:lnTo>
                  <a:lnTo>
                    <a:pt x="2220" y="1342"/>
                  </a:lnTo>
                  <a:lnTo>
                    <a:pt x="2290" y="1332"/>
                  </a:lnTo>
                  <a:lnTo>
                    <a:pt x="2358" y="1327"/>
                  </a:lnTo>
                  <a:lnTo>
                    <a:pt x="2428" y="1323"/>
                  </a:lnTo>
                  <a:lnTo>
                    <a:pt x="2498" y="1323"/>
                  </a:lnTo>
                  <a:lnTo>
                    <a:pt x="2568" y="1328"/>
                  </a:lnTo>
                  <a:lnTo>
                    <a:pt x="2635" y="1334"/>
                  </a:lnTo>
                  <a:lnTo>
                    <a:pt x="2705" y="1340"/>
                  </a:lnTo>
                  <a:moveTo>
                    <a:pt x="0" y="1729"/>
                  </a:moveTo>
                  <a:lnTo>
                    <a:pt x="70" y="1729"/>
                  </a:lnTo>
                  <a:lnTo>
                    <a:pt x="140" y="1725"/>
                  </a:lnTo>
                  <a:lnTo>
                    <a:pt x="210" y="1721"/>
                  </a:lnTo>
                  <a:lnTo>
                    <a:pt x="278" y="1713"/>
                  </a:lnTo>
                  <a:lnTo>
                    <a:pt x="348" y="1703"/>
                  </a:lnTo>
                  <a:lnTo>
                    <a:pt x="418" y="1691"/>
                  </a:lnTo>
                  <a:lnTo>
                    <a:pt x="485" y="1673"/>
                  </a:lnTo>
                  <a:lnTo>
                    <a:pt x="555" y="1651"/>
                  </a:lnTo>
                  <a:lnTo>
                    <a:pt x="625" y="1627"/>
                  </a:lnTo>
                  <a:lnTo>
                    <a:pt x="695" y="1599"/>
                  </a:lnTo>
                  <a:lnTo>
                    <a:pt x="763" y="1569"/>
                  </a:lnTo>
                  <a:lnTo>
                    <a:pt x="833" y="1547"/>
                  </a:lnTo>
                  <a:lnTo>
                    <a:pt x="903" y="1538"/>
                  </a:lnTo>
                  <a:lnTo>
                    <a:pt x="971" y="1526"/>
                  </a:lnTo>
                  <a:lnTo>
                    <a:pt x="1041" y="1512"/>
                  </a:lnTo>
                  <a:lnTo>
                    <a:pt x="1111" y="1498"/>
                  </a:lnTo>
                  <a:lnTo>
                    <a:pt x="1179" y="1482"/>
                  </a:lnTo>
                  <a:lnTo>
                    <a:pt x="1249" y="1466"/>
                  </a:lnTo>
                  <a:lnTo>
                    <a:pt x="1319" y="1448"/>
                  </a:lnTo>
                  <a:lnTo>
                    <a:pt x="1389" y="1430"/>
                  </a:lnTo>
                  <a:lnTo>
                    <a:pt x="1457" y="1412"/>
                  </a:lnTo>
                  <a:lnTo>
                    <a:pt x="1527" y="1394"/>
                  </a:lnTo>
                  <a:lnTo>
                    <a:pt x="1596" y="1374"/>
                  </a:lnTo>
                  <a:lnTo>
                    <a:pt x="1664" y="1354"/>
                  </a:lnTo>
                  <a:lnTo>
                    <a:pt x="1734" y="1334"/>
                  </a:lnTo>
                  <a:lnTo>
                    <a:pt x="1804" y="1312"/>
                  </a:lnTo>
                  <a:lnTo>
                    <a:pt x="1874" y="1286"/>
                  </a:lnTo>
                  <a:lnTo>
                    <a:pt x="1942" y="1260"/>
                  </a:lnTo>
                  <a:lnTo>
                    <a:pt x="2012" y="1228"/>
                  </a:lnTo>
                  <a:lnTo>
                    <a:pt x="2082" y="1194"/>
                  </a:lnTo>
                  <a:lnTo>
                    <a:pt x="2150" y="1158"/>
                  </a:lnTo>
                  <a:lnTo>
                    <a:pt x="2220" y="1120"/>
                  </a:lnTo>
                  <a:lnTo>
                    <a:pt x="2290" y="1084"/>
                  </a:lnTo>
                  <a:lnTo>
                    <a:pt x="2358" y="1050"/>
                  </a:lnTo>
                  <a:lnTo>
                    <a:pt x="2428" y="1023"/>
                  </a:lnTo>
                  <a:lnTo>
                    <a:pt x="2498" y="999"/>
                  </a:lnTo>
                  <a:lnTo>
                    <a:pt x="2568" y="981"/>
                  </a:lnTo>
                  <a:lnTo>
                    <a:pt x="2635" y="969"/>
                  </a:lnTo>
                  <a:lnTo>
                    <a:pt x="2705" y="965"/>
                  </a:lnTo>
                  <a:moveTo>
                    <a:pt x="0" y="1589"/>
                  </a:moveTo>
                  <a:lnTo>
                    <a:pt x="70" y="1589"/>
                  </a:lnTo>
                  <a:lnTo>
                    <a:pt x="140" y="1589"/>
                  </a:lnTo>
                  <a:lnTo>
                    <a:pt x="210" y="1589"/>
                  </a:lnTo>
                  <a:lnTo>
                    <a:pt x="278" y="1587"/>
                  </a:lnTo>
                  <a:lnTo>
                    <a:pt x="348" y="1587"/>
                  </a:lnTo>
                  <a:lnTo>
                    <a:pt x="418" y="1583"/>
                  </a:lnTo>
                  <a:lnTo>
                    <a:pt x="485" y="1581"/>
                  </a:lnTo>
                  <a:lnTo>
                    <a:pt x="555" y="1577"/>
                  </a:lnTo>
                  <a:lnTo>
                    <a:pt x="625" y="1571"/>
                  </a:lnTo>
                  <a:lnTo>
                    <a:pt x="695" y="1565"/>
                  </a:lnTo>
                  <a:lnTo>
                    <a:pt x="763" y="1557"/>
                  </a:lnTo>
                  <a:lnTo>
                    <a:pt x="833" y="1537"/>
                  </a:lnTo>
                  <a:lnTo>
                    <a:pt x="903" y="1503"/>
                  </a:lnTo>
                  <a:lnTo>
                    <a:pt x="971" y="1471"/>
                  </a:lnTo>
                  <a:lnTo>
                    <a:pt x="1041" y="1437"/>
                  </a:lnTo>
                  <a:lnTo>
                    <a:pt x="1111" y="1405"/>
                  </a:lnTo>
                  <a:lnTo>
                    <a:pt x="1179" y="1372"/>
                  </a:lnTo>
                  <a:lnTo>
                    <a:pt x="1249" y="1340"/>
                  </a:lnTo>
                  <a:lnTo>
                    <a:pt x="1319" y="1308"/>
                  </a:lnTo>
                  <a:lnTo>
                    <a:pt x="1389" y="1278"/>
                  </a:lnTo>
                  <a:lnTo>
                    <a:pt x="1457" y="1248"/>
                  </a:lnTo>
                  <a:lnTo>
                    <a:pt x="1527" y="1218"/>
                  </a:lnTo>
                  <a:lnTo>
                    <a:pt x="1596" y="1192"/>
                  </a:lnTo>
                  <a:lnTo>
                    <a:pt x="1664" y="1166"/>
                  </a:lnTo>
                  <a:lnTo>
                    <a:pt x="1734" y="1140"/>
                  </a:lnTo>
                  <a:lnTo>
                    <a:pt x="1804" y="1118"/>
                  </a:lnTo>
                  <a:lnTo>
                    <a:pt x="1874" y="1096"/>
                  </a:lnTo>
                  <a:lnTo>
                    <a:pt x="1942" y="1076"/>
                  </a:lnTo>
                  <a:lnTo>
                    <a:pt x="2012" y="1056"/>
                  </a:lnTo>
                  <a:lnTo>
                    <a:pt x="2082" y="1040"/>
                  </a:lnTo>
                  <a:lnTo>
                    <a:pt x="2150" y="1024"/>
                  </a:lnTo>
                  <a:lnTo>
                    <a:pt x="2220" y="1010"/>
                  </a:lnTo>
                  <a:lnTo>
                    <a:pt x="2290" y="998"/>
                  </a:lnTo>
                  <a:lnTo>
                    <a:pt x="2358" y="989"/>
                  </a:lnTo>
                  <a:lnTo>
                    <a:pt x="2428" y="981"/>
                  </a:lnTo>
                  <a:lnTo>
                    <a:pt x="2498" y="973"/>
                  </a:lnTo>
                  <a:lnTo>
                    <a:pt x="2568" y="969"/>
                  </a:lnTo>
                  <a:lnTo>
                    <a:pt x="2635" y="967"/>
                  </a:lnTo>
                  <a:lnTo>
                    <a:pt x="2705" y="965"/>
                  </a:lnTo>
                  <a:moveTo>
                    <a:pt x="0" y="359"/>
                  </a:moveTo>
                  <a:lnTo>
                    <a:pt x="70" y="365"/>
                  </a:lnTo>
                  <a:lnTo>
                    <a:pt x="140" y="375"/>
                  </a:lnTo>
                  <a:lnTo>
                    <a:pt x="210" y="387"/>
                  </a:lnTo>
                  <a:lnTo>
                    <a:pt x="278" y="397"/>
                  </a:lnTo>
                  <a:lnTo>
                    <a:pt x="348" y="405"/>
                  </a:lnTo>
                  <a:lnTo>
                    <a:pt x="418" y="411"/>
                  </a:lnTo>
                  <a:lnTo>
                    <a:pt x="485" y="413"/>
                  </a:lnTo>
                  <a:lnTo>
                    <a:pt x="555" y="413"/>
                  </a:lnTo>
                  <a:lnTo>
                    <a:pt x="625" y="409"/>
                  </a:lnTo>
                  <a:lnTo>
                    <a:pt x="695" y="401"/>
                  </a:lnTo>
                  <a:lnTo>
                    <a:pt x="763" y="391"/>
                  </a:lnTo>
                  <a:lnTo>
                    <a:pt x="833" y="379"/>
                  </a:lnTo>
                  <a:lnTo>
                    <a:pt x="903" y="361"/>
                  </a:lnTo>
                  <a:lnTo>
                    <a:pt x="971" y="341"/>
                  </a:lnTo>
                  <a:lnTo>
                    <a:pt x="1041" y="319"/>
                  </a:lnTo>
                  <a:lnTo>
                    <a:pt x="1111" y="295"/>
                  </a:lnTo>
                  <a:lnTo>
                    <a:pt x="1179" y="265"/>
                  </a:lnTo>
                  <a:lnTo>
                    <a:pt x="1249" y="235"/>
                  </a:lnTo>
                  <a:lnTo>
                    <a:pt x="1319" y="233"/>
                  </a:lnTo>
                  <a:lnTo>
                    <a:pt x="1389" y="291"/>
                  </a:lnTo>
                  <a:lnTo>
                    <a:pt x="1457" y="345"/>
                  </a:lnTo>
                  <a:lnTo>
                    <a:pt x="1527" y="395"/>
                  </a:lnTo>
                  <a:lnTo>
                    <a:pt x="1596" y="443"/>
                  </a:lnTo>
                  <a:lnTo>
                    <a:pt x="1664" y="487"/>
                  </a:lnTo>
                  <a:lnTo>
                    <a:pt x="1734" y="531"/>
                  </a:lnTo>
                  <a:lnTo>
                    <a:pt x="1804" y="569"/>
                  </a:lnTo>
                  <a:lnTo>
                    <a:pt x="1874" y="605"/>
                  </a:lnTo>
                  <a:lnTo>
                    <a:pt x="1942" y="639"/>
                  </a:lnTo>
                  <a:lnTo>
                    <a:pt x="2012" y="669"/>
                  </a:lnTo>
                  <a:lnTo>
                    <a:pt x="2082" y="697"/>
                  </a:lnTo>
                  <a:lnTo>
                    <a:pt x="2150" y="723"/>
                  </a:lnTo>
                  <a:lnTo>
                    <a:pt x="2220" y="745"/>
                  </a:lnTo>
                  <a:lnTo>
                    <a:pt x="2290" y="765"/>
                  </a:lnTo>
                  <a:lnTo>
                    <a:pt x="2358" y="780"/>
                  </a:lnTo>
                  <a:lnTo>
                    <a:pt x="2428" y="794"/>
                  </a:lnTo>
                  <a:lnTo>
                    <a:pt x="2498" y="806"/>
                  </a:lnTo>
                  <a:lnTo>
                    <a:pt x="2568" y="812"/>
                  </a:lnTo>
                  <a:lnTo>
                    <a:pt x="2635" y="818"/>
                  </a:lnTo>
                  <a:lnTo>
                    <a:pt x="2705" y="820"/>
                  </a:lnTo>
                  <a:moveTo>
                    <a:pt x="0" y="263"/>
                  </a:moveTo>
                  <a:lnTo>
                    <a:pt x="70" y="257"/>
                  </a:lnTo>
                  <a:lnTo>
                    <a:pt x="140" y="241"/>
                  </a:lnTo>
                  <a:lnTo>
                    <a:pt x="210" y="221"/>
                  </a:lnTo>
                  <a:lnTo>
                    <a:pt x="278" y="197"/>
                  </a:lnTo>
                  <a:lnTo>
                    <a:pt x="348" y="173"/>
                  </a:lnTo>
                  <a:lnTo>
                    <a:pt x="418" y="145"/>
                  </a:lnTo>
                  <a:lnTo>
                    <a:pt x="485" y="119"/>
                  </a:lnTo>
                  <a:lnTo>
                    <a:pt x="555" y="93"/>
                  </a:lnTo>
                  <a:lnTo>
                    <a:pt x="625" y="65"/>
                  </a:lnTo>
                  <a:lnTo>
                    <a:pt x="695" y="37"/>
                  </a:lnTo>
                  <a:lnTo>
                    <a:pt x="763" y="12"/>
                  </a:lnTo>
                  <a:lnTo>
                    <a:pt x="833" y="0"/>
                  </a:lnTo>
                  <a:lnTo>
                    <a:pt x="903" y="2"/>
                  </a:lnTo>
                  <a:lnTo>
                    <a:pt x="971" y="3"/>
                  </a:lnTo>
                  <a:lnTo>
                    <a:pt x="1041" y="7"/>
                  </a:lnTo>
                  <a:lnTo>
                    <a:pt x="1111" y="45"/>
                  </a:lnTo>
                  <a:lnTo>
                    <a:pt x="1179" y="111"/>
                  </a:lnTo>
                  <a:lnTo>
                    <a:pt x="1249" y="173"/>
                  </a:lnTo>
                  <a:lnTo>
                    <a:pt x="1319" y="203"/>
                  </a:lnTo>
                  <a:lnTo>
                    <a:pt x="1389" y="167"/>
                  </a:lnTo>
                  <a:lnTo>
                    <a:pt x="1457" y="131"/>
                  </a:lnTo>
                  <a:lnTo>
                    <a:pt x="1527" y="93"/>
                  </a:lnTo>
                  <a:lnTo>
                    <a:pt x="1596" y="53"/>
                  </a:lnTo>
                  <a:lnTo>
                    <a:pt x="1664" y="32"/>
                  </a:lnTo>
                  <a:lnTo>
                    <a:pt x="1734" y="33"/>
                  </a:lnTo>
                  <a:lnTo>
                    <a:pt x="1804" y="35"/>
                  </a:lnTo>
                  <a:lnTo>
                    <a:pt x="1874" y="37"/>
                  </a:lnTo>
                  <a:lnTo>
                    <a:pt x="1942" y="39"/>
                  </a:lnTo>
                  <a:lnTo>
                    <a:pt x="2012" y="41"/>
                  </a:lnTo>
                  <a:lnTo>
                    <a:pt x="2082" y="43"/>
                  </a:lnTo>
                  <a:lnTo>
                    <a:pt x="2150" y="47"/>
                  </a:lnTo>
                  <a:lnTo>
                    <a:pt x="2220" y="49"/>
                  </a:lnTo>
                  <a:lnTo>
                    <a:pt x="2290" y="53"/>
                  </a:lnTo>
                </a:path>
              </a:pathLst>
            </a:custGeom>
            <a:noFill/>
            <a:ln w="1588">
              <a:solidFill>
                <a:schemeClr val="tx1"/>
              </a:solidFill>
              <a:miter lim="800000"/>
              <a:headEnd/>
              <a:tailEnd/>
            </a:ln>
          </p:spPr>
          <p:txBody>
            <a:bodyPr/>
            <a:lstStyle/>
            <a:p>
              <a:endParaRPr lang="en-US"/>
            </a:p>
          </p:txBody>
        </p:sp>
        <p:sp>
          <p:nvSpPr>
            <p:cNvPr id="39019" name="Freeform 96"/>
            <p:cNvSpPr>
              <a:spLocks noChangeAspect="1" noEditPoints="1"/>
            </p:cNvSpPr>
            <p:nvPr/>
          </p:nvSpPr>
          <p:spPr bwMode="auto">
            <a:xfrm>
              <a:off x="5166" y="1253"/>
              <a:ext cx="520" cy="997"/>
            </a:xfrm>
            <a:custGeom>
              <a:avLst/>
              <a:gdLst>
                <a:gd name="T0" fmla="*/ 0 w 2708"/>
                <a:gd name="T1" fmla="*/ 1 h 3988"/>
                <a:gd name="T2" fmla="*/ 0 w 2708"/>
                <a:gd name="T3" fmla="*/ 1 h 3988"/>
                <a:gd name="T4" fmla="*/ 0 w 2708"/>
                <a:gd name="T5" fmla="*/ 1 h 3988"/>
                <a:gd name="T6" fmla="*/ 0 w 2708"/>
                <a:gd name="T7" fmla="*/ 1 h 3988"/>
                <a:gd name="T8" fmla="*/ 0 w 2708"/>
                <a:gd name="T9" fmla="*/ 1 h 3988"/>
                <a:gd name="T10" fmla="*/ 0 w 2708"/>
                <a:gd name="T11" fmla="*/ 1 h 3988"/>
                <a:gd name="T12" fmla="*/ 0 w 2708"/>
                <a:gd name="T13" fmla="*/ 1 h 3988"/>
                <a:gd name="T14" fmla="*/ 0 w 2708"/>
                <a:gd name="T15" fmla="*/ 1 h 3988"/>
                <a:gd name="T16" fmla="*/ 0 w 2708"/>
                <a:gd name="T17" fmla="*/ 1 h 3988"/>
                <a:gd name="T18" fmla="*/ 0 w 2708"/>
                <a:gd name="T19" fmla="*/ 1 h 3988"/>
                <a:gd name="T20" fmla="*/ 0 w 2708"/>
                <a:gd name="T21" fmla="*/ 1 h 3988"/>
                <a:gd name="T22" fmla="*/ 0 w 2708"/>
                <a:gd name="T23" fmla="*/ 1 h 3988"/>
                <a:gd name="T24" fmla="*/ 0 w 2708"/>
                <a:gd name="T25" fmla="*/ 1 h 3988"/>
                <a:gd name="T26" fmla="*/ 0 w 2708"/>
                <a:gd name="T27" fmla="*/ 1 h 3988"/>
                <a:gd name="T28" fmla="*/ 0 w 2708"/>
                <a:gd name="T29" fmla="*/ 1 h 3988"/>
                <a:gd name="T30" fmla="*/ 0 w 2708"/>
                <a:gd name="T31" fmla="*/ 1 h 3988"/>
                <a:gd name="T32" fmla="*/ 0 w 2708"/>
                <a:gd name="T33" fmla="*/ 1 h 3988"/>
                <a:gd name="T34" fmla="*/ 0 w 2708"/>
                <a:gd name="T35" fmla="*/ 1 h 3988"/>
                <a:gd name="T36" fmla="*/ 0 w 2708"/>
                <a:gd name="T37" fmla="*/ 1 h 3988"/>
                <a:gd name="T38" fmla="*/ 0 w 2708"/>
                <a:gd name="T39" fmla="*/ 1 h 3988"/>
                <a:gd name="T40" fmla="*/ 0 w 2708"/>
                <a:gd name="T41" fmla="*/ 1 h 3988"/>
                <a:gd name="T42" fmla="*/ 0 w 2708"/>
                <a:gd name="T43" fmla="*/ 1 h 3988"/>
                <a:gd name="T44" fmla="*/ 0 w 2708"/>
                <a:gd name="T45" fmla="*/ 1 h 3988"/>
                <a:gd name="T46" fmla="*/ 0 w 2708"/>
                <a:gd name="T47" fmla="*/ 0 h 3988"/>
                <a:gd name="T48" fmla="*/ 0 w 2708"/>
                <a:gd name="T49" fmla="*/ 0 h 3988"/>
                <a:gd name="T50" fmla="*/ 0 w 2708"/>
                <a:gd name="T51" fmla="*/ 0 h 3988"/>
                <a:gd name="T52" fmla="*/ 0 w 2708"/>
                <a:gd name="T53" fmla="*/ 1 h 3988"/>
                <a:gd name="T54" fmla="*/ 0 w 2708"/>
                <a:gd name="T55" fmla="*/ 1 h 3988"/>
                <a:gd name="T56" fmla="*/ 0 w 2708"/>
                <a:gd name="T57" fmla="*/ 1 h 3988"/>
                <a:gd name="T58" fmla="*/ 0 w 2708"/>
                <a:gd name="T59" fmla="*/ 0 h 3988"/>
                <a:gd name="T60" fmla="*/ 0 w 2708"/>
                <a:gd name="T61" fmla="*/ 0 h 3988"/>
                <a:gd name="T62" fmla="*/ 0 w 2708"/>
                <a:gd name="T63" fmla="*/ 0 h 3988"/>
                <a:gd name="T64" fmla="*/ 0 w 2708"/>
                <a:gd name="T65" fmla="*/ 0 h 3988"/>
                <a:gd name="T66" fmla="*/ 0 w 2708"/>
                <a:gd name="T67" fmla="*/ 1 h 3988"/>
                <a:gd name="T68" fmla="*/ 0 w 2708"/>
                <a:gd name="T69" fmla="*/ 1 h 3988"/>
                <a:gd name="T70" fmla="*/ 0 w 2708"/>
                <a:gd name="T71" fmla="*/ 0 h 3988"/>
                <a:gd name="T72" fmla="*/ 0 w 2708"/>
                <a:gd name="T73" fmla="*/ 0 h 3988"/>
                <a:gd name="T74" fmla="*/ 0 w 2708"/>
                <a:gd name="T75" fmla="*/ 0 h 3988"/>
                <a:gd name="T76" fmla="*/ 0 w 2708"/>
                <a:gd name="T77" fmla="*/ 0 h 3988"/>
                <a:gd name="T78" fmla="*/ 0 w 2708"/>
                <a:gd name="T79" fmla="*/ 0 h 3988"/>
                <a:gd name="T80" fmla="*/ 0 w 2708"/>
                <a:gd name="T81" fmla="*/ 1 h 3988"/>
                <a:gd name="T82" fmla="*/ 0 w 2708"/>
                <a:gd name="T83" fmla="*/ 0 h 3988"/>
                <a:gd name="T84" fmla="*/ 0 w 2708"/>
                <a:gd name="T85" fmla="*/ 0 h 3988"/>
                <a:gd name="T86" fmla="*/ 0 w 2708"/>
                <a:gd name="T87" fmla="*/ 0 h 3988"/>
                <a:gd name="T88" fmla="*/ 0 w 2708"/>
                <a:gd name="T89" fmla="*/ 0 h 3988"/>
                <a:gd name="T90" fmla="*/ 0 w 2708"/>
                <a:gd name="T91" fmla="*/ 0 h 3988"/>
                <a:gd name="T92" fmla="*/ 0 w 2708"/>
                <a:gd name="T93" fmla="*/ 0 h 3988"/>
                <a:gd name="T94" fmla="*/ 0 w 2708"/>
                <a:gd name="T95" fmla="*/ 0 h 3988"/>
                <a:gd name="T96" fmla="*/ 0 w 2708"/>
                <a:gd name="T97" fmla="*/ 0 h 3988"/>
                <a:gd name="T98" fmla="*/ 0 w 2708"/>
                <a:gd name="T99" fmla="*/ 0 h 3988"/>
                <a:gd name="T100" fmla="*/ 0 w 2708"/>
                <a:gd name="T101" fmla="*/ 0 h 3988"/>
                <a:gd name="T102" fmla="*/ 0 w 2708"/>
                <a:gd name="T103" fmla="*/ 0 h 3988"/>
                <a:gd name="T104" fmla="*/ 0 w 2708"/>
                <a:gd name="T105" fmla="*/ 0 h 3988"/>
                <a:gd name="T106" fmla="*/ 0 w 2708"/>
                <a:gd name="T107" fmla="*/ 0 h 3988"/>
                <a:gd name="T108" fmla="*/ 0 w 2708"/>
                <a:gd name="T109" fmla="*/ 0 h 3988"/>
                <a:gd name="T110" fmla="*/ 0 w 2708"/>
                <a:gd name="T111" fmla="*/ 0 h 3988"/>
                <a:gd name="T112" fmla="*/ 0 w 2708"/>
                <a:gd name="T113" fmla="*/ 0 h 39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08"/>
                <a:gd name="T172" fmla="*/ 0 h 3988"/>
                <a:gd name="T173" fmla="*/ 2708 w 2708"/>
                <a:gd name="T174" fmla="*/ 3988 h 39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08" h="3988">
                  <a:moveTo>
                    <a:pt x="2293" y="3976"/>
                  </a:moveTo>
                  <a:lnTo>
                    <a:pt x="2361" y="3978"/>
                  </a:lnTo>
                  <a:lnTo>
                    <a:pt x="2431" y="3982"/>
                  </a:lnTo>
                  <a:lnTo>
                    <a:pt x="2501" y="3984"/>
                  </a:lnTo>
                  <a:lnTo>
                    <a:pt x="2570" y="3986"/>
                  </a:lnTo>
                  <a:lnTo>
                    <a:pt x="2638" y="3986"/>
                  </a:lnTo>
                  <a:lnTo>
                    <a:pt x="2708" y="3988"/>
                  </a:lnTo>
                  <a:moveTo>
                    <a:pt x="0" y="3894"/>
                  </a:moveTo>
                  <a:lnTo>
                    <a:pt x="70" y="3894"/>
                  </a:lnTo>
                  <a:lnTo>
                    <a:pt x="140" y="3894"/>
                  </a:lnTo>
                  <a:lnTo>
                    <a:pt x="210" y="3896"/>
                  </a:lnTo>
                  <a:lnTo>
                    <a:pt x="278" y="3898"/>
                  </a:lnTo>
                  <a:lnTo>
                    <a:pt x="348" y="3900"/>
                  </a:lnTo>
                  <a:lnTo>
                    <a:pt x="418" y="3902"/>
                  </a:lnTo>
                  <a:lnTo>
                    <a:pt x="486" y="3904"/>
                  </a:lnTo>
                  <a:lnTo>
                    <a:pt x="556" y="3906"/>
                  </a:lnTo>
                  <a:lnTo>
                    <a:pt x="626" y="3908"/>
                  </a:lnTo>
                  <a:lnTo>
                    <a:pt x="696" y="3912"/>
                  </a:lnTo>
                  <a:lnTo>
                    <a:pt x="764" y="3912"/>
                  </a:lnTo>
                  <a:lnTo>
                    <a:pt x="834" y="3900"/>
                  </a:lnTo>
                  <a:lnTo>
                    <a:pt x="903" y="3876"/>
                  </a:lnTo>
                  <a:lnTo>
                    <a:pt x="971" y="3850"/>
                  </a:lnTo>
                  <a:lnTo>
                    <a:pt x="1041" y="3898"/>
                  </a:lnTo>
                  <a:lnTo>
                    <a:pt x="1111" y="3932"/>
                  </a:lnTo>
                  <a:lnTo>
                    <a:pt x="1179" y="3934"/>
                  </a:lnTo>
                  <a:lnTo>
                    <a:pt x="1249" y="3938"/>
                  </a:lnTo>
                  <a:lnTo>
                    <a:pt x="1319" y="3940"/>
                  </a:lnTo>
                  <a:lnTo>
                    <a:pt x="1389" y="3942"/>
                  </a:lnTo>
                  <a:lnTo>
                    <a:pt x="1457" y="3946"/>
                  </a:lnTo>
                  <a:lnTo>
                    <a:pt x="1527" y="3948"/>
                  </a:lnTo>
                  <a:lnTo>
                    <a:pt x="1597" y="3948"/>
                  </a:lnTo>
                  <a:lnTo>
                    <a:pt x="1665" y="3932"/>
                  </a:lnTo>
                  <a:lnTo>
                    <a:pt x="1735" y="3892"/>
                  </a:lnTo>
                  <a:lnTo>
                    <a:pt x="1805" y="3850"/>
                  </a:lnTo>
                  <a:lnTo>
                    <a:pt x="1875" y="3808"/>
                  </a:lnTo>
                  <a:lnTo>
                    <a:pt x="1943" y="3766"/>
                  </a:lnTo>
                  <a:lnTo>
                    <a:pt x="2012" y="3726"/>
                  </a:lnTo>
                  <a:lnTo>
                    <a:pt x="2082" y="3688"/>
                  </a:lnTo>
                  <a:lnTo>
                    <a:pt x="2150" y="3652"/>
                  </a:lnTo>
                  <a:lnTo>
                    <a:pt x="2220" y="3616"/>
                  </a:lnTo>
                  <a:lnTo>
                    <a:pt x="2290" y="3586"/>
                  </a:lnTo>
                  <a:lnTo>
                    <a:pt x="2358" y="3560"/>
                  </a:lnTo>
                  <a:lnTo>
                    <a:pt x="2428" y="3536"/>
                  </a:lnTo>
                  <a:lnTo>
                    <a:pt x="2498" y="3518"/>
                  </a:lnTo>
                  <a:lnTo>
                    <a:pt x="2568" y="3504"/>
                  </a:lnTo>
                  <a:lnTo>
                    <a:pt x="2636" y="3496"/>
                  </a:lnTo>
                  <a:lnTo>
                    <a:pt x="2706" y="3494"/>
                  </a:lnTo>
                  <a:moveTo>
                    <a:pt x="3" y="2858"/>
                  </a:moveTo>
                  <a:lnTo>
                    <a:pt x="73" y="2868"/>
                  </a:lnTo>
                  <a:lnTo>
                    <a:pt x="143" y="2898"/>
                  </a:lnTo>
                  <a:lnTo>
                    <a:pt x="213" y="2948"/>
                  </a:lnTo>
                  <a:lnTo>
                    <a:pt x="281" y="3012"/>
                  </a:lnTo>
                  <a:lnTo>
                    <a:pt x="351" y="3088"/>
                  </a:lnTo>
                  <a:lnTo>
                    <a:pt x="421" y="3170"/>
                  </a:lnTo>
                  <a:lnTo>
                    <a:pt x="488" y="3254"/>
                  </a:lnTo>
                  <a:lnTo>
                    <a:pt x="558" y="3340"/>
                  </a:lnTo>
                  <a:lnTo>
                    <a:pt x="628" y="3425"/>
                  </a:lnTo>
                  <a:lnTo>
                    <a:pt x="698" y="3509"/>
                  </a:lnTo>
                  <a:lnTo>
                    <a:pt x="766" y="3591"/>
                  </a:lnTo>
                  <a:lnTo>
                    <a:pt x="836" y="3671"/>
                  </a:lnTo>
                  <a:lnTo>
                    <a:pt x="906" y="3749"/>
                  </a:lnTo>
                  <a:lnTo>
                    <a:pt x="974" y="3825"/>
                  </a:lnTo>
                  <a:lnTo>
                    <a:pt x="1044" y="3823"/>
                  </a:lnTo>
                  <a:lnTo>
                    <a:pt x="1114" y="3797"/>
                  </a:lnTo>
                  <a:lnTo>
                    <a:pt x="1182" y="3771"/>
                  </a:lnTo>
                  <a:lnTo>
                    <a:pt x="1252" y="3747"/>
                  </a:lnTo>
                  <a:lnTo>
                    <a:pt x="1322" y="3725"/>
                  </a:lnTo>
                  <a:lnTo>
                    <a:pt x="1392" y="3701"/>
                  </a:lnTo>
                  <a:lnTo>
                    <a:pt x="1460" y="3682"/>
                  </a:lnTo>
                  <a:lnTo>
                    <a:pt x="1530" y="3662"/>
                  </a:lnTo>
                  <a:lnTo>
                    <a:pt x="1599" y="3642"/>
                  </a:lnTo>
                  <a:lnTo>
                    <a:pt x="1667" y="3624"/>
                  </a:lnTo>
                  <a:lnTo>
                    <a:pt x="1737" y="3606"/>
                  </a:lnTo>
                  <a:lnTo>
                    <a:pt x="1807" y="3592"/>
                  </a:lnTo>
                  <a:lnTo>
                    <a:pt x="1877" y="3576"/>
                  </a:lnTo>
                  <a:lnTo>
                    <a:pt x="1945" y="3564"/>
                  </a:lnTo>
                  <a:lnTo>
                    <a:pt x="2015" y="3550"/>
                  </a:lnTo>
                  <a:lnTo>
                    <a:pt x="2085" y="3540"/>
                  </a:lnTo>
                  <a:lnTo>
                    <a:pt x="2153" y="3530"/>
                  </a:lnTo>
                  <a:lnTo>
                    <a:pt x="2223" y="3522"/>
                  </a:lnTo>
                  <a:lnTo>
                    <a:pt x="2293" y="3514"/>
                  </a:lnTo>
                  <a:lnTo>
                    <a:pt x="2361" y="3508"/>
                  </a:lnTo>
                  <a:lnTo>
                    <a:pt x="2431" y="3502"/>
                  </a:lnTo>
                  <a:lnTo>
                    <a:pt x="2501" y="3498"/>
                  </a:lnTo>
                  <a:lnTo>
                    <a:pt x="2571" y="3496"/>
                  </a:lnTo>
                  <a:lnTo>
                    <a:pt x="2638" y="3494"/>
                  </a:lnTo>
                  <a:lnTo>
                    <a:pt x="2708" y="3494"/>
                  </a:lnTo>
                  <a:moveTo>
                    <a:pt x="3" y="2224"/>
                  </a:moveTo>
                  <a:lnTo>
                    <a:pt x="73" y="2224"/>
                  </a:lnTo>
                  <a:lnTo>
                    <a:pt x="143" y="2214"/>
                  </a:lnTo>
                  <a:lnTo>
                    <a:pt x="213" y="2190"/>
                  </a:lnTo>
                  <a:lnTo>
                    <a:pt x="281" y="2152"/>
                  </a:lnTo>
                  <a:lnTo>
                    <a:pt x="351" y="2102"/>
                  </a:lnTo>
                  <a:lnTo>
                    <a:pt x="421" y="2040"/>
                  </a:lnTo>
                  <a:lnTo>
                    <a:pt x="488" y="1972"/>
                  </a:lnTo>
                  <a:lnTo>
                    <a:pt x="558" y="1898"/>
                  </a:lnTo>
                  <a:lnTo>
                    <a:pt x="628" y="1818"/>
                  </a:lnTo>
                  <a:lnTo>
                    <a:pt x="698" y="1736"/>
                  </a:lnTo>
                  <a:lnTo>
                    <a:pt x="766" y="1650"/>
                  </a:lnTo>
                  <a:lnTo>
                    <a:pt x="836" y="1568"/>
                  </a:lnTo>
                  <a:lnTo>
                    <a:pt x="906" y="1606"/>
                  </a:lnTo>
                  <a:lnTo>
                    <a:pt x="974" y="1676"/>
                  </a:lnTo>
                  <a:lnTo>
                    <a:pt x="1044" y="1746"/>
                  </a:lnTo>
                  <a:lnTo>
                    <a:pt x="1114" y="1818"/>
                  </a:lnTo>
                  <a:lnTo>
                    <a:pt x="1182" y="1888"/>
                  </a:lnTo>
                  <a:lnTo>
                    <a:pt x="1252" y="1960"/>
                  </a:lnTo>
                  <a:lnTo>
                    <a:pt x="1322" y="2028"/>
                  </a:lnTo>
                  <a:lnTo>
                    <a:pt x="1392" y="2098"/>
                  </a:lnTo>
                  <a:lnTo>
                    <a:pt x="1460" y="2164"/>
                  </a:lnTo>
                  <a:lnTo>
                    <a:pt x="1530" y="2232"/>
                  </a:lnTo>
                  <a:lnTo>
                    <a:pt x="1599" y="2296"/>
                  </a:lnTo>
                  <a:lnTo>
                    <a:pt x="1667" y="2360"/>
                  </a:lnTo>
                  <a:lnTo>
                    <a:pt x="1737" y="2420"/>
                  </a:lnTo>
                  <a:lnTo>
                    <a:pt x="1807" y="2480"/>
                  </a:lnTo>
                  <a:lnTo>
                    <a:pt x="1877" y="2536"/>
                  </a:lnTo>
                  <a:lnTo>
                    <a:pt x="1945" y="2590"/>
                  </a:lnTo>
                  <a:lnTo>
                    <a:pt x="2015" y="2642"/>
                  </a:lnTo>
                  <a:lnTo>
                    <a:pt x="2085" y="2692"/>
                  </a:lnTo>
                  <a:lnTo>
                    <a:pt x="2153" y="2736"/>
                  </a:lnTo>
                  <a:lnTo>
                    <a:pt x="2223" y="2775"/>
                  </a:lnTo>
                  <a:lnTo>
                    <a:pt x="2293" y="2811"/>
                  </a:lnTo>
                  <a:lnTo>
                    <a:pt x="2361" y="2843"/>
                  </a:lnTo>
                  <a:lnTo>
                    <a:pt x="2431" y="2871"/>
                  </a:lnTo>
                  <a:lnTo>
                    <a:pt x="2501" y="2891"/>
                  </a:lnTo>
                  <a:lnTo>
                    <a:pt x="2571" y="2907"/>
                  </a:lnTo>
                  <a:lnTo>
                    <a:pt x="2638" y="2917"/>
                  </a:lnTo>
                  <a:lnTo>
                    <a:pt x="2708" y="2919"/>
                  </a:lnTo>
                  <a:moveTo>
                    <a:pt x="3" y="1754"/>
                  </a:moveTo>
                  <a:lnTo>
                    <a:pt x="73" y="1742"/>
                  </a:lnTo>
                  <a:lnTo>
                    <a:pt x="143" y="1706"/>
                  </a:lnTo>
                  <a:lnTo>
                    <a:pt x="213" y="1658"/>
                  </a:lnTo>
                  <a:lnTo>
                    <a:pt x="281" y="1600"/>
                  </a:lnTo>
                  <a:lnTo>
                    <a:pt x="351" y="1536"/>
                  </a:lnTo>
                  <a:lnTo>
                    <a:pt x="421" y="1472"/>
                  </a:lnTo>
                  <a:lnTo>
                    <a:pt x="488" y="1412"/>
                  </a:lnTo>
                  <a:lnTo>
                    <a:pt x="558" y="1372"/>
                  </a:lnTo>
                  <a:lnTo>
                    <a:pt x="628" y="1374"/>
                  </a:lnTo>
                  <a:lnTo>
                    <a:pt x="698" y="1412"/>
                  </a:lnTo>
                  <a:lnTo>
                    <a:pt x="766" y="1470"/>
                  </a:lnTo>
                  <a:lnTo>
                    <a:pt x="836" y="1530"/>
                  </a:lnTo>
                  <a:lnTo>
                    <a:pt x="906" y="1474"/>
                  </a:lnTo>
                  <a:lnTo>
                    <a:pt x="974" y="1396"/>
                  </a:lnTo>
                  <a:lnTo>
                    <a:pt x="1044" y="1356"/>
                  </a:lnTo>
                  <a:lnTo>
                    <a:pt x="1114" y="1398"/>
                  </a:lnTo>
                  <a:lnTo>
                    <a:pt x="1182" y="1462"/>
                  </a:lnTo>
                  <a:lnTo>
                    <a:pt x="1252" y="1528"/>
                  </a:lnTo>
                  <a:lnTo>
                    <a:pt x="1322" y="1594"/>
                  </a:lnTo>
                  <a:lnTo>
                    <a:pt x="1392" y="1658"/>
                  </a:lnTo>
                  <a:lnTo>
                    <a:pt x="1460" y="1722"/>
                  </a:lnTo>
                  <a:lnTo>
                    <a:pt x="1530" y="1786"/>
                  </a:lnTo>
                  <a:lnTo>
                    <a:pt x="1599" y="1848"/>
                  </a:lnTo>
                  <a:lnTo>
                    <a:pt x="1667" y="1908"/>
                  </a:lnTo>
                  <a:lnTo>
                    <a:pt x="1737" y="1966"/>
                  </a:lnTo>
                  <a:lnTo>
                    <a:pt x="1807" y="2022"/>
                  </a:lnTo>
                  <a:lnTo>
                    <a:pt x="1877" y="2076"/>
                  </a:lnTo>
                  <a:lnTo>
                    <a:pt x="1945" y="2128"/>
                  </a:lnTo>
                  <a:lnTo>
                    <a:pt x="2015" y="2176"/>
                  </a:lnTo>
                  <a:lnTo>
                    <a:pt x="2085" y="2222"/>
                  </a:lnTo>
                  <a:lnTo>
                    <a:pt x="2153" y="2264"/>
                  </a:lnTo>
                  <a:lnTo>
                    <a:pt x="2223" y="2302"/>
                  </a:lnTo>
                  <a:lnTo>
                    <a:pt x="2293" y="2336"/>
                  </a:lnTo>
                  <a:lnTo>
                    <a:pt x="2361" y="2366"/>
                  </a:lnTo>
                  <a:lnTo>
                    <a:pt x="2431" y="2391"/>
                  </a:lnTo>
                  <a:lnTo>
                    <a:pt x="2501" y="2411"/>
                  </a:lnTo>
                  <a:lnTo>
                    <a:pt x="2571" y="2425"/>
                  </a:lnTo>
                  <a:lnTo>
                    <a:pt x="2638" y="2433"/>
                  </a:lnTo>
                  <a:lnTo>
                    <a:pt x="2708" y="2437"/>
                  </a:lnTo>
                  <a:moveTo>
                    <a:pt x="3" y="644"/>
                  </a:moveTo>
                  <a:lnTo>
                    <a:pt x="73" y="674"/>
                  </a:lnTo>
                  <a:lnTo>
                    <a:pt x="143" y="734"/>
                  </a:lnTo>
                  <a:lnTo>
                    <a:pt x="213" y="800"/>
                  </a:lnTo>
                  <a:lnTo>
                    <a:pt x="281" y="870"/>
                  </a:lnTo>
                  <a:lnTo>
                    <a:pt x="351" y="938"/>
                  </a:lnTo>
                  <a:lnTo>
                    <a:pt x="421" y="1004"/>
                  </a:lnTo>
                  <a:lnTo>
                    <a:pt x="488" y="1058"/>
                  </a:lnTo>
                  <a:lnTo>
                    <a:pt x="558" y="1090"/>
                  </a:lnTo>
                  <a:lnTo>
                    <a:pt x="628" y="1084"/>
                  </a:lnTo>
                  <a:lnTo>
                    <a:pt x="698" y="1052"/>
                  </a:lnTo>
                  <a:lnTo>
                    <a:pt x="766" y="1058"/>
                  </a:lnTo>
                  <a:lnTo>
                    <a:pt x="836" y="1110"/>
                  </a:lnTo>
                  <a:lnTo>
                    <a:pt x="906" y="1171"/>
                  </a:lnTo>
                  <a:lnTo>
                    <a:pt x="974" y="1231"/>
                  </a:lnTo>
                  <a:lnTo>
                    <a:pt x="1044" y="1261"/>
                  </a:lnTo>
                  <a:lnTo>
                    <a:pt x="1114" y="1231"/>
                  </a:lnTo>
                  <a:lnTo>
                    <a:pt x="1182" y="1221"/>
                  </a:lnTo>
                  <a:lnTo>
                    <a:pt x="1252" y="1249"/>
                  </a:lnTo>
                  <a:lnTo>
                    <a:pt x="1322" y="1299"/>
                  </a:lnTo>
                  <a:lnTo>
                    <a:pt x="1392" y="1355"/>
                  </a:lnTo>
                  <a:lnTo>
                    <a:pt x="1460" y="1413"/>
                  </a:lnTo>
                  <a:lnTo>
                    <a:pt x="1530" y="1471"/>
                  </a:lnTo>
                  <a:lnTo>
                    <a:pt x="1599" y="1529"/>
                  </a:lnTo>
                  <a:lnTo>
                    <a:pt x="1667" y="1585"/>
                  </a:lnTo>
                  <a:lnTo>
                    <a:pt x="1737" y="1639"/>
                  </a:lnTo>
                  <a:lnTo>
                    <a:pt x="1807" y="1691"/>
                  </a:lnTo>
                  <a:lnTo>
                    <a:pt x="1877" y="1743"/>
                  </a:lnTo>
                  <a:lnTo>
                    <a:pt x="1945" y="1791"/>
                  </a:lnTo>
                  <a:lnTo>
                    <a:pt x="2015" y="1837"/>
                  </a:lnTo>
                  <a:lnTo>
                    <a:pt x="2085" y="1879"/>
                  </a:lnTo>
                  <a:lnTo>
                    <a:pt x="2153" y="1919"/>
                  </a:lnTo>
                  <a:lnTo>
                    <a:pt x="2223" y="1955"/>
                  </a:lnTo>
                  <a:lnTo>
                    <a:pt x="2293" y="1987"/>
                  </a:lnTo>
                  <a:lnTo>
                    <a:pt x="2361" y="2015"/>
                  </a:lnTo>
                  <a:lnTo>
                    <a:pt x="2431" y="2039"/>
                  </a:lnTo>
                  <a:lnTo>
                    <a:pt x="2501" y="2057"/>
                  </a:lnTo>
                  <a:lnTo>
                    <a:pt x="2571" y="2069"/>
                  </a:lnTo>
                  <a:lnTo>
                    <a:pt x="2638" y="2077"/>
                  </a:lnTo>
                  <a:lnTo>
                    <a:pt x="2708" y="2081"/>
                  </a:lnTo>
                  <a:moveTo>
                    <a:pt x="3" y="582"/>
                  </a:moveTo>
                  <a:lnTo>
                    <a:pt x="73" y="564"/>
                  </a:lnTo>
                  <a:lnTo>
                    <a:pt x="143" y="532"/>
                  </a:lnTo>
                  <a:lnTo>
                    <a:pt x="213" y="500"/>
                  </a:lnTo>
                  <a:lnTo>
                    <a:pt x="281" y="514"/>
                  </a:lnTo>
                  <a:lnTo>
                    <a:pt x="351" y="580"/>
                  </a:lnTo>
                  <a:lnTo>
                    <a:pt x="421" y="650"/>
                  </a:lnTo>
                  <a:lnTo>
                    <a:pt x="488" y="722"/>
                  </a:lnTo>
                  <a:lnTo>
                    <a:pt x="558" y="790"/>
                  </a:lnTo>
                  <a:lnTo>
                    <a:pt x="628" y="856"/>
                  </a:lnTo>
                  <a:lnTo>
                    <a:pt x="698" y="904"/>
                  </a:lnTo>
                  <a:lnTo>
                    <a:pt x="766" y="890"/>
                  </a:lnTo>
                  <a:lnTo>
                    <a:pt x="836" y="824"/>
                  </a:lnTo>
                  <a:lnTo>
                    <a:pt x="906" y="842"/>
                  </a:lnTo>
                  <a:lnTo>
                    <a:pt x="974" y="904"/>
                  </a:lnTo>
                  <a:lnTo>
                    <a:pt x="1044" y="960"/>
                  </a:lnTo>
                  <a:lnTo>
                    <a:pt x="1114" y="1006"/>
                  </a:lnTo>
                  <a:lnTo>
                    <a:pt x="1182" y="1028"/>
                  </a:lnTo>
                  <a:lnTo>
                    <a:pt x="1252" y="1042"/>
                  </a:lnTo>
                  <a:lnTo>
                    <a:pt x="1322" y="1068"/>
                  </a:lnTo>
                  <a:lnTo>
                    <a:pt x="1392" y="1107"/>
                  </a:lnTo>
                  <a:lnTo>
                    <a:pt x="1460" y="1153"/>
                  </a:lnTo>
                  <a:lnTo>
                    <a:pt x="1530" y="1201"/>
                  </a:lnTo>
                  <a:lnTo>
                    <a:pt x="1599" y="1251"/>
                  </a:lnTo>
                  <a:lnTo>
                    <a:pt x="1667" y="1301"/>
                  </a:lnTo>
                  <a:lnTo>
                    <a:pt x="1737" y="1351"/>
                  </a:lnTo>
                  <a:lnTo>
                    <a:pt x="1807" y="1397"/>
                  </a:lnTo>
                  <a:lnTo>
                    <a:pt x="1877" y="1443"/>
                  </a:lnTo>
                  <a:lnTo>
                    <a:pt x="1945" y="1487"/>
                  </a:lnTo>
                  <a:lnTo>
                    <a:pt x="2015" y="1529"/>
                  </a:lnTo>
                  <a:lnTo>
                    <a:pt x="2085" y="1569"/>
                  </a:lnTo>
                  <a:lnTo>
                    <a:pt x="2153" y="1605"/>
                  </a:lnTo>
                  <a:lnTo>
                    <a:pt x="2223" y="1637"/>
                  </a:lnTo>
                  <a:lnTo>
                    <a:pt x="2293" y="1667"/>
                  </a:lnTo>
                  <a:lnTo>
                    <a:pt x="2361" y="1693"/>
                  </a:lnTo>
                  <a:lnTo>
                    <a:pt x="2431" y="1715"/>
                  </a:lnTo>
                  <a:lnTo>
                    <a:pt x="2501" y="1731"/>
                  </a:lnTo>
                  <a:lnTo>
                    <a:pt x="2571" y="1745"/>
                  </a:lnTo>
                  <a:lnTo>
                    <a:pt x="2638" y="1750"/>
                  </a:lnTo>
                  <a:lnTo>
                    <a:pt x="2708" y="1754"/>
                  </a:lnTo>
                  <a:moveTo>
                    <a:pt x="3" y="438"/>
                  </a:moveTo>
                  <a:lnTo>
                    <a:pt x="73" y="428"/>
                  </a:lnTo>
                  <a:lnTo>
                    <a:pt x="143" y="406"/>
                  </a:lnTo>
                  <a:lnTo>
                    <a:pt x="213" y="428"/>
                  </a:lnTo>
                  <a:lnTo>
                    <a:pt x="281" y="444"/>
                  </a:lnTo>
                  <a:lnTo>
                    <a:pt x="351" y="416"/>
                  </a:lnTo>
                  <a:lnTo>
                    <a:pt x="421" y="398"/>
                  </a:lnTo>
                  <a:lnTo>
                    <a:pt x="488" y="430"/>
                  </a:lnTo>
                  <a:lnTo>
                    <a:pt x="558" y="492"/>
                  </a:lnTo>
                  <a:lnTo>
                    <a:pt x="628" y="562"/>
                  </a:lnTo>
                  <a:lnTo>
                    <a:pt x="698" y="630"/>
                  </a:lnTo>
                  <a:lnTo>
                    <a:pt x="766" y="700"/>
                  </a:lnTo>
                  <a:lnTo>
                    <a:pt x="836" y="762"/>
                  </a:lnTo>
                  <a:lnTo>
                    <a:pt x="906" y="724"/>
                  </a:lnTo>
                  <a:lnTo>
                    <a:pt x="974" y="658"/>
                  </a:lnTo>
                  <a:lnTo>
                    <a:pt x="1044" y="700"/>
                  </a:lnTo>
                  <a:lnTo>
                    <a:pt x="1114" y="746"/>
                  </a:lnTo>
                  <a:lnTo>
                    <a:pt x="1182" y="778"/>
                  </a:lnTo>
                  <a:lnTo>
                    <a:pt x="1252" y="794"/>
                  </a:lnTo>
                  <a:lnTo>
                    <a:pt x="1322" y="808"/>
                  </a:lnTo>
                  <a:lnTo>
                    <a:pt x="1392" y="836"/>
                  </a:lnTo>
                  <a:lnTo>
                    <a:pt x="1460" y="875"/>
                  </a:lnTo>
                  <a:lnTo>
                    <a:pt x="1530" y="917"/>
                  </a:lnTo>
                  <a:lnTo>
                    <a:pt x="1599" y="963"/>
                  </a:lnTo>
                  <a:lnTo>
                    <a:pt x="1667" y="1007"/>
                  </a:lnTo>
                  <a:lnTo>
                    <a:pt x="1737" y="1051"/>
                  </a:lnTo>
                  <a:lnTo>
                    <a:pt x="1807" y="1095"/>
                  </a:lnTo>
                  <a:lnTo>
                    <a:pt x="1877" y="1135"/>
                  </a:lnTo>
                  <a:lnTo>
                    <a:pt x="1945" y="1175"/>
                  </a:lnTo>
                  <a:lnTo>
                    <a:pt x="2015" y="1213"/>
                  </a:lnTo>
                  <a:lnTo>
                    <a:pt x="2085" y="1247"/>
                  </a:lnTo>
                  <a:lnTo>
                    <a:pt x="2153" y="1279"/>
                  </a:lnTo>
                  <a:lnTo>
                    <a:pt x="2223" y="1309"/>
                  </a:lnTo>
                  <a:lnTo>
                    <a:pt x="2293" y="1333"/>
                  </a:lnTo>
                  <a:lnTo>
                    <a:pt x="2361" y="1357"/>
                  </a:lnTo>
                  <a:lnTo>
                    <a:pt x="2431" y="1375"/>
                  </a:lnTo>
                  <a:lnTo>
                    <a:pt x="2501" y="1391"/>
                  </a:lnTo>
                  <a:lnTo>
                    <a:pt x="2571" y="1401"/>
                  </a:lnTo>
                  <a:lnTo>
                    <a:pt x="2638" y="1407"/>
                  </a:lnTo>
                  <a:lnTo>
                    <a:pt x="2708" y="1409"/>
                  </a:lnTo>
                  <a:moveTo>
                    <a:pt x="3" y="290"/>
                  </a:moveTo>
                  <a:lnTo>
                    <a:pt x="73" y="314"/>
                  </a:lnTo>
                  <a:lnTo>
                    <a:pt x="143" y="366"/>
                  </a:lnTo>
                  <a:lnTo>
                    <a:pt x="213" y="376"/>
                  </a:lnTo>
                  <a:lnTo>
                    <a:pt x="281" y="348"/>
                  </a:lnTo>
                  <a:lnTo>
                    <a:pt x="351" y="318"/>
                  </a:lnTo>
                  <a:lnTo>
                    <a:pt x="421" y="314"/>
                  </a:lnTo>
                  <a:lnTo>
                    <a:pt x="488" y="310"/>
                  </a:lnTo>
                  <a:lnTo>
                    <a:pt x="558" y="280"/>
                  </a:lnTo>
                  <a:lnTo>
                    <a:pt x="628" y="300"/>
                  </a:lnTo>
                  <a:lnTo>
                    <a:pt x="698" y="372"/>
                  </a:lnTo>
                  <a:lnTo>
                    <a:pt x="766" y="442"/>
                  </a:lnTo>
                  <a:lnTo>
                    <a:pt x="836" y="510"/>
                  </a:lnTo>
                  <a:lnTo>
                    <a:pt x="906" y="574"/>
                  </a:lnTo>
                  <a:lnTo>
                    <a:pt x="974" y="606"/>
                  </a:lnTo>
                  <a:lnTo>
                    <a:pt x="1044" y="534"/>
                  </a:lnTo>
                  <a:lnTo>
                    <a:pt x="1114" y="538"/>
                  </a:lnTo>
                  <a:lnTo>
                    <a:pt x="1182" y="572"/>
                  </a:lnTo>
                  <a:lnTo>
                    <a:pt x="1252" y="588"/>
                  </a:lnTo>
                  <a:lnTo>
                    <a:pt x="1322" y="580"/>
                  </a:lnTo>
                  <a:lnTo>
                    <a:pt x="1392" y="578"/>
                  </a:lnTo>
                  <a:lnTo>
                    <a:pt x="1460" y="614"/>
                  </a:lnTo>
                  <a:lnTo>
                    <a:pt x="1530" y="666"/>
                  </a:lnTo>
                  <a:lnTo>
                    <a:pt x="1599" y="720"/>
                  </a:lnTo>
                  <a:lnTo>
                    <a:pt x="1667" y="774"/>
                  </a:lnTo>
                  <a:lnTo>
                    <a:pt x="1737" y="828"/>
                  </a:lnTo>
                  <a:lnTo>
                    <a:pt x="1807" y="878"/>
                  </a:lnTo>
                  <a:lnTo>
                    <a:pt x="1877" y="927"/>
                  </a:lnTo>
                  <a:lnTo>
                    <a:pt x="1945" y="973"/>
                  </a:lnTo>
                  <a:lnTo>
                    <a:pt x="2015" y="1017"/>
                  </a:lnTo>
                  <a:lnTo>
                    <a:pt x="2085" y="1057"/>
                  </a:lnTo>
                  <a:lnTo>
                    <a:pt x="2153" y="1095"/>
                  </a:lnTo>
                  <a:lnTo>
                    <a:pt x="2223" y="1127"/>
                  </a:lnTo>
                  <a:lnTo>
                    <a:pt x="2293" y="1157"/>
                  </a:lnTo>
                  <a:lnTo>
                    <a:pt x="2361" y="1181"/>
                  </a:lnTo>
                  <a:lnTo>
                    <a:pt x="2431" y="1201"/>
                  </a:lnTo>
                  <a:lnTo>
                    <a:pt x="2501" y="1217"/>
                  </a:lnTo>
                  <a:lnTo>
                    <a:pt x="2571" y="1229"/>
                  </a:lnTo>
                  <a:lnTo>
                    <a:pt x="2638" y="1237"/>
                  </a:lnTo>
                  <a:lnTo>
                    <a:pt x="2708" y="1239"/>
                  </a:lnTo>
                  <a:moveTo>
                    <a:pt x="3" y="152"/>
                  </a:moveTo>
                  <a:lnTo>
                    <a:pt x="73" y="138"/>
                  </a:lnTo>
                  <a:lnTo>
                    <a:pt x="143" y="110"/>
                  </a:lnTo>
                  <a:lnTo>
                    <a:pt x="213" y="128"/>
                  </a:lnTo>
                  <a:lnTo>
                    <a:pt x="281" y="186"/>
                  </a:lnTo>
                  <a:lnTo>
                    <a:pt x="351" y="248"/>
                  </a:lnTo>
                  <a:lnTo>
                    <a:pt x="421" y="270"/>
                  </a:lnTo>
                  <a:lnTo>
                    <a:pt x="488" y="238"/>
                  </a:lnTo>
                  <a:lnTo>
                    <a:pt x="558" y="228"/>
                  </a:lnTo>
                  <a:lnTo>
                    <a:pt x="628" y="252"/>
                  </a:lnTo>
                  <a:lnTo>
                    <a:pt x="698" y="244"/>
                  </a:lnTo>
                  <a:lnTo>
                    <a:pt x="766" y="276"/>
                  </a:lnTo>
                  <a:lnTo>
                    <a:pt x="836" y="326"/>
                  </a:lnTo>
                  <a:lnTo>
                    <a:pt x="906" y="376"/>
                  </a:lnTo>
                  <a:lnTo>
                    <a:pt x="974" y="428"/>
                  </a:lnTo>
                  <a:lnTo>
                    <a:pt x="1044" y="460"/>
                  </a:lnTo>
                  <a:lnTo>
                    <a:pt x="1114" y="396"/>
                  </a:lnTo>
                  <a:lnTo>
                    <a:pt x="1182" y="336"/>
                  </a:lnTo>
                  <a:lnTo>
                    <a:pt x="1252" y="388"/>
                  </a:lnTo>
                  <a:lnTo>
                    <a:pt x="1322" y="432"/>
                  </a:lnTo>
                  <a:lnTo>
                    <a:pt x="1392" y="432"/>
                  </a:lnTo>
                  <a:lnTo>
                    <a:pt x="1460" y="370"/>
                  </a:lnTo>
                  <a:lnTo>
                    <a:pt x="1530" y="324"/>
                  </a:lnTo>
                  <a:lnTo>
                    <a:pt x="1599" y="372"/>
                  </a:lnTo>
                  <a:lnTo>
                    <a:pt x="1667" y="422"/>
                  </a:lnTo>
                  <a:lnTo>
                    <a:pt x="1737" y="470"/>
                  </a:lnTo>
                  <a:lnTo>
                    <a:pt x="1807" y="518"/>
                  </a:lnTo>
                  <a:lnTo>
                    <a:pt x="1877" y="564"/>
                  </a:lnTo>
                  <a:lnTo>
                    <a:pt x="1945" y="610"/>
                  </a:lnTo>
                  <a:lnTo>
                    <a:pt x="2015" y="652"/>
                  </a:lnTo>
                  <a:lnTo>
                    <a:pt x="2085" y="693"/>
                  </a:lnTo>
                  <a:lnTo>
                    <a:pt x="2153" y="731"/>
                  </a:lnTo>
                  <a:lnTo>
                    <a:pt x="2223" y="765"/>
                  </a:lnTo>
                  <a:lnTo>
                    <a:pt x="2293" y="797"/>
                  </a:lnTo>
                  <a:lnTo>
                    <a:pt x="2361" y="823"/>
                  </a:lnTo>
                  <a:lnTo>
                    <a:pt x="2431" y="847"/>
                  </a:lnTo>
                  <a:lnTo>
                    <a:pt x="2501" y="865"/>
                  </a:lnTo>
                  <a:lnTo>
                    <a:pt x="2571" y="877"/>
                  </a:lnTo>
                  <a:lnTo>
                    <a:pt x="2638" y="885"/>
                  </a:lnTo>
                  <a:lnTo>
                    <a:pt x="2708" y="887"/>
                  </a:lnTo>
                  <a:moveTo>
                    <a:pt x="3" y="50"/>
                  </a:moveTo>
                  <a:lnTo>
                    <a:pt x="73" y="42"/>
                  </a:lnTo>
                  <a:lnTo>
                    <a:pt x="143" y="28"/>
                  </a:lnTo>
                  <a:lnTo>
                    <a:pt x="213" y="30"/>
                  </a:lnTo>
                  <a:lnTo>
                    <a:pt x="281" y="0"/>
                  </a:lnTo>
                  <a:lnTo>
                    <a:pt x="351" y="16"/>
                  </a:lnTo>
                  <a:lnTo>
                    <a:pt x="421" y="78"/>
                  </a:lnTo>
                  <a:lnTo>
                    <a:pt x="488" y="150"/>
                  </a:lnTo>
                  <a:lnTo>
                    <a:pt x="558" y="200"/>
                  </a:lnTo>
                  <a:lnTo>
                    <a:pt x="628" y="164"/>
                  </a:lnTo>
                  <a:lnTo>
                    <a:pt x="698" y="130"/>
                  </a:lnTo>
                  <a:lnTo>
                    <a:pt x="766" y="110"/>
                  </a:lnTo>
                  <a:lnTo>
                    <a:pt x="836" y="84"/>
                  </a:lnTo>
                  <a:lnTo>
                    <a:pt x="906" y="108"/>
                  </a:lnTo>
                  <a:lnTo>
                    <a:pt x="974" y="158"/>
                  </a:lnTo>
                  <a:lnTo>
                    <a:pt x="1044" y="214"/>
                  </a:lnTo>
                  <a:lnTo>
                    <a:pt x="1114" y="272"/>
                  </a:lnTo>
                  <a:lnTo>
                    <a:pt x="1182" y="286"/>
                  </a:lnTo>
                  <a:lnTo>
                    <a:pt x="1252" y="196"/>
                  </a:lnTo>
                  <a:lnTo>
                    <a:pt x="1322" y="186"/>
                  </a:lnTo>
                  <a:lnTo>
                    <a:pt x="1392" y="228"/>
                  </a:lnTo>
                  <a:lnTo>
                    <a:pt x="1460" y="274"/>
                  </a:lnTo>
                  <a:lnTo>
                    <a:pt x="1530" y="286"/>
                  </a:lnTo>
                  <a:lnTo>
                    <a:pt x="1599" y="206"/>
                  </a:lnTo>
                  <a:lnTo>
                    <a:pt x="1667" y="150"/>
                  </a:lnTo>
                  <a:lnTo>
                    <a:pt x="1737" y="128"/>
                  </a:lnTo>
                  <a:lnTo>
                    <a:pt x="1807" y="130"/>
                  </a:lnTo>
                  <a:lnTo>
                    <a:pt x="1877" y="142"/>
                  </a:lnTo>
                  <a:lnTo>
                    <a:pt x="1945" y="158"/>
                  </a:lnTo>
                  <a:lnTo>
                    <a:pt x="2015" y="176"/>
                  </a:lnTo>
                  <a:lnTo>
                    <a:pt x="2085" y="194"/>
                  </a:lnTo>
                  <a:lnTo>
                    <a:pt x="2153" y="210"/>
                  </a:lnTo>
                  <a:lnTo>
                    <a:pt x="2223" y="226"/>
                  </a:lnTo>
                  <a:lnTo>
                    <a:pt x="2293" y="240"/>
                  </a:lnTo>
                </a:path>
              </a:pathLst>
            </a:custGeom>
            <a:noFill/>
            <a:ln w="1588">
              <a:solidFill>
                <a:schemeClr val="tx1"/>
              </a:solidFill>
              <a:miter lim="800000"/>
              <a:headEnd/>
              <a:tailEnd/>
            </a:ln>
          </p:spPr>
          <p:txBody>
            <a:bodyPr/>
            <a:lstStyle/>
            <a:p>
              <a:endParaRPr lang="en-US"/>
            </a:p>
          </p:txBody>
        </p:sp>
        <p:sp>
          <p:nvSpPr>
            <p:cNvPr id="39020" name="Freeform 97"/>
            <p:cNvSpPr>
              <a:spLocks noChangeAspect="1" noEditPoints="1"/>
            </p:cNvSpPr>
            <p:nvPr/>
          </p:nvSpPr>
          <p:spPr bwMode="auto">
            <a:xfrm>
              <a:off x="5166" y="1240"/>
              <a:ext cx="520" cy="84"/>
            </a:xfrm>
            <a:custGeom>
              <a:avLst/>
              <a:gdLst>
                <a:gd name="T0" fmla="*/ 0 w 2706"/>
                <a:gd name="T1" fmla="*/ 0 h 332"/>
                <a:gd name="T2" fmla="*/ 0 w 2706"/>
                <a:gd name="T3" fmla="*/ 0 h 332"/>
                <a:gd name="T4" fmla="*/ 0 w 2706"/>
                <a:gd name="T5" fmla="*/ 0 h 332"/>
                <a:gd name="T6" fmla="*/ 0 w 2706"/>
                <a:gd name="T7" fmla="*/ 0 h 332"/>
                <a:gd name="T8" fmla="*/ 0 w 2706"/>
                <a:gd name="T9" fmla="*/ 0 h 332"/>
                <a:gd name="T10" fmla="*/ 0 w 2706"/>
                <a:gd name="T11" fmla="*/ 0 h 332"/>
                <a:gd name="T12" fmla="*/ 0 w 2706"/>
                <a:gd name="T13" fmla="*/ 0 h 332"/>
                <a:gd name="T14" fmla="*/ 0 w 2706"/>
                <a:gd name="T15" fmla="*/ 0 h 332"/>
                <a:gd name="T16" fmla="*/ 0 w 2706"/>
                <a:gd name="T17" fmla="*/ 0 h 332"/>
                <a:gd name="T18" fmla="*/ 0 w 2706"/>
                <a:gd name="T19" fmla="*/ 0 h 332"/>
                <a:gd name="T20" fmla="*/ 0 w 2706"/>
                <a:gd name="T21" fmla="*/ 0 h 332"/>
                <a:gd name="T22" fmla="*/ 0 w 2706"/>
                <a:gd name="T23" fmla="*/ 0 h 332"/>
                <a:gd name="T24" fmla="*/ 0 w 2706"/>
                <a:gd name="T25" fmla="*/ 0 h 332"/>
                <a:gd name="T26" fmla="*/ 0 w 2706"/>
                <a:gd name="T27" fmla="*/ 0 h 332"/>
                <a:gd name="T28" fmla="*/ 0 w 2706"/>
                <a:gd name="T29" fmla="*/ 0 h 332"/>
                <a:gd name="T30" fmla="*/ 0 w 2706"/>
                <a:gd name="T31" fmla="*/ 0 h 332"/>
                <a:gd name="T32" fmla="*/ 0 w 2706"/>
                <a:gd name="T33" fmla="*/ 0 h 332"/>
                <a:gd name="T34" fmla="*/ 0 w 2706"/>
                <a:gd name="T35" fmla="*/ 0 h 332"/>
                <a:gd name="T36" fmla="*/ 0 w 2706"/>
                <a:gd name="T37" fmla="*/ 0 h 332"/>
                <a:gd name="T38" fmla="*/ 0 w 2706"/>
                <a:gd name="T39" fmla="*/ 0 h 332"/>
                <a:gd name="T40" fmla="*/ 0 w 2706"/>
                <a:gd name="T41" fmla="*/ 0 h 332"/>
                <a:gd name="T42" fmla="*/ 0 w 2706"/>
                <a:gd name="T43" fmla="*/ 0 h 332"/>
                <a:gd name="T44" fmla="*/ 0 w 2706"/>
                <a:gd name="T45" fmla="*/ 0 h 332"/>
                <a:gd name="T46" fmla="*/ 0 w 2706"/>
                <a:gd name="T47" fmla="*/ 0 h 332"/>
                <a:gd name="T48" fmla="*/ 0 w 2706"/>
                <a:gd name="T49" fmla="*/ 0 h 332"/>
                <a:gd name="T50" fmla="*/ 0 w 2706"/>
                <a:gd name="T51" fmla="*/ 0 h 332"/>
                <a:gd name="T52" fmla="*/ 0 w 2706"/>
                <a:gd name="T53" fmla="*/ 0 h 332"/>
                <a:gd name="T54" fmla="*/ 0 w 2706"/>
                <a:gd name="T55" fmla="*/ 0 h 332"/>
                <a:gd name="T56" fmla="*/ 0 w 2706"/>
                <a:gd name="T57" fmla="*/ 0 h 332"/>
                <a:gd name="T58" fmla="*/ 0 w 2706"/>
                <a:gd name="T59" fmla="*/ 0 h 332"/>
                <a:gd name="T60" fmla="*/ 0 w 2706"/>
                <a:gd name="T61" fmla="*/ 0 h 332"/>
                <a:gd name="T62" fmla="*/ 0 w 2706"/>
                <a:gd name="T63" fmla="*/ 0 h 332"/>
                <a:gd name="T64" fmla="*/ 0 w 2706"/>
                <a:gd name="T65" fmla="*/ 0 h 332"/>
                <a:gd name="T66" fmla="*/ 0 w 2706"/>
                <a:gd name="T67" fmla="*/ 0 h 332"/>
                <a:gd name="T68" fmla="*/ 0 w 2706"/>
                <a:gd name="T69" fmla="*/ 0 h 332"/>
                <a:gd name="T70" fmla="*/ 0 w 2706"/>
                <a:gd name="T71" fmla="*/ 0 h 332"/>
                <a:gd name="T72" fmla="*/ 0 w 2706"/>
                <a:gd name="T73" fmla="*/ 0 h 332"/>
                <a:gd name="T74" fmla="*/ 0 w 2706"/>
                <a:gd name="T75" fmla="*/ 0 h 332"/>
                <a:gd name="T76" fmla="*/ 0 w 2706"/>
                <a:gd name="T77" fmla="*/ 0 h 332"/>
                <a:gd name="T78" fmla="*/ 0 w 2706"/>
                <a:gd name="T79" fmla="*/ 0 h 332"/>
                <a:gd name="T80" fmla="*/ 0 w 2706"/>
                <a:gd name="T81" fmla="*/ 0 h 3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06"/>
                <a:gd name="T124" fmla="*/ 0 h 332"/>
                <a:gd name="T125" fmla="*/ 2706 w 2706"/>
                <a:gd name="T126" fmla="*/ 332 h 3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06" h="332">
                  <a:moveTo>
                    <a:pt x="2290" y="292"/>
                  </a:moveTo>
                  <a:lnTo>
                    <a:pt x="2358" y="304"/>
                  </a:lnTo>
                  <a:lnTo>
                    <a:pt x="2428" y="314"/>
                  </a:lnTo>
                  <a:lnTo>
                    <a:pt x="2498" y="322"/>
                  </a:lnTo>
                  <a:lnTo>
                    <a:pt x="2567" y="326"/>
                  </a:lnTo>
                  <a:lnTo>
                    <a:pt x="2635" y="330"/>
                  </a:lnTo>
                  <a:lnTo>
                    <a:pt x="2705" y="332"/>
                  </a:lnTo>
                  <a:moveTo>
                    <a:pt x="0" y="4"/>
                  </a:moveTo>
                  <a:lnTo>
                    <a:pt x="70" y="30"/>
                  </a:lnTo>
                  <a:lnTo>
                    <a:pt x="140" y="78"/>
                  </a:lnTo>
                  <a:lnTo>
                    <a:pt x="210" y="60"/>
                  </a:lnTo>
                  <a:lnTo>
                    <a:pt x="278" y="36"/>
                  </a:lnTo>
                  <a:lnTo>
                    <a:pt x="348" y="10"/>
                  </a:lnTo>
                  <a:lnTo>
                    <a:pt x="418" y="2"/>
                  </a:lnTo>
                  <a:lnTo>
                    <a:pt x="485" y="40"/>
                  </a:lnTo>
                  <a:lnTo>
                    <a:pt x="555" y="98"/>
                  </a:lnTo>
                  <a:lnTo>
                    <a:pt x="625" y="150"/>
                  </a:lnTo>
                  <a:lnTo>
                    <a:pt x="695" y="170"/>
                  </a:lnTo>
                  <a:lnTo>
                    <a:pt x="763" y="142"/>
                  </a:lnTo>
                  <a:lnTo>
                    <a:pt x="833" y="118"/>
                  </a:lnTo>
                  <a:lnTo>
                    <a:pt x="903" y="78"/>
                  </a:lnTo>
                  <a:lnTo>
                    <a:pt x="971" y="50"/>
                  </a:lnTo>
                  <a:lnTo>
                    <a:pt x="1041" y="54"/>
                  </a:lnTo>
                  <a:lnTo>
                    <a:pt x="1111" y="82"/>
                  </a:lnTo>
                  <a:lnTo>
                    <a:pt x="1179" y="118"/>
                  </a:lnTo>
                  <a:lnTo>
                    <a:pt x="1249" y="146"/>
                  </a:lnTo>
                  <a:lnTo>
                    <a:pt x="1319" y="94"/>
                  </a:lnTo>
                  <a:lnTo>
                    <a:pt x="1389" y="6"/>
                  </a:lnTo>
                  <a:lnTo>
                    <a:pt x="1399" y="0"/>
                  </a:lnTo>
                  <a:moveTo>
                    <a:pt x="2403" y="0"/>
                  </a:moveTo>
                  <a:lnTo>
                    <a:pt x="2428" y="4"/>
                  </a:lnTo>
                  <a:lnTo>
                    <a:pt x="2498" y="12"/>
                  </a:lnTo>
                  <a:lnTo>
                    <a:pt x="2568" y="20"/>
                  </a:lnTo>
                  <a:lnTo>
                    <a:pt x="2636" y="24"/>
                  </a:lnTo>
                  <a:lnTo>
                    <a:pt x="2706" y="26"/>
                  </a:lnTo>
                  <a:moveTo>
                    <a:pt x="758" y="0"/>
                  </a:moveTo>
                  <a:lnTo>
                    <a:pt x="762" y="2"/>
                  </a:lnTo>
                  <a:lnTo>
                    <a:pt x="832" y="34"/>
                  </a:lnTo>
                  <a:lnTo>
                    <a:pt x="902" y="32"/>
                  </a:lnTo>
                  <a:lnTo>
                    <a:pt x="970" y="8"/>
                  </a:lnTo>
                  <a:lnTo>
                    <a:pt x="984" y="0"/>
                  </a:lnTo>
                </a:path>
              </a:pathLst>
            </a:custGeom>
            <a:noFill/>
            <a:ln w="1588">
              <a:solidFill>
                <a:schemeClr val="tx1"/>
              </a:solidFill>
              <a:miter lim="800000"/>
              <a:headEnd/>
              <a:tailEnd/>
            </a:ln>
          </p:spPr>
          <p:txBody>
            <a:bodyPr/>
            <a:lstStyle/>
            <a:p>
              <a:endParaRPr lang="en-US"/>
            </a:p>
          </p:txBody>
        </p:sp>
        <p:sp>
          <p:nvSpPr>
            <p:cNvPr id="39021" name="Freeform 98"/>
            <p:cNvSpPr>
              <a:spLocks noChangeAspect="1" noEditPoints="1"/>
            </p:cNvSpPr>
            <p:nvPr/>
          </p:nvSpPr>
          <p:spPr bwMode="auto">
            <a:xfrm>
              <a:off x="3199" y="1240"/>
              <a:ext cx="2487" cy="2157"/>
            </a:xfrm>
            <a:custGeom>
              <a:avLst/>
              <a:gdLst>
                <a:gd name="T0" fmla="*/ 0 w 12948"/>
                <a:gd name="T1" fmla="*/ 2 h 8628"/>
                <a:gd name="T2" fmla="*/ 0 w 12948"/>
                <a:gd name="T3" fmla="*/ 0 h 8628"/>
                <a:gd name="T4" fmla="*/ 0 w 12948"/>
                <a:gd name="T5" fmla="*/ 2 h 8628"/>
                <a:gd name="T6" fmla="*/ 0 w 12948"/>
                <a:gd name="T7" fmla="*/ 0 h 8628"/>
                <a:gd name="T8" fmla="*/ 0 w 12948"/>
                <a:gd name="T9" fmla="*/ 2 h 8628"/>
                <a:gd name="T10" fmla="*/ 0 w 12948"/>
                <a:gd name="T11" fmla="*/ 0 h 8628"/>
                <a:gd name="T12" fmla="*/ 0 w 12948"/>
                <a:gd name="T13" fmla="*/ 2 h 8628"/>
                <a:gd name="T14" fmla="*/ 0 w 12948"/>
                <a:gd name="T15" fmla="*/ 0 h 8628"/>
                <a:gd name="T16" fmla="*/ 0 w 12948"/>
                <a:gd name="T17" fmla="*/ 2 h 8628"/>
                <a:gd name="T18" fmla="*/ 0 w 12948"/>
                <a:gd name="T19" fmla="*/ 0 h 8628"/>
                <a:gd name="T20" fmla="*/ 1 w 12948"/>
                <a:gd name="T21" fmla="*/ 2 h 8628"/>
                <a:gd name="T22" fmla="*/ 1 w 12948"/>
                <a:gd name="T23" fmla="*/ 0 h 8628"/>
                <a:gd name="T24" fmla="*/ 0 w 12948"/>
                <a:gd name="T25" fmla="*/ 1 h 8628"/>
                <a:gd name="T26" fmla="*/ 1 w 12948"/>
                <a:gd name="T27" fmla="*/ 1 h 86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48"/>
                <a:gd name="T43" fmla="*/ 0 h 8628"/>
                <a:gd name="T44" fmla="*/ 12948 w 12948"/>
                <a:gd name="T45" fmla="*/ 8628 h 86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48" h="8628">
                  <a:moveTo>
                    <a:pt x="2708" y="8628"/>
                  </a:moveTo>
                  <a:lnTo>
                    <a:pt x="2708" y="0"/>
                  </a:lnTo>
                  <a:moveTo>
                    <a:pt x="4060" y="8628"/>
                  </a:moveTo>
                  <a:lnTo>
                    <a:pt x="4060" y="0"/>
                  </a:lnTo>
                  <a:moveTo>
                    <a:pt x="6404" y="8628"/>
                  </a:moveTo>
                  <a:lnTo>
                    <a:pt x="6404" y="0"/>
                  </a:lnTo>
                  <a:moveTo>
                    <a:pt x="6544" y="8628"/>
                  </a:moveTo>
                  <a:lnTo>
                    <a:pt x="6544" y="0"/>
                  </a:lnTo>
                  <a:moveTo>
                    <a:pt x="8888" y="8628"/>
                  </a:moveTo>
                  <a:lnTo>
                    <a:pt x="8888" y="0"/>
                  </a:lnTo>
                  <a:moveTo>
                    <a:pt x="10240" y="8628"/>
                  </a:moveTo>
                  <a:lnTo>
                    <a:pt x="10240" y="0"/>
                  </a:lnTo>
                  <a:moveTo>
                    <a:pt x="0" y="3922"/>
                  </a:moveTo>
                  <a:lnTo>
                    <a:pt x="12948" y="3922"/>
                  </a:lnTo>
                </a:path>
              </a:pathLst>
            </a:custGeom>
            <a:noFill/>
            <a:ln w="1588">
              <a:solidFill>
                <a:schemeClr val="tx1"/>
              </a:solidFill>
              <a:prstDash val="sysDash"/>
              <a:miter lim="800000"/>
              <a:headEnd/>
              <a:tailEnd/>
            </a:ln>
          </p:spPr>
          <p:txBody>
            <a:bodyPr/>
            <a:lstStyle/>
            <a:p>
              <a:endParaRPr lang="en-US"/>
            </a:p>
          </p:txBody>
        </p:sp>
      </p:grpSp>
      <p:sp>
        <p:nvSpPr>
          <p:cNvPr id="38920" name="Text Box 99"/>
          <p:cNvSpPr txBox="1">
            <a:spLocks noChangeArrowheads="1"/>
          </p:cNvSpPr>
          <p:nvPr/>
        </p:nvSpPr>
        <p:spPr bwMode="auto">
          <a:xfrm>
            <a:off x="1889125" y="1422400"/>
            <a:ext cx="1217613" cy="482600"/>
          </a:xfrm>
          <a:prstGeom prst="rect">
            <a:avLst/>
          </a:prstGeom>
          <a:solidFill>
            <a:schemeClr val="bg1"/>
          </a:solidFill>
          <a:ln w="25400">
            <a:solidFill>
              <a:schemeClr val="tx1"/>
            </a:solidFill>
            <a:miter lim="800000"/>
            <a:headEnd/>
            <a:tailEnd/>
          </a:ln>
        </p:spPr>
        <p:txBody>
          <a:bodyPr wrap="none">
            <a:spAutoFit/>
          </a:bodyPr>
          <a:lstStyle/>
          <a:p>
            <a:r>
              <a:rPr lang="en-CA" sz="2400">
                <a:latin typeface="Times New Roman" pitchFamily="18" charset="0"/>
              </a:rPr>
              <a:t>Spin Up</a:t>
            </a:r>
          </a:p>
        </p:txBody>
      </p:sp>
      <p:sp>
        <p:nvSpPr>
          <p:cNvPr id="38921" name="Text Box 100"/>
          <p:cNvSpPr txBox="1">
            <a:spLocks noChangeArrowheads="1"/>
          </p:cNvSpPr>
          <p:nvPr/>
        </p:nvSpPr>
        <p:spPr bwMode="auto">
          <a:xfrm>
            <a:off x="5991225" y="1414463"/>
            <a:ext cx="1590675" cy="482600"/>
          </a:xfrm>
          <a:prstGeom prst="rect">
            <a:avLst/>
          </a:prstGeom>
          <a:solidFill>
            <a:schemeClr val="bg1"/>
          </a:solidFill>
          <a:ln w="25400">
            <a:solidFill>
              <a:schemeClr val="tx1"/>
            </a:solidFill>
            <a:miter lim="800000"/>
            <a:headEnd/>
            <a:tailEnd/>
          </a:ln>
        </p:spPr>
        <p:txBody>
          <a:bodyPr wrap="none">
            <a:spAutoFit/>
          </a:bodyPr>
          <a:lstStyle/>
          <a:p>
            <a:r>
              <a:rPr lang="en-CA" sz="2400">
                <a:latin typeface="Times New Roman" pitchFamily="18" charset="0"/>
              </a:rPr>
              <a:t>Spin Down</a:t>
            </a:r>
          </a:p>
        </p:txBody>
      </p:sp>
      <p:sp>
        <p:nvSpPr>
          <p:cNvPr id="38922" name="Line 101"/>
          <p:cNvSpPr>
            <a:spLocks noChangeShapeType="1"/>
          </p:cNvSpPr>
          <p:nvPr/>
        </p:nvSpPr>
        <p:spPr bwMode="auto">
          <a:xfrm>
            <a:off x="508000" y="2552700"/>
            <a:ext cx="3930650" cy="0"/>
          </a:xfrm>
          <a:prstGeom prst="line">
            <a:avLst/>
          </a:prstGeom>
          <a:noFill/>
          <a:ln w="22225">
            <a:solidFill>
              <a:srgbClr val="0000CC"/>
            </a:solidFill>
            <a:round/>
            <a:headEnd/>
            <a:tailEnd/>
          </a:ln>
        </p:spPr>
        <p:txBody>
          <a:bodyPr/>
          <a:lstStyle/>
          <a:p>
            <a:endParaRPr lang="en-US"/>
          </a:p>
        </p:txBody>
      </p:sp>
      <p:sp>
        <p:nvSpPr>
          <p:cNvPr id="38923" name="Line 102"/>
          <p:cNvSpPr>
            <a:spLocks noChangeShapeType="1"/>
          </p:cNvSpPr>
          <p:nvPr/>
        </p:nvSpPr>
        <p:spPr bwMode="auto">
          <a:xfrm>
            <a:off x="4826000" y="2552700"/>
            <a:ext cx="3930650" cy="0"/>
          </a:xfrm>
          <a:prstGeom prst="line">
            <a:avLst/>
          </a:prstGeom>
          <a:noFill/>
          <a:ln w="22225">
            <a:solidFill>
              <a:srgbClr val="0000CC"/>
            </a:solidFill>
            <a:round/>
            <a:headEnd/>
            <a:tailEnd/>
          </a:ln>
        </p:spPr>
        <p:txBody>
          <a:bodyPr/>
          <a:lstStyle/>
          <a:p>
            <a:endParaRPr lang="en-US"/>
          </a:p>
        </p:txBody>
      </p:sp>
      <p:sp>
        <p:nvSpPr>
          <p:cNvPr id="38924" name="Rectangle 103"/>
          <p:cNvSpPr>
            <a:spLocks noChangeArrowheads="1"/>
          </p:cNvSpPr>
          <p:nvPr/>
        </p:nvSpPr>
        <p:spPr bwMode="auto">
          <a:xfrm>
            <a:off x="2924175" y="4629150"/>
            <a:ext cx="11430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12</a:t>
            </a:r>
          </a:p>
        </p:txBody>
      </p:sp>
      <p:sp>
        <p:nvSpPr>
          <p:cNvPr id="38925" name="Freeform 104"/>
          <p:cNvSpPr>
            <a:spLocks noEditPoints="1"/>
          </p:cNvSpPr>
          <p:nvPr/>
        </p:nvSpPr>
        <p:spPr bwMode="auto">
          <a:xfrm>
            <a:off x="3043238" y="4633913"/>
            <a:ext cx="1587" cy="1919287"/>
          </a:xfrm>
          <a:custGeom>
            <a:avLst/>
            <a:gdLst>
              <a:gd name="T0" fmla="*/ 0 w 1587"/>
              <a:gd name="T1" fmla="*/ 2147483647 h 9120"/>
              <a:gd name="T2" fmla="*/ 0 w 1587"/>
              <a:gd name="T3" fmla="*/ 2147483647 h 9120"/>
              <a:gd name="T4" fmla="*/ 0 w 1587"/>
              <a:gd name="T5" fmla="*/ 2147483647 h 9120"/>
              <a:gd name="T6" fmla="*/ 0 w 1587"/>
              <a:gd name="T7" fmla="*/ 0 h 9120"/>
              <a:gd name="T8" fmla="*/ 0 w 1587"/>
              <a:gd name="T9" fmla="*/ 2147483647 h 9120"/>
              <a:gd name="T10" fmla="*/ 0 60000 65536"/>
              <a:gd name="T11" fmla="*/ 0 60000 65536"/>
              <a:gd name="T12" fmla="*/ 0 60000 65536"/>
              <a:gd name="T13" fmla="*/ 0 60000 65536"/>
              <a:gd name="T14" fmla="*/ 0 60000 65536"/>
              <a:gd name="T15" fmla="*/ 0 w 1587"/>
              <a:gd name="T16" fmla="*/ 0 h 9120"/>
              <a:gd name="T17" fmla="*/ 1587 w 1587"/>
              <a:gd name="T18" fmla="*/ 9120 h 9120"/>
            </a:gdLst>
            <a:ahLst/>
            <a:cxnLst>
              <a:cxn ang="T10">
                <a:pos x="T0" y="T1"/>
              </a:cxn>
              <a:cxn ang="T11">
                <a:pos x="T2" y="T3"/>
              </a:cxn>
              <a:cxn ang="T12">
                <a:pos x="T4" y="T5"/>
              </a:cxn>
              <a:cxn ang="T13">
                <a:pos x="T6" y="T7"/>
              </a:cxn>
              <a:cxn ang="T14">
                <a:pos x="T8" y="T9"/>
              </a:cxn>
            </a:cxnLst>
            <a:rect l="T15" t="T16" r="T17" b="T18"/>
            <a:pathLst>
              <a:path w="1587" h="9120">
                <a:moveTo>
                  <a:pt x="0" y="8754"/>
                </a:moveTo>
                <a:lnTo>
                  <a:pt x="0" y="8880"/>
                </a:lnTo>
                <a:moveTo>
                  <a:pt x="0" y="126"/>
                </a:moveTo>
                <a:lnTo>
                  <a:pt x="0" y="0"/>
                </a:lnTo>
                <a:moveTo>
                  <a:pt x="0" y="9120"/>
                </a:moveTo>
              </a:path>
            </a:pathLst>
          </a:custGeom>
          <a:noFill/>
          <a:ln w="7938">
            <a:solidFill>
              <a:srgbClr val="7F7F7F"/>
            </a:solidFill>
            <a:miter lim="800000"/>
            <a:headEnd/>
            <a:tailEnd/>
          </a:ln>
        </p:spPr>
        <p:txBody>
          <a:bodyPr/>
          <a:lstStyle/>
          <a:p>
            <a:endParaRPr lang="en-US"/>
          </a:p>
        </p:txBody>
      </p:sp>
      <p:sp>
        <p:nvSpPr>
          <p:cNvPr id="38926" name="Freeform 105"/>
          <p:cNvSpPr>
            <a:spLocks noEditPoints="1"/>
          </p:cNvSpPr>
          <p:nvPr/>
        </p:nvSpPr>
        <p:spPr bwMode="auto">
          <a:xfrm>
            <a:off x="3603625" y="4633913"/>
            <a:ext cx="1588" cy="1919287"/>
          </a:xfrm>
          <a:custGeom>
            <a:avLst/>
            <a:gdLst>
              <a:gd name="T0" fmla="*/ 0 w 1588"/>
              <a:gd name="T1" fmla="*/ 2147483647 h 9120"/>
              <a:gd name="T2" fmla="*/ 0 w 1588"/>
              <a:gd name="T3" fmla="*/ 2147483647 h 9120"/>
              <a:gd name="T4" fmla="*/ 0 w 1588"/>
              <a:gd name="T5" fmla="*/ 2147483647 h 9120"/>
              <a:gd name="T6" fmla="*/ 0 w 1588"/>
              <a:gd name="T7" fmla="*/ 0 h 9120"/>
              <a:gd name="T8" fmla="*/ 0 w 1588"/>
              <a:gd name="T9" fmla="*/ 2147483647 h 9120"/>
              <a:gd name="T10" fmla="*/ 0 60000 65536"/>
              <a:gd name="T11" fmla="*/ 0 60000 65536"/>
              <a:gd name="T12" fmla="*/ 0 60000 65536"/>
              <a:gd name="T13" fmla="*/ 0 60000 65536"/>
              <a:gd name="T14" fmla="*/ 0 60000 65536"/>
              <a:gd name="T15" fmla="*/ 0 w 1588"/>
              <a:gd name="T16" fmla="*/ 0 h 9120"/>
              <a:gd name="T17" fmla="*/ 1588 w 1588"/>
              <a:gd name="T18" fmla="*/ 9120 h 9120"/>
            </a:gdLst>
            <a:ahLst/>
            <a:cxnLst>
              <a:cxn ang="T10">
                <a:pos x="T0" y="T1"/>
              </a:cxn>
              <a:cxn ang="T11">
                <a:pos x="T2" y="T3"/>
              </a:cxn>
              <a:cxn ang="T12">
                <a:pos x="T4" y="T5"/>
              </a:cxn>
              <a:cxn ang="T13">
                <a:pos x="T6" y="T7"/>
              </a:cxn>
              <a:cxn ang="T14">
                <a:pos x="T8" y="T9"/>
              </a:cxn>
            </a:cxnLst>
            <a:rect l="T15" t="T16" r="T17" b="T18"/>
            <a:pathLst>
              <a:path w="1588" h="9120">
                <a:moveTo>
                  <a:pt x="0" y="8754"/>
                </a:moveTo>
                <a:lnTo>
                  <a:pt x="0" y="8880"/>
                </a:lnTo>
                <a:moveTo>
                  <a:pt x="0" y="126"/>
                </a:moveTo>
                <a:lnTo>
                  <a:pt x="0" y="0"/>
                </a:lnTo>
                <a:moveTo>
                  <a:pt x="0" y="9120"/>
                </a:moveTo>
              </a:path>
            </a:pathLst>
          </a:custGeom>
          <a:noFill/>
          <a:ln w="7938">
            <a:solidFill>
              <a:srgbClr val="7F7F7F"/>
            </a:solidFill>
            <a:miter lim="800000"/>
            <a:headEnd/>
            <a:tailEnd/>
          </a:ln>
        </p:spPr>
        <p:txBody>
          <a:bodyPr/>
          <a:lstStyle/>
          <a:p>
            <a:endParaRPr lang="en-US"/>
          </a:p>
        </p:txBody>
      </p:sp>
      <p:sp>
        <p:nvSpPr>
          <p:cNvPr id="38927" name="Freeform 106"/>
          <p:cNvSpPr>
            <a:spLocks noEditPoints="1"/>
          </p:cNvSpPr>
          <p:nvPr/>
        </p:nvSpPr>
        <p:spPr bwMode="auto">
          <a:xfrm>
            <a:off x="4251325" y="4633913"/>
            <a:ext cx="0" cy="1919287"/>
          </a:xfrm>
          <a:custGeom>
            <a:avLst/>
            <a:gdLst>
              <a:gd name="T0" fmla="*/ 2147483647 h 9120"/>
              <a:gd name="T1" fmla="*/ 2147483647 h 9120"/>
              <a:gd name="T2" fmla="*/ 2147483647 h 9120"/>
              <a:gd name="T3" fmla="*/ 0 h 9120"/>
              <a:gd name="T4" fmla="*/ 2147483647 h 9120"/>
              <a:gd name="T5" fmla="*/ 0 60000 65536"/>
              <a:gd name="T6" fmla="*/ 0 60000 65536"/>
              <a:gd name="T7" fmla="*/ 0 60000 65536"/>
              <a:gd name="T8" fmla="*/ 0 60000 65536"/>
              <a:gd name="T9" fmla="*/ 0 60000 65536"/>
              <a:gd name="T10" fmla="*/ 0 h 9120"/>
              <a:gd name="T11" fmla="*/ 9120 h 9120"/>
            </a:gdLst>
            <a:ahLst/>
            <a:cxnLst>
              <a:cxn ang="T5">
                <a:pos x="0" y="T0"/>
              </a:cxn>
              <a:cxn ang="T6">
                <a:pos x="0" y="T1"/>
              </a:cxn>
              <a:cxn ang="T7">
                <a:pos x="0" y="T2"/>
              </a:cxn>
              <a:cxn ang="T8">
                <a:pos x="0" y="T3"/>
              </a:cxn>
              <a:cxn ang="T9">
                <a:pos x="0" y="T4"/>
              </a:cxn>
            </a:cxnLst>
            <a:rect l="0" t="T10" r="0" b="T11"/>
            <a:pathLst>
              <a:path h="9120">
                <a:moveTo>
                  <a:pt x="0" y="8754"/>
                </a:moveTo>
                <a:lnTo>
                  <a:pt x="0" y="8880"/>
                </a:lnTo>
                <a:moveTo>
                  <a:pt x="0" y="126"/>
                </a:moveTo>
                <a:lnTo>
                  <a:pt x="0" y="0"/>
                </a:lnTo>
                <a:moveTo>
                  <a:pt x="0" y="9120"/>
                </a:moveTo>
              </a:path>
            </a:pathLst>
          </a:custGeom>
          <a:noFill/>
          <a:ln w="7938">
            <a:solidFill>
              <a:srgbClr val="7F7F7F"/>
            </a:solidFill>
            <a:miter lim="800000"/>
            <a:headEnd/>
            <a:tailEnd/>
          </a:ln>
        </p:spPr>
        <p:txBody>
          <a:bodyPr/>
          <a:lstStyle/>
          <a:p>
            <a:endParaRPr lang="en-US"/>
          </a:p>
        </p:txBody>
      </p:sp>
      <p:sp>
        <p:nvSpPr>
          <p:cNvPr id="38928" name="Freeform 107"/>
          <p:cNvSpPr>
            <a:spLocks noEditPoints="1"/>
          </p:cNvSpPr>
          <p:nvPr/>
        </p:nvSpPr>
        <p:spPr bwMode="auto">
          <a:xfrm>
            <a:off x="4573588" y="4633913"/>
            <a:ext cx="1587" cy="1919287"/>
          </a:xfrm>
          <a:custGeom>
            <a:avLst/>
            <a:gdLst>
              <a:gd name="T0" fmla="*/ 0 w 1587"/>
              <a:gd name="T1" fmla="*/ 2147483647 h 9120"/>
              <a:gd name="T2" fmla="*/ 0 w 1587"/>
              <a:gd name="T3" fmla="*/ 2147483647 h 9120"/>
              <a:gd name="T4" fmla="*/ 0 w 1587"/>
              <a:gd name="T5" fmla="*/ 2147483647 h 9120"/>
              <a:gd name="T6" fmla="*/ 0 w 1587"/>
              <a:gd name="T7" fmla="*/ 0 h 9120"/>
              <a:gd name="T8" fmla="*/ 0 w 1587"/>
              <a:gd name="T9" fmla="*/ 2147483647 h 9120"/>
              <a:gd name="T10" fmla="*/ 0 60000 65536"/>
              <a:gd name="T11" fmla="*/ 0 60000 65536"/>
              <a:gd name="T12" fmla="*/ 0 60000 65536"/>
              <a:gd name="T13" fmla="*/ 0 60000 65536"/>
              <a:gd name="T14" fmla="*/ 0 60000 65536"/>
              <a:gd name="T15" fmla="*/ 0 w 1587"/>
              <a:gd name="T16" fmla="*/ 0 h 9120"/>
              <a:gd name="T17" fmla="*/ 1587 w 1587"/>
              <a:gd name="T18" fmla="*/ 9120 h 9120"/>
            </a:gdLst>
            <a:ahLst/>
            <a:cxnLst>
              <a:cxn ang="T10">
                <a:pos x="T0" y="T1"/>
              </a:cxn>
              <a:cxn ang="T11">
                <a:pos x="T2" y="T3"/>
              </a:cxn>
              <a:cxn ang="T12">
                <a:pos x="T4" y="T5"/>
              </a:cxn>
              <a:cxn ang="T13">
                <a:pos x="T6" y="T7"/>
              </a:cxn>
              <a:cxn ang="T14">
                <a:pos x="T8" y="T9"/>
              </a:cxn>
            </a:cxnLst>
            <a:rect l="T15" t="T16" r="T17" b="T18"/>
            <a:pathLst>
              <a:path w="1587" h="9120">
                <a:moveTo>
                  <a:pt x="0" y="8754"/>
                </a:moveTo>
                <a:lnTo>
                  <a:pt x="0" y="8880"/>
                </a:lnTo>
                <a:moveTo>
                  <a:pt x="0" y="126"/>
                </a:moveTo>
                <a:lnTo>
                  <a:pt x="0" y="0"/>
                </a:lnTo>
                <a:moveTo>
                  <a:pt x="0" y="9120"/>
                </a:moveTo>
              </a:path>
            </a:pathLst>
          </a:custGeom>
          <a:noFill/>
          <a:ln w="7938">
            <a:solidFill>
              <a:srgbClr val="7F7F7F"/>
            </a:solidFill>
            <a:miter lim="800000"/>
            <a:headEnd/>
            <a:tailEnd/>
          </a:ln>
        </p:spPr>
        <p:txBody>
          <a:bodyPr/>
          <a:lstStyle/>
          <a:p>
            <a:endParaRPr lang="en-US"/>
          </a:p>
        </p:txBody>
      </p:sp>
      <p:sp>
        <p:nvSpPr>
          <p:cNvPr id="38929" name="Freeform 108"/>
          <p:cNvSpPr>
            <a:spLocks noEditPoints="1"/>
          </p:cNvSpPr>
          <p:nvPr/>
        </p:nvSpPr>
        <p:spPr bwMode="auto">
          <a:xfrm>
            <a:off x="5032375" y="4633913"/>
            <a:ext cx="0" cy="1919287"/>
          </a:xfrm>
          <a:custGeom>
            <a:avLst/>
            <a:gdLst>
              <a:gd name="T0" fmla="*/ 2147483647 h 9120"/>
              <a:gd name="T1" fmla="*/ 2147483647 h 9120"/>
              <a:gd name="T2" fmla="*/ 2147483647 h 9120"/>
              <a:gd name="T3" fmla="*/ 0 h 9120"/>
              <a:gd name="T4" fmla="*/ 2147483647 h 9120"/>
              <a:gd name="T5" fmla="*/ 0 60000 65536"/>
              <a:gd name="T6" fmla="*/ 0 60000 65536"/>
              <a:gd name="T7" fmla="*/ 0 60000 65536"/>
              <a:gd name="T8" fmla="*/ 0 60000 65536"/>
              <a:gd name="T9" fmla="*/ 0 60000 65536"/>
              <a:gd name="T10" fmla="*/ 0 h 9120"/>
              <a:gd name="T11" fmla="*/ 9120 h 9120"/>
            </a:gdLst>
            <a:ahLst/>
            <a:cxnLst>
              <a:cxn ang="T5">
                <a:pos x="0" y="T0"/>
              </a:cxn>
              <a:cxn ang="T6">
                <a:pos x="0" y="T1"/>
              </a:cxn>
              <a:cxn ang="T7">
                <a:pos x="0" y="T2"/>
              </a:cxn>
              <a:cxn ang="T8">
                <a:pos x="0" y="T3"/>
              </a:cxn>
              <a:cxn ang="T9">
                <a:pos x="0" y="T4"/>
              </a:cxn>
            </a:cxnLst>
            <a:rect l="0" t="T10" r="0" b="T11"/>
            <a:pathLst>
              <a:path h="9120">
                <a:moveTo>
                  <a:pt x="0" y="8754"/>
                </a:moveTo>
                <a:lnTo>
                  <a:pt x="0" y="8880"/>
                </a:lnTo>
                <a:moveTo>
                  <a:pt x="0" y="126"/>
                </a:moveTo>
                <a:lnTo>
                  <a:pt x="0" y="0"/>
                </a:lnTo>
                <a:moveTo>
                  <a:pt x="0" y="9120"/>
                </a:moveTo>
              </a:path>
            </a:pathLst>
          </a:custGeom>
          <a:noFill/>
          <a:ln w="7938">
            <a:solidFill>
              <a:srgbClr val="7F7F7F"/>
            </a:solidFill>
            <a:miter lim="800000"/>
            <a:headEnd/>
            <a:tailEnd/>
          </a:ln>
        </p:spPr>
        <p:txBody>
          <a:bodyPr/>
          <a:lstStyle/>
          <a:p>
            <a:endParaRPr lang="en-US"/>
          </a:p>
        </p:txBody>
      </p:sp>
      <p:sp>
        <p:nvSpPr>
          <p:cNvPr id="38930" name="Freeform 109"/>
          <p:cNvSpPr>
            <a:spLocks noEditPoints="1"/>
          </p:cNvSpPr>
          <p:nvPr/>
        </p:nvSpPr>
        <p:spPr bwMode="auto">
          <a:xfrm>
            <a:off x="5429250" y="4633913"/>
            <a:ext cx="1588" cy="1919287"/>
          </a:xfrm>
          <a:custGeom>
            <a:avLst/>
            <a:gdLst>
              <a:gd name="T0" fmla="*/ 0 w 1588"/>
              <a:gd name="T1" fmla="*/ 2147483647 h 9120"/>
              <a:gd name="T2" fmla="*/ 0 w 1588"/>
              <a:gd name="T3" fmla="*/ 2147483647 h 9120"/>
              <a:gd name="T4" fmla="*/ 0 w 1588"/>
              <a:gd name="T5" fmla="*/ 2147483647 h 9120"/>
              <a:gd name="T6" fmla="*/ 0 w 1588"/>
              <a:gd name="T7" fmla="*/ 0 h 9120"/>
              <a:gd name="T8" fmla="*/ 0 w 1588"/>
              <a:gd name="T9" fmla="*/ 2147483647 h 9120"/>
              <a:gd name="T10" fmla="*/ 0 60000 65536"/>
              <a:gd name="T11" fmla="*/ 0 60000 65536"/>
              <a:gd name="T12" fmla="*/ 0 60000 65536"/>
              <a:gd name="T13" fmla="*/ 0 60000 65536"/>
              <a:gd name="T14" fmla="*/ 0 60000 65536"/>
              <a:gd name="T15" fmla="*/ 0 w 1588"/>
              <a:gd name="T16" fmla="*/ 0 h 9120"/>
              <a:gd name="T17" fmla="*/ 1588 w 1588"/>
              <a:gd name="T18" fmla="*/ 9120 h 9120"/>
            </a:gdLst>
            <a:ahLst/>
            <a:cxnLst>
              <a:cxn ang="T10">
                <a:pos x="T0" y="T1"/>
              </a:cxn>
              <a:cxn ang="T11">
                <a:pos x="T2" y="T3"/>
              </a:cxn>
              <a:cxn ang="T12">
                <a:pos x="T4" y="T5"/>
              </a:cxn>
              <a:cxn ang="T13">
                <a:pos x="T6" y="T7"/>
              </a:cxn>
              <a:cxn ang="T14">
                <a:pos x="T8" y="T9"/>
              </a:cxn>
            </a:cxnLst>
            <a:rect l="T15" t="T16" r="T17" b="T18"/>
            <a:pathLst>
              <a:path w="1588" h="9120">
                <a:moveTo>
                  <a:pt x="0" y="8754"/>
                </a:moveTo>
                <a:lnTo>
                  <a:pt x="0" y="8880"/>
                </a:lnTo>
                <a:moveTo>
                  <a:pt x="0" y="126"/>
                </a:moveTo>
                <a:lnTo>
                  <a:pt x="0" y="0"/>
                </a:lnTo>
                <a:moveTo>
                  <a:pt x="0" y="9120"/>
                </a:moveTo>
              </a:path>
            </a:pathLst>
          </a:custGeom>
          <a:noFill/>
          <a:ln w="7938">
            <a:solidFill>
              <a:srgbClr val="7F7F7F"/>
            </a:solidFill>
            <a:miter lim="800000"/>
            <a:headEnd/>
            <a:tailEnd/>
          </a:ln>
        </p:spPr>
        <p:txBody>
          <a:bodyPr/>
          <a:lstStyle/>
          <a:p>
            <a:endParaRPr lang="en-US"/>
          </a:p>
        </p:txBody>
      </p:sp>
      <p:sp>
        <p:nvSpPr>
          <p:cNvPr id="38931" name="Freeform 110"/>
          <p:cNvSpPr>
            <a:spLocks noEditPoints="1"/>
          </p:cNvSpPr>
          <p:nvPr/>
        </p:nvSpPr>
        <p:spPr bwMode="auto">
          <a:xfrm>
            <a:off x="6116638" y="4633913"/>
            <a:ext cx="0" cy="1919287"/>
          </a:xfrm>
          <a:custGeom>
            <a:avLst/>
            <a:gdLst>
              <a:gd name="T0" fmla="*/ 2147483647 h 9120"/>
              <a:gd name="T1" fmla="*/ 2147483647 h 9120"/>
              <a:gd name="T2" fmla="*/ 2147483647 h 9120"/>
              <a:gd name="T3" fmla="*/ 0 h 9120"/>
              <a:gd name="T4" fmla="*/ 2147483647 h 9120"/>
              <a:gd name="T5" fmla="*/ 0 60000 65536"/>
              <a:gd name="T6" fmla="*/ 0 60000 65536"/>
              <a:gd name="T7" fmla="*/ 0 60000 65536"/>
              <a:gd name="T8" fmla="*/ 0 60000 65536"/>
              <a:gd name="T9" fmla="*/ 0 60000 65536"/>
              <a:gd name="T10" fmla="*/ 0 h 9120"/>
              <a:gd name="T11" fmla="*/ 9120 h 9120"/>
            </a:gdLst>
            <a:ahLst/>
            <a:cxnLst>
              <a:cxn ang="T5">
                <a:pos x="0" y="T0"/>
              </a:cxn>
              <a:cxn ang="T6">
                <a:pos x="0" y="T1"/>
              </a:cxn>
              <a:cxn ang="T7">
                <a:pos x="0" y="T2"/>
              </a:cxn>
              <a:cxn ang="T8">
                <a:pos x="0" y="T3"/>
              </a:cxn>
              <a:cxn ang="T9">
                <a:pos x="0" y="T4"/>
              </a:cxn>
            </a:cxnLst>
            <a:rect l="0" t="T10" r="0" b="T11"/>
            <a:pathLst>
              <a:path h="9120">
                <a:moveTo>
                  <a:pt x="0" y="8754"/>
                </a:moveTo>
                <a:lnTo>
                  <a:pt x="0" y="8880"/>
                </a:lnTo>
                <a:moveTo>
                  <a:pt x="0" y="126"/>
                </a:moveTo>
                <a:lnTo>
                  <a:pt x="0" y="0"/>
                </a:lnTo>
                <a:moveTo>
                  <a:pt x="0" y="9120"/>
                </a:moveTo>
              </a:path>
            </a:pathLst>
          </a:custGeom>
          <a:noFill/>
          <a:ln w="7938">
            <a:solidFill>
              <a:srgbClr val="7F7F7F"/>
            </a:solidFill>
            <a:miter lim="800000"/>
            <a:headEnd/>
            <a:tailEnd/>
          </a:ln>
        </p:spPr>
        <p:txBody>
          <a:bodyPr/>
          <a:lstStyle/>
          <a:p>
            <a:endParaRPr lang="en-US"/>
          </a:p>
        </p:txBody>
      </p:sp>
      <p:sp>
        <p:nvSpPr>
          <p:cNvPr id="38932" name="Freeform 111"/>
          <p:cNvSpPr>
            <a:spLocks noEditPoints="1"/>
          </p:cNvSpPr>
          <p:nvPr/>
        </p:nvSpPr>
        <p:spPr bwMode="auto">
          <a:xfrm>
            <a:off x="3043238" y="4557713"/>
            <a:ext cx="3073400" cy="1919287"/>
          </a:xfrm>
          <a:custGeom>
            <a:avLst/>
            <a:gdLst>
              <a:gd name="T0" fmla="*/ 0 w 13092"/>
              <a:gd name="T1" fmla="*/ 2147483647 h 9114"/>
              <a:gd name="T2" fmla="*/ 2147483647 w 13092"/>
              <a:gd name="T3" fmla="*/ 2147483647 h 9114"/>
              <a:gd name="T4" fmla="*/ 2147483647 w 13092"/>
              <a:gd name="T5" fmla="*/ 2147483647 h 9114"/>
              <a:gd name="T6" fmla="*/ 0 w 13092"/>
              <a:gd name="T7" fmla="*/ 2147483647 h 9114"/>
              <a:gd name="T8" fmla="*/ 0 w 13092"/>
              <a:gd name="T9" fmla="*/ 2147483647 h 9114"/>
              <a:gd name="T10" fmla="*/ 2147483647 w 13092"/>
              <a:gd name="T11" fmla="*/ 0 h 9114"/>
              <a:gd name="T12" fmla="*/ 0 60000 65536"/>
              <a:gd name="T13" fmla="*/ 0 60000 65536"/>
              <a:gd name="T14" fmla="*/ 0 60000 65536"/>
              <a:gd name="T15" fmla="*/ 0 60000 65536"/>
              <a:gd name="T16" fmla="*/ 0 60000 65536"/>
              <a:gd name="T17" fmla="*/ 0 60000 65536"/>
              <a:gd name="T18" fmla="*/ 0 w 13092"/>
              <a:gd name="T19" fmla="*/ 0 h 9114"/>
              <a:gd name="T20" fmla="*/ 13092 w 13092"/>
              <a:gd name="T21" fmla="*/ 9114 h 9114"/>
            </a:gdLst>
            <a:ahLst/>
            <a:cxnLst>
              <a:cxn ang="T12">
                <a:pos x="T0" y="T1"/>
              </a:cxn>
              <a:cxn ang="T13">
                <a:pos x="T2" y="T3"/>
              </a:cxn>
              <a:cxn ang="T14">
                <a:pos x="T4" y="T5"/>
              </a:cxn>
              <a:cxn ang="T15">
                <a:pos x="T6" y="T7"/>
              </a:cxn>
              <a:cxn ang="T16">
                <a:pos x="T8" y="T9"/>
              </a:cxn>
              <a:cxn ang="T17">
                <a:pos x="T10" y="T11"/>
              </a:cxn>
            </a:cxnLst>
            <a:rect l="T18" t="T19" r="T20" b="T21"/>
            <a:pathLst>
              <a:path w="13092" h="9114">
                <a:moveTo>
                  <a:pt x="0" y="9114"/>
                </a:moveTo>
                <a:lnTo>
                  <a:pt x="13092" y="9114"/>
                </a:lnTo>
                <a:lnTo>
                  <a:pt x="13092" y="486"/>
                </a:lnTo>
                <a:lnTo>
                  <a:pt x="0" y="486"/>
                </a:lnTo>
                <a:lnTo>
                  <a:pt x="0" y="9114"/>
                </a:lnTo>
                <a:moveTo>
                  <a:pt x="6546" y="0"/>
                </a:moveTo>
              </a:path>
            </a:pathLst>
          </a:custGeom>
          <a:noFill/>
          <a:ln w="8001">
            <a:solidFill>
              <a:schemeClr val="tx1"/>
            </a:solidFill>
            <a:miter lim="800000"/>
            <a:headEnd/>
            <a:tailEnd/>
          </a:ln>
        </p:spPr>
        <p:txBody>
          <a:bodyPr/>
          <a:lstStyle/>
          <a:p>
            <a:endParaRPr lang="en-US"/>
          </a:p>
        </p:txBody>
      </p:sp>
      <p:sp>
        <p:nvSpPr>
          <p:cNvPr id="38933" name="Rectangle 112"/>
          <p:cNvSpPr>
            <a:spLocks noChangeArrowheads="1"/>
          </p:cNvSpPr>
          <p:nvPr/>
        </p:nvSpPr>
        <p:spPr bwMode="auto">
          <a:xfrm>
            <a:off x="3041650" y="4659313"/>
            <a:ext cx="3078163" cy="982662"/>
          </a:xfrm>
          <a:prstGeom prst="rect">
            <a:avLst/>
          </a:prstGeom>
          <a:noFill/>
          <a:ln w="9525">
            <a:noFill/>
            <a:miter lim="800000"/>
            <a:headEnd/>
            <a:tailEnd/>
          </a:ln>
        </p:spPr>
        <p:txBody>
          <a:bodyPr wrap="none" anchor="ctr"/>
          <a:lstStyle/>
          <a:p>
            <a:endParaRPr lang="en-US">
              <a:latin typeface="Calibri" pitchFamily="34" charset="0"/>
            </a:endParaRPr>
          </a:p>
        </p:txBody>
      </p:sp>
      <p:sp>
        <p:nvSpPr>
          <p:cNvPr id="38934" name="Rectangle 113"/>
          <p:cNvSpPr>
            <a:spLocks noChangeArrowheads="1"/>
          </p:cNvSpPr>
          <p:nvPr/>
        </p:nvSpPr>
        <p:spPr bwMode="auto">
          <a:xfrm>
            <a:off x="3041650" y="6021388"/>
            <a:ext cx="3076575" cy="330200"/>
          </a:xfrm>
          <a:prstGeom prst="rect">
            <a:avLst/>
          </a:prstGeom>
          <a:noFill/>
          <a:ln w="9525">
            <a:noFill/>
            <a:miter lim="800000"/>
            <a:headEnd/>
            <a:tailEnd/>
          </a:ln>
        </p:spPr>
        <p:txBody>
          <a:bodyPr wrap="none" anchor="ctr"/>
          <a:lstStyle/>
          <a:p>
            <a:pPr algn="ctr"/>
            <a:endParaRPr lang="en-US" sz="2400">
              <a:latin typeface="Times New Roman" pitchFamily="18" charset="0"/>
            </a:endParaRPr>
          </a:p>
        </p:txBody>
      </p:sp>
      <p:sp>
        <p:nvSpPr>
          <p:cNvPr id="38935" name="Freeform 114"/>
          <p:cNvSpPr>
            <a:spLocks noEditPoints="1"/>
          </p:cNvSpPr>
          <p:nvPr/>
        </p:nvSpPr>
        <p:spPr bwMode="auto">
          <a:xfrm>
            <a:off x="2979738" y="6477000"/>
            <a:ext cx="3165475" cy="0"/>
          </a:xfrm>
          <a:custGeom>
            <a:avLst/>
            <a:gdLst>
              <a:gd name="T0" fmla="*/ 2147483647 w 13488"/>
              <a:gd name="T1" fmla="*/ 2147483647 w 13488"/>
              <a:gd name="T2" fmla="*/ 2147483647 w 13488"/>
              <a:gd name="T3" fmla="*/ 2147483647 w 13488"/>
              <a:gd name="T4" fmla="*/ 0 w 13488"/>
              <a:gd name="T5" fmla="*/ 0 60000 65536"/>
              <a:gd name="T6" fmla="*/ 0 60000 65536"/>
              <a:gd name="T7" fmla="*/ 0 60000 65536"/>
              <a:gd name="T8" fmla="*/ 0 60000 65536"/>
              <a:gd name="T9" fmla="*/ 0 60000 65536"/>
              <a:gd name="T10" fmla="*/ 0 w 13488"/>
              <a:gd name="T11" fmla="*/ 13488 w 13488"/>
            </a:gdLst>
            <a:ahLst/>
            <a:cxnLst>
              <a:cxn ang="T5">
                <a:pos x="T0" y="0"/>
              </a:cxn>
              <a:cxn ang="T6">
                <a:pos x="T1" y="0"/>
              </a:cxn>
              <a:cxn ang="T7">
                <a:pos x="T2" y="0"/>
              </a:cxn>
              <a:cxn ang="T8">
                <a:pos x="T3" y="0"/>
              </a:cxn>
              <a:cxn ang="T9">
                <a:pos x="T4" y="0"/>
              </a:cxn>
            </a:cxnLst>
            <a:rect l="T10" t="0" r="T11" b="0"/>
            <a:pathLst>
              <a:path w="13488">
                <a:moveTo>
                  <a:pt x="270" y="0"/>
                </a:moveTo>
                <a:lnTo>
                  <a:pt x="144" y="0"/>
                </a:lnTo>
                <a:moveTo>
                  <a:pt x="13362" y="0"/>
                </a:moveTo>
                <a:lnTo>
                  <a:pt x="13488" y="0"/>
                </a:lnTo>
                <a:moveTo>
                  <a:pt x="0" y="0"/>
                </a:moveTo>
              </a:path>
            </a:pathLst>
          </a:custGeom>
          <a:noFill/>
          <a:ln w="7938">
            <a:solidFill>
              <a:srgbClr val="7F7F7F"/>
            </a:solidFill>
            <a:miter lim="800000"/>
            <a:headEnd/>
            <a:tailEnd/>
          </a:ln>
        </p:spPr>
        <p:txBody>
          <a:bodyPr/>
          <a:lstStyle/>
          <a:p>
            <a:endParaRPr lang="en-US"/>
          </a:p>
        </p:txBody>
      </p:sp>
      <p:sp>
        <p:nvSpPr>
          <p:cNvPr id="38936" name="Rectangle 115"/>
          <p:cNvSpPr>
            <a:spLocks noChangeArrowheads="1"/>
          </p:cNvSpPr>
          <p:nvPr/>
        </p:nvSpPr>
        <p:spPr bwMode="auto">
          <a:xfrm>
            <a:off x="2930525" y="6448425"/>
            <a:ext cx="9525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-4</a:t>
            </a:r>
          </a:p>
        </p:txBody>
      </p:sp>
      <p:sp>
        <p:nvSpPr>
          <p:cNvPr id="38937" name="Freeform 116"/>
          <p:cNvSpPr>
            <a:spLocks noEditPoints="1"/>
          </p:cNvSpPr>
          <p:nvPr/>
        </p:nvSpPr>
        <p:spPr bwMode="auto">
          <a:xfrm>
            <a:off x="2979738" y="6249988"/>
            <a:ext cx="3165475" cy="0"/>
          </a:xfrm>
          <a:custGeom>
            <a:avLst/>
            <a:gdLst>
              <a:gd name="T0" fmla="*/ 2147483647 w 13488"/>
              <a:gd name="T1" fmla="*/ 2147483647 w 13488"/>
              <a:gd name="T2" fmla="*/ 2147483647 w 13488"/>
              <a:gd name="T3" fmla="*/ 2147483647 w 13488"/>
              <a:gd name="T4" fmla="*/ 0 w 13488"/>
              <a:gd name="T5" fmla="*/ 0 60000 65536"/>
              <a:gd name="T6" fmla="*/ 0 60000 65536"/>
              <a:gd name="T7" fmla="*/ 0 60000 65536"/>
              <a:gd name="T8" fmla="*/ 0 60000 65536"/>
              <a:gd name="T9" fmla="*/ 0 60000 65536"/>
              <a:gd name="T10" fmla="*/ 0 w 13488"/>
              <a:gd name="T11" fmla="*/ 13488 w 13488"/>
            </a:gdLst>
            <a:ahLst/>
            <a:cxnLst>
              <a:cxn ang="T5">
                <a:pos x="T0" y="0"/>
              </a:cxn>
              <a:cxn ang="T6">
                <a:pos x="T1" y="0"/>
              </a:cxn>
              <a:cxn ang="T7">
                <a:pos x="T2" y="0"/>
              </a:cxn>
              <a:cxn ang="T8">
                <a:pos x="T3" y="0"/>
              </a:cxn>
              <a:cxn ang="T9">
                <a:pos x="T4" y="0"/>
              </a:cxn>
            </a:cxnLst>
            <a:rect l="T10" t="0" r="T11" b="0"/>
            <a:pathLst>
              <a:path w="13488">
                <a:moveTo>
                  <a:pt x="270" y="0"/>
                </a:moveTo>
                <a:lnTo>
                  <a:pt x="144" y="0"/>
                </a:lnTo>
                <a:moveTo>
                  <a:pt x="13362" y="0"/>
                </a:moveTo>
                <a:lnTo>
                  <a:pt x="13488" y="0"/>
                </a:lnTo>
                <a:moveTo>
                  <a:pt x="0" y="0"/>
                </a:moveTo>
              </a:path>
            </a:pathLst>
          </a:custGeom>
          <a:noFill/>
          <a:ln w="7938">
            <a:solidFill>
              <a:srgbClr val="7F7F7F"/>
            </a:solidFill>
            <a:miter lim="800000"/>
            <a:headEnd/>
            <a:tailEnd/>
          </a:ln>
        </p:spPr>
        <p:txBody>
          <a:bodyPr/>
          <a:lstStyle/>
          <a:p>
            <a:endParaRPr lang="en-US"/>
          </a:p>
        </p:txBody>
      </p:sp>
      <p:sp>
        <p:nvSpPr>
          <p:cNvPr id="38938" name="Rectangle 117"/>
          <p:cNvSpPr>
            <a:spLocks noChangeArrowheads="1"/>
          </p:cNvSpPr>
          <p:nvPr/>
        </p:nvSpPr>
        <p:spPr bwMode="auto">
          <a:xfrm>
            <a:off x="2930525" y="6221413"/>
            <a:ext cx="9525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-2</a:t>
            </a:r>
          </a:p>
        </p:txBody>
      </p:sp>
      <p:sp>
        <p:nvSpPr>
          <p:cNvPr id="38939" name="Freeform 118"/>
          <p:cNvSpPr>
            <a:spLocks noEditPoints="1"/>
          </p:cNvSpPr>
          <p:nvPr/>
        </p:nvSpPr>
        <p:spPr bwMode="auto">
          <a:xfrm>
            <a:off x="2979738" y="6021388"/>
            <a:ext cx="3165475" cy="3175"/>
          </a:xfrm>
          <a:custGeom>
            <a:avLst/>
            <a:gdLst>
              <a:gd name="T0" fmla="*/ 2147483647 w 13488"/>
              <a:gd name="T1" fmla="*/ 0 h 3175"/>
              <a:gd name="T2" fmla="*/ 2147483647 w 13488"/>
              <a:gd name="T3" fmla="*/ 0 h 3175"/>
              <a:gd name="T4" fmla="*/ 2147483647 w 13488"/>
              <a:gd name="T5" fmla="*/ 0 h 3175"/>
              <a:gd name="T6" fmla="*/ 2147483647 w 13488"/>
              <a:gd name="T7" fmla="*/ 0 h 3175"/>
              <a:gd name="T8" fmla="*/ 0 w 13488"/>
              <a:gd name="T9" fmla="*/ 0 h 3175"/>
              <a:gd name="T10" fmla="*/ 0 60000 65536"/>
              <a:gd name="T11" fmla="*/ 0 60000 65536"/>
              <a:gd name="T12" fmla="*/ 0 60000 65536"/>
              <a:gd name="T13" fmla="*/ 0 60000 65536"/>
              <a:gd name="T14" fmla="*/ 0 60000 65536"/>
              <a:gd name="T15" fmla="*/ 0 w 13488"/>
              <a:gd name="T16" fmla="*/ 0 h 3175"/>
              <a:gd name="T17" fmla="*/ 13488 w 13488"/>
              <a:gd name="T18" fmla="*/ 3175 h 3175"/>
            </a:gdLst>
            <a:ahLst/>
            <a:cxnLst>
              <a:cxn ang="T10">
                <a:pos x="T0" y="T1"/>
              </a:cxn>
              <a:cxn ang="T11">
                <a:pos x="T2" y="T3"/>
              </a:cxn>
              <a:cxn ang="T12">
                <a:pos x="T4" y="T5"/>
              </a:cxn>
              <a:cxn ang="T13">
                <a:pos x="T6" y="T7"/>
              </a:cxn>
              <a:cxn ang="T14">
                <a:pos x="T8" y="T9"/>
              </a:cxn>
            </a:cxnLst>
            <a:rect l="T15" t="T16" r="T17" b="T18"/>
            <a:pathLst>
              <a:path w="13488" h="3175">
                <a:moveTo>
                  <a:pt x="270" y="0"/>
                </a:moveTo>
                <a:lnTo>
                  <a:pt x="144" y="0"/>
                </a:lnTo>
                <a:moveTo>
                  <a:pt x="13362" y="0"/>
                </a:moveTo>
                <a:lnTo>
                  <a:pt x="13488" y="0"/>
                </a:lnTo>
                <a:moveTo>
                  <a:pt x="0" y="0"/>
                </a:moveTo>
              </a:path>
            </a:pathLst>
          </a:custGeom>
          <a:noFill/>
          <a:ln w="7938">
            <a:solidFill>
              <a:srgbClr val="7F7F7F"/>
            </a:solidFill>
            <a:miter lim="800000"/>
            <a:headEnd/>
            <a:tailEnd/>
          </a:ln>
        </p:spPr>
        <p:txBody>
          <a:bodyPr/>
          <a:lstStyle/>
          <a:p>
            <a:endParaRPr lang="en-US"/>
          </a:p>
        </p:txBody>
      </p:sp>
      <p:sp>
        <p:nvSpPr>
          <p:cNvPr id="38940" name="Rectangle 119"/>
          <p:cNvSpPr>
            <a:spLocks noChangeArrowheads="1"/>
          </p:cNvSpPr>
          <p:nvPr/>
        </p:nvSpPr>
        <p:spPr bwMode="auto">
          <a:xfrm>
            <a:off x="2954338" y="5994400"/>
            <a:ext cx="57150" cy="134938"/>
          </a:xfrm>
          <a:prstGeom prst="rect">
            <a:avLst/>
          </a:prstGeom>
          <a:noFill/>
          <a:ln w="9525">
            <a:noFill/>
            <a:miter lim="800000"/>
            <a:headEnd/>
            <a:tailEnd/>
          </a:ln>
        </p:spPr>
        <p:txBody>
          <a:bodyPr wrap="none" lIns="0" tIns="0" rIns="0" bIns="0">
            <a:spAutoFit/>
          </a:bodyPr>
          <a:lstStyle/>
          <a:p>
            <a:r>
              <a:rPr lang="en-CA" sz="900">
                <a:latin typeface="Times New Roman" pitchFamily="18" charset="0"/>
              </a:rPr>
              <a:t>0</a:t>
            </a:r>
          </a:p>
        </p:txBody>
      </p:sp>
      <p:sp>
        <p:nvSpPr>
          <p:cNvPr id="38941" name="Freeform 120"/>
          <p:cNvSpPr>
            <a:spLocks noEditPoints="1"/>
          </p:cNvSpPr>
          <p:nvPr/>
        </p:nvSpPr>
        <p:spPr bwMode="auto">
          <a:xfrm>
            <a:off x="2979738" y="5795963"/>
            <a:ext cx="3165475" cy="0"/>
          </a:xfrm>
          <a:custGeom>
            <a:avLst/>
            <a:gdLst>
              <a:gd name="T0" fmla="*/ 2147483647 w 13488"/>
              <a:gd name="T1" fmla="*/ 2147483647 w 13488"/>
              <a:gd name="T2" fmla="*/ 2147483647 w 13488"/>
              <a:gd name="T3" fmla="*/ 2147483647 w 13488"/>
              <a:gd name="T4" fmla="*/ 0 w 13488"/>
              <a:gd name="T5" fmla="*/ 0 60000 65536"/>
              <a:gd name="T6" fmla="*/ 0 60000 65536"/>
              <a:gd name="T7" fmla="*/ 0 60000 65536"/>
              <a:gd name="T8" fmla="*/ 0 60000 65536"/>
              <a:gd name="T9" fmla="*/ 0 60000 65536"/>
              <a:gd name="T10" fmla="*/ 0 w 13488"/>
              <a:gd name="T11" fmla="*/ 13488 w 13488"/>
            </a:gdLst>
            <a:ahLst/>
            <a:cxnLst>
              <a:cxn ang="T5">
                <a:pos x="T0" y="0"/>
              </a:cxn>
              <a:cxn ang="T6">
                <a:pos x="T1" y="0"/>
              </a:cxn>
              <a:cxn ang="T7">
                <a:pos x="T2" y="0"/>
              </a:cxn>
              <a:cxn ang="T8">
                <a:pos x="T3" y="0"/>
              </a:cxn>
              <a:cxn ang="T9">
                <a:pos x="T4" y="0"/>
              </a:cxn>
            </a:cxnLst>
            <a:rect l="T10" t="0" r="T11" b="0"/>
            <a:pathLst>
              <a:path w="13488">
                <a:moveTo>
                  <a:pt x="270" y="0"/>
                </a:moveTo>
                <a:lnTo>
                  <a:pt x="144" y="0"/>
                </a:lnTo>
                <a:moveTo>
                  <a:pt x="13362" y="0"/>
                </a:moveTo>
                <a:lnTo>
                  <a:pt x="13488" y="0"/>
                </a:lnTo>
                <a:moveTo>
                  <a:pt x="0" y="0"/>
                </a:moveTo>
              </a:path>
            </a:pathLst>
          </a:custGeom>
          <a:noFill/>
          <a:ln w="7938">
            <a:solidFill>
              <a:srgbClr val="7F7F7F"/>
            </a:solidFill>
            <a:miter lim="800000"/>
            <a:headEnd/>
            <a:tailEnd/>
          </a:ln>
        </p:spPr>
        <p:txBody>
          <a:bodyPr/>
          <a:lstStyle/>
          <a:p>
            <a:endParaRPr lang="en-US"/>
          </a:p>
        </p:txBody>
      </p:sp>
      <p:sp>
        <p:nvSpPr>
          <p:cNvPr id="38942" name="Rectangle 121"/>
          <p:cNvSpPr>
            <a:spLocks noChangeArrowheads="1"/>
          </p:cNvSpPr>
          <p:nvPr/>
        </p:nvSpPr>
        <p:spPr bwMode="auto">
          <a:xfrm>
            <a:off x="2954338" y="5767388"/>
            <a:ext cx="5715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2</a:t>
            </a:r>
          </a:p>
        </p:txBody>
      </p:sp>
      <p:sp>
        <p:nvSpPr>
          <p:cNvPr id="38943" name="Freeform 122"/>
          <p:cNvSpPr>
            <a:spLocks noEditPoints="1"/>
          </p:cNvSpPr>
          <p:nvPr/>
        </p:nvSpPr>
        <p:spPr bwMode="auto">
          <a:xfrm>
            <a:off x="2979738" y="5568950"/>
            <a:ext cx="3165475" cy="0"/>
          </a:xfrm>
          <a:custGeom>
            <a:avLst/>
            <a:gdLst>
              <a:gd name="T0" fmla="*/ 2147483647 w 13488"/>
              <a:gd name="T1" fmla="*/ 2147483647 w 13488"/>
              <a:gd name="T2" fmla="*/ 2147483647 w 13488"/>
              <a:gd name="T3" fmla="*/ 2147483647 w 13488"/>
              <a:gd name="T4" fmla="*/ 0 w 13488"/>
              <a:gd name="T5" fmla="*/ 0 60000 65536"/>
              <a:gd name="T6" fmla="*/ 0 60000 65536"/>
              <a:gd name="T7" fmla="*/ 0 60000 65536"/>
              <a:gd name="T8" fmla="*/ 0 60000 65536"/>
              <a:gd name="T9" fmla="*/ 0 60000 65536"/>
              <a:gd name="T10" fmla="*/ 0 w 13488"/>
              <a:gd name="T11" fmla="*/ 13488 w 13488"/>
            </a:gdLst>
            <a:ahLst/>
            <a:cxnLst>
              <a:cxn ang="T5">
                <a:pos x="T0" y="0"/>
              </a:cxn>
              <a:cxn ang="T6">
                <a:pos x="T1" y="0"/>
              </a:cxn>
              <a:cxn ang="T7">
                <a:pos x="T2" y="0"/>
              </a:cxn>
              <a:cxn ang="T8">
                <a:pos x="T3" y="0"/>
              </a:cxn>
              <a:cxn ang="T9">
                <a:pos x="T4" y="0"/>
              </a:cxn>
            </a:cxnLst>
            <a:rect l="T10" t="0" r="T11" b="0"/>
            <a:pathLst>
              <a:path w="13488">
                <a:moveTo>
                  <a:pt x="270" y="0"/>
                </a:moveTo>
                <a:lnTo>
                  <a:pt x="144" y="0"/>
                </a:lnTo>
                <a:moveTo>
                  <a:pt x="13362" y="0"/>
                </a:moveTo>
                <a:lnTo>
                  <a:pt x="13488" y="0"/>
                </a:lnTo>
                <a:moveTo>
                  <a:pt x="0" y="0"/>
                </a:moveTo>
              </a:path>
            </a:pathLst>
          </a:custGeom>
          <a:noFill/>
          <a:ln w="7938">
            <a:solidFill>
              <a:srgbClr val="7F7F7F"/>
            </a:solidFill>
            <a:miter lim="800000"/>
            <a:headEnd/>
            <a:tailEnd/>
          </a:ln>
        </p:spPr>
        <p:txBody>
          <a:bodyPr/>
          <a:lstStyle/>
          <a:p>
            <a:endParaRPr lang="en-US"/>
          </a:p>
        </p:txBody>
      </p:sp>
      <p:sp>
        <p:nvSpPr>
          <p:cNvPr id="38944" name="Rectangle 123"/>
          <p:cNvSpPr>
            <a:spLocks noChangeArrowheads="1"/>
          </p:cNvSpPr>
          <p:nvPr/>
        </p:nvSpPr>
        <p:spPr bwMode="auto">
          <a:xfrm>
            <a:off x="2954338" y="5540375"/>
            <a:ext cx="5715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4</a:t>
            </a:r>
          </a:p>
        </p:txBody>
      </p:sp>
      <p:sp>
        <p:nvSpPr>
          <p:cNvPr id="38945" name="Freeform 124"/>
          <p:cNvSpPr>
            <a:spLocks noEditPoints="1"/>
          </p:cNvSpPr>
          <p:nvPr/>
        </p:nvSpPr>
        <p:spPr bwMode="auto">
          <a:xfrm>
            <a:off x="2979738" y="5340350"/>
            <a:ext cx="3165475" cy="3175"/>
          </a:xfrm>
          <a:custGeom>
            <a:avLst/>
            <a:gdLst>
              <a:gd name="T0" fmla="*/ 2147483647 w 13488"/>
              <a:gd name="T1" fmla="*/ 0 h 3175"/>
              <a:gd name="T2" fmla="*/ 2147483647 w 13488"/>
              <a:gd name="T3" fmla="*/ 0 h 3175"/>
              <a:gd name="T4" fmla="*/ 2147483647 w 13488"/>
              <a:gd name="T5" fmla="*/ 0 h 3175"/>
              <a:gd name="T6" fmla="*/ 2147483647 w 13488"/>
              <a:gd name="T7" fmla="*/ 0 h 3175"/>
              <a:gd name="T8" fmla="*/ 0 w 13488"/>
              <a:gd name="T9" fmla="*/ 0 h 3175"/>
              <a:gd name="T10" fmla="*/ 0 60000 65536"/>
              <a:gd name="T11" fmla="*/ 0 60000 65536"/>
              <a:gd name="T12" fmla="*/ 0 60000 65536"/>
              <a:gd name="T13" fmla="*/ 0 60000 65536"/>
              <a:gd name="T14" fmla="*/ 0 60000 65536"/>
              <a:gd name="T15" fmla="*/ 0 w 13488"/>
              <a:gd name="T16" fmla="*/ 0 h 3175"/>
              <a:gd name="T17" fmla="*/ 13488 w 13488"/>
              <a:gd name="T18" fmla="*/ 3175 h 3175"/>
            </a:gdLst>
            <a:ahLst/>
            <a:cxnLst>
              <a:cxn ang="T10">
                <a:pos x="T0" y="T1"/>
              </a:cxn>
              <a:cxn ang="T11">
                <a:pos x="T2" y="T3"/>
              </a:cxn>
              <a:cxn ang="T12">
                <a:pos x="T4" y="T5"/>
              </a:cxn>
              <a:cxn ang="T13">
                <a:pos x="T6" y="T7"/>
              </a:cxn>
              <a:cxn ang="T14">
                <a:pos x="T8" y="T9"/>
              </a:cxn>
            </a:cxnLst>
            <a:rect l="T15" t="T16" r="T17" b="T18"/>
            <a:pathLst>
              <a:path w="13488" h="3175">
                <a:moveTo>
                  <a:pt x="270" y="0"/>
                </a:moveTo>
                <a:lnTo>
                  <a:pt x="144" y="0"/>
                </a:lnTo>
                <a:moveTo>
                  <a:pt x="13362" y="0"/>
                </a:moveTo>
                <a:lnTo>
                  <a:pt x="13488" y="0"/>
                </a:lnTo>
                <a:moveTo>
                  <a:pt x="0" y="0"/>
                </a:moveTo>
              </a:path>
            </a:pathLst>
          </a:custGeom>
          <a:noFill/>
          <a:ln w="7938">
            <a:solidFill>
              <a:srgbClr val="7F7F7F"/>
            </a:solidFill>
            <a:miter lim="800000"/>
            <a:headEnd/>
            <a:tailEnd/>
          </a:ln>
        </p:spPr>
        <p:txBody>
          <a:bodyPr/>
          <a:lstStyle/>
          <a:p>
            <a:endParaRPr lang="en-US"/>
          </a:p>
        </p:txBody>
      </p:sp>
      <p:sp>
        <p:nvSpPr>
          <p:cNvPr id="38946" name="Rectangle 125"/>
          <p:cNvSpPr>
            <a:spLocks noChangeArrowheads="1"/>
          </p:cNvSpPr>
          <p:nvPr/>
        </p:nvSpPr>
        <p:spPr bwMode="auto">
          <a:xfrm>
            <a:off x="2954338" y="5313363"/>
            <a:ext cx="57150" cy="134937"/>
          </a:xfrm>
          <a:prstGeom prst="rect">
            <a:avLst/>
          </a:prstGeom>
          <a:noFill/>
          <a:ln w="9525">
            <a:noFill/>
            <a:miter lim="800000"/>
            <a:headEnd/>
            <a:tailEnd/>
          </a:ln>
        </p:spPr>
        <p:txBody>
          <a:bodyPr wrap="none" lIns="0" tIns="0" rIns="0" bIns="0">
            <a:spAutoFit/>
          </a:bodyPr>
          <a:lstStyle/>
          <a:p>
            <a:r>
              <a:rPr lang="en-CA" sz="900">
                <a:latin typeface="Times New Roman" pitchFamily="18" charset="0"/>
              </a:rPr>
              <a:t>6</a:t>
            </a:r>
          </a:p>
        </p:txBody>
      </p:sp>
      <p:sp>
        <p:nvSpPr>
          <p:cNvPr id="38947" name="Freeform 126"/>
          <p:cNvSpPr>
            <a:spLocks noEditPoints="1"/>
          </p:cNvSpPr>
          <p:nvPr/>
        </p:nvSpPr>
        <p:spPr bwMode="auto">
          <a:xfrm>
            <a:off x="2979738" y="5114925"/>
            <a:ext cx="3165475" cy="0"/>
          </a:xfrm>
          <a:custGeom>
            <a:avLst/>
            <a:gdLst>
              <a:gd name="T0" fmla="*/ 2147483647 w 13488"/>
              <a:gd name="T1" fmla="*/ 2147483647 w 13488"/>
              <a:gd name="T2" fmla="*/ 2147483647 w 13488"/>
              <a:gd name="T3" fmla="*/ 2147483647 w 13488"/>
              <a:gd name="T4" fmla="*/ 0 w 13488"/>
              <a:gd name="T5" fmla="*/ 0 60000 65536"/>
              <a:gd name="T6" fmla="*/ 0 60000 65536"/>
              <a:gd name="T7" fmla="*/ 0 60000 65536"/>
              <a:gd name="T8" fmla="*/ 0 60000 65536"/>
              <a:gd name="T9" fmla="*/ 0 60000 65536"/>
              <a:gd name="T10" fmla="*/ 0 w 13488"/>
              <a:gd name="T11" fmla="*/ 13488 w 13488"/>
            </a:gdLst>
            <a:ahLst/>
            <a:cxnLst>
              <a:cxn ang="T5">
                <a:pos x="T0" y="0"/>
              </a:cxn>
              <a:cxn ang="T6">
                <a:pos x="T1" y="0"/>
              </a:cxn>
              <a:cxn ang="T7">
                <a:pos x="T2" y="0"/>
              </a:cxn>
              <a:cxn ang="T8">
                <a:pos x="T3" y="0"/>
              </a:cxn>
              <a:cxn ang="T9">
                <a:pos x="T4" y="0"/>
              </a:cxn>
            </a:cxnLst>
            <a:rect l="T10" t="0" r="T11" b="0"/>
            <a:pathLst>
              <a:path w="13488">
                <a:moveTo>
                  <a:pt x="270" y="0"/>
                </a:moveTo>
                <a:lnTo>
                  <a:pt x="144" y="0"/>
                </a:lnTo>
                <a:moveTo>
                  <a:pt x="13362" y="0"/>
                </a:moveTo>
                <a:lnTo>
                  <a:pt x="13488" y="0"/>
                </a:lnTo>
                <a:moveTo>
                  <a:pt x="0" y="0"/>
                </a:moveTo>
              </a:path>
            </a:pathLst>
          </a:custGeom>
          <a:noFill/>
          <a:ln w="7938">
            <a:solidFill>
              <a:srgbClr val="7F7F7F"/>
            </a:solidFill>
            <a:miter lim="800000"/>
            <a:headEnd/>
            <a:tailEnd/>
          </a:ln>
        </p:spPr>
        <p:txBody>
          <a:bodyPr/>
          <a:lstStyle/>
          <a:p>
            <a:endParaRPr lang="en-US"/>
          </a:p>
        </p:txBody>
      </p:sp>
      <p:sp>
        <p:nvSpPr>
          <p:cNvPr id="38948" name="Rectangle 127"/>
          <p:cNvSpPr>
            <a:spLocks noChangeArrowheads="1"/>
          </p:cNvSpPr>
          <p:nvPr/>
        </p:nvSpPr>
        <p:spPr bwMode="auto">
          <a:xfrm>
            <a:off x="2954338" y="5086350"/>
            <a:ext cx="5715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8</a:t>
            </a:r>
          </a:p>
        </p:txBody>
      </p:sp>
      <p:sp>
        <p:nvSpPr>
          <p:cNvPr id="38949" name="Freeform 128"/>
          <p:cNvSpPr>
            <a:spLocks noEditPoints="1"/>
          </p:cNvSpPr>
          <p:nvPr/>
        </p:nvSpPr>
        <p:spPr bwMode="auto">
          <a:xfrm>
            <a:off x="2979738" y="4887913"/>
            <a:ext cx="3165475" cy="0"/>
          </a:xfrm>
          <a:custGeom>
            <a:avLst/>
            <a:gdLst>
              <a:gd name="T0" fmla="*/ 2147483647 w 13488"/>
              <a:gd name="T1" fmla="*/ 2147483647 w 13488"/>
              <a:gd name="T2" fmla="*/ 2147483647 w 13488"/>
              <a:gd name="T3" fmla="*/ 2147483647 w 13488"/>
              <a:gd name="T4" fmla="*/ 0 w 13488"/>
              <a:gd name="T5" fmla="*/ 0 60000 65536"/>
              <a:gd name="T6" fmla="*/ 0 60000 65536"/>
              <a:gd name="T7" fmla="*/ 0 60000 65536"/>
              <a:gd name="T8" fmla="*/ 0 60000 65536"/>
              <a:gd name="T9" fmla="*/ 0 60000 65536"/>
              <a:gd name="T10" fmla="*/ 0 w 13488"/>
              <a:gd name="T11" fmla="*/ 13488 w 13488"/>
            </a:gdLst>
            <a:ahLst/>
            <a:cxnLst>
              <a:cxn ang="T5">
                <a:pos x="T0" y="0"/>
              </a:cxn>
              <a:cxn ang="T6">
                <a:pos x="T1" y="0"/>
              </a:cxn>
              <a:cxn ang="T7">
                <a:pos x="T2" y="0"/>
              </a:cxn>
              <a:cxn ang="T8">
                <a:pos x="T3" y="0"/>
              </a:cxn>
              <a:cxn ang="T9">
                <a:pos x="T4" y="0"/>
              </a:cxn>
            </a:cxnLst>
            <a:rect l="T10" t="0" r="T11" b="0"/>
            <a:pathLst>
              <a:path w="13488">
                <a:moveTo>
                  <a:pt x="270" y="0"/>
                </a:moveTo>
                <a:lnTo>
                  <a:pt x="144" y="0"/>
                </a:lnTo>
                <a:moveTo>
                  <a:pt x="13362" y="0"/>
                </a:moveTo>
                <a:lnTo>
                  <a:pt x="13488" y="0"/>
                </a:lnTo>
                <a:moveTo>
                  <a:pt x="0" y="0"/>
                </a:moveTo>
              </a:path>
            </a:pathLst>
          </a:custGeom>
          <a:noFill/>
          <a:ln w="7938">
            <a:solidFill>
              <a:srgbClr val="7F7F7F"/>
            </a:solidFill>
            <a:miter lim="800000"/>
            <a:headEnd/>
            <a:tailEnd/>
          </a:ln>
        </p:spPr>
        <p:txBody>
          <a:bodyPr/>
          <a:lstStyle/>
          <a:p>
            <a:endParaRPr lang="en-US"/>
          </a:p>
        </p:txBody>
      </p:sp>
      <p:sp>
        <p:nvSpPr>
          <p:cNvPr id="38950" name="Rectangle 129"/>
          <p:cNvSpPr>
            <a:spLocks noChangeArrowheads="1"/>
          </p:cNvSpPr>
          <p:nvPr/>
        </p:nvSpPr>
        <p:spPr bwMode="auto">
          <a:xfrm>
            <a:off x="2924175" y="4857750"/>
            <a:ext cx="11430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10</a:t>
            </a:r>
          </a:p>
        </p:txBody>
      </p:sp>
      <p:sp>
        <p:nvSpPr>
          <p:cNvPr id="38951" name="Freeform 130"/>
          <p:cNvSpPr>
            <a:spLocks noEditPoints="1"/>
          </p:cNvSpPr>
          <p:nvPr/>
        </p:nvSpPr>
        <p:spPr bwMode="auto">
          <a:xfrm>
            <a:off x="2979738" y="4659313"/>
            <a:ext cx="3165475" cy="3175"/>
          </a:xfrm>
          <a:custGeom>
            <a:avLst/>
            <a:gdLst>
              <a:gd name="T0" fmla="*/ 2147483647 w 13488"/>
              <a:gd name="T1" fmla="*/ 0 h 3175"/>
              <a:gd name="T2" fmla="*/ 2147483647 w 13488"/>
              <a:gd name="T3" fmla="*/ 0 h 3175"/>
              <a:gd name="T4" fmla="*/ 2147483647 w 13488"/>
              <a:gd name="T5" fmla="*/ 0 h 3175"/>
              <a:gd name="T6" fmla="*/ 2147483647 w 13488"/>
              <a:gd name="T7" fmla="*/ 0 h 3175"/>
              <a:gd name="T8" fmla="*/ 0 w 13488"/>
              <a:gd name="T9" fmla="*/ 0 h 3175"/>
              <a:gd name="T10" fmla="*/ 0 60000 65536"/>
              <a:gd name="T11" fmla="*/ 0 60000 65536"/>
              <a:gd name="T12" fmla="*/ 0 60000 65536"/>
              <a:gd name="T13" fmla="*/ 0 60000 65536"/>
              <a:gd name="T14" fmla="*/ 0 60000 65536"/>
              <a:gd name="T15" fmla="*/ 0 w 13488"/>
              <a:gd name="T16" fmla="*/ 0 h 3175"/>
              <a:gd name="T17" fmla="*/ 13488 w 13488"/>
              <a:gd name="T18" fmla="*/ 3175 h 3175"/>
            </a:gdLst>
            <a:ahLst/>
            <a:cxnLst>
              <a:cxn ang="T10">
                <a:pos x="T0" y="T1"/>
              </a:cxn>
              <a:cxn ang="T11">
                <a:pos x="T2" y="T3"/>
              </a:cxn>
              <a:cxn ang="T12">
                <a:pos x="T4" y="T5"/>
              </a:cxn>
              <a:cxn ang="T13">
                <a:pos x="T6" y="T7"/>
              </a:cxn>
              <a:cxn ang="T14">
                <a:pos x="T8" y="T9"/>
              </a:cxn>
            </a:cxnLst>
            <a:rect l="T15" t="T16" r="T17" b="T18"/>
            <a:pathLst>
              <a:path w="13488" h="3175">
                <a:moveTo>
                  <a:pt x="270" y="0"/>
                </a:moveTo>
                <a:lnTo>
                  <a:pt x="144" y="0"/>
                </a:lnTo>
                <a:moveTo>
                  <a:pt x="13362" y="0"/>
                </a:moveTo>
                <a:lnTo>
                  <a:pt x="13488" y="0"/>
                </a:lnTo>
                <a:moveTo>
                  <a:pt x="0" y="0"/>
                </a:moveTo>
              </a:path>
            </a:pathLst>
          </a:custGeom>
          <a:noFill/>
          <a:ln w="7938">
            <a:solidFill>
              <a:srgbClr val="7F7F7F"/>
            </a:solidFill>
            <a:miter lim="800000"/>
            <a:headEnd/>
            <a:tailEnd/>
          </a:ln>
        </p:spPr>
        <p:txBody>
          <a:bodyPr/>
          <a:lstStyle/>
          <a:p>
            <a:endParaRPr lang="en-US"/>
          </a:p>
        </p:txBody>
      </p:sp>
      <p:sp>
        <p:nvSpPr>
          <p:cNvPr id="38952" name="Rectangle 131"/>
          <p:cNvSpPr>
            <a:spLocks noChangeArrowheads="1"/>
          </p:cNvSpPr>
          <p:nvPr/>
        </p:nvSpPr>
        <p:spPr bwMode="auto">
          <a:xfrm>
            <a:off x="3009900" y="6526213"/>
            <a:ext cx="12700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 L </a:t>
            </a:r>
          </a:p>
        </p:txBody>
      </p:sp>
      <p:sp>
        <p:nvSpPr>
          <p:cNvPr id="38953" name="Rectangle 132"/>
          <p:cNvSpPr>
            <a:spLocks noChangeArrowheads="1"/>
          </p:cNvSpPr>
          <p:nvPr/>
        </p:nvSpPr>
        <p:spPr bwMode="auto">
          <a:xfrm>
            <a:off x="3567113" y="6526213"/>
            <a:ext cx="125412"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 </a:t>
            </a:r>
            <a:r>
              <a:rPr lang="en-CA" sz="900">
                <a:latin typeface="Times New Roman" pitchFamily="18" charset="0"/>
                <a:sym typeface="Symbol" pitchFamily="18" charset="2"/>
              </a:rPr>
              <a:t></a:t>
            </a:r>
            <a:r>
              <a:rPr lang="en-CA" sz="900">
                <a:latin typeface="Times New Roman" pitchFamily="18" charset="0"/>
              </a:rPr>
              <a:t> </a:t>
            </a:r>
          </a:p>
        </p:txBody>
      </p:sp>
      <p:sp>
        <p:nvSpPr>
          <p:cNvPr id="38954" name="Rectangle 133"/>
          <p:cNvSpPr>
            <a:spLocks noChangeArrowheads="1"/>
          </p:cNvSpPr>
          <p:nvPr/>
        </p:nvSpPr>
        <p:spPr bwMode="auto">
          <a:xfrm>
            <a:off x="4216400" y="6526213"/>
            <a:ext cx="13970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 X </a:t>
            </a:r>
          </a:p>
        </p:txBody>
      </p:sp>
      <p:sp>
        <p:nvSpPr>
          <p:cNvPr id="38955" name="Rectangle 134"/>
          <p:cNvSpPr>
            <a:spLocks noChangeArrowheads="1"/>
          </p:cNvSpPr>
          <p:nvPr/>
        </p:nvSpPr>
        <p:spPr bwMode="auto">
          <a:xfrm>
            <a:off x="4533900" y="6526213"/>
            <a:ext cx="16510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 W </a:t>
            </a:r>
          </a:p>
        </p:txBody>
      </p:sp>
      <p:sp>
        <p:nvSpPr>
          <p:cNvPr id="38956" name="Rectangle 135"/>
          <p:cNvSpPr>
            <a:spLocks noChangeArrowheads="1"/>
          </p:cNvSpPr>
          <p:nvPr/>
        </p:nvSpPr>
        <p:spPr bwMode="auto">
          <a:xfrm>
            <a:off x="5003800" y="6526213"/>
            <a:ext cx="12700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 L </a:t>
            </a:r>
          </a:p>
        </p:txBody>
      </p:sp>
      <p:sp>
        <p:nvSpPr>
          <p:cNvPr id="38957" name="Rectangle 136"/>
          <p:cNvSpPr>
            <a:spLocks noChangeArrowheads="1"/>
          </p:cNvSpPr>
          <p:nvPr/>
        </p:nvSpPr>
        <p:spPr bwMode="auto">
          <a:xfrm>
            <a:off x="5394325" y="6526213"/>
            <a:ext cx="139700"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 K </a:t>
            </a:r>
          </a:p>
        </p:txBody>
      </p:sp>
      <p:sp>
        <p:nvSpPr>
          <p:cNvPr id="38958" name="Rectangle 137"/>
          <p:cNvSpPr>
            <a:spLocks noChangeArrowheads="1"/>
          </p:cNvSpPr>
          <p:nvPr/>
        </p:nvSpPr>
        <p:spPr bwMode="auto">
          <a:xfrm>
            <a:off x="6083300" y="6526213"/>
            <a:ext cx="125413" cy="136525"/>
          </a:xfrm>
          <a:prstGeom prst="rect">
            <a:avLst/>
          </a:prstGeom>
          <a:noFill/>
          <a:ln w="9525">
            <a:noFill/>
            <a:miter lim="800000"/>
            <a:headEnd/>
            <a:tailEnd/>
          </a:ln>
        </p:spPr>
        <p:txBody>
          <a:bodyPr wrap="none" lIns="0" tIns="0" rIns="0" bIns="0">
            <a:spAutoFit/>
          </a:bodyPr>
          <a:lstStyle/>
          <a:p>
            <a:r>
              <a:rPr lang="en-CA" sz="900">
                <a:latin typeface="Times New Roman" pitchFamily="18" charset="0"/>
              </a:rPr>
              <a:t> </a:t>
            </a:r>
            <a:r>
              <a:rPr lang="en-CA" sz="900">
                <a:latin typeface="Times New Roman" pitchFamily="18" charset="0"/>
                <a:sym typeface="Symbol" pitchFamily="18" charset="2"/>
              </a:rPr>
              <a:t></a:t>
            </a:r>
            <a:r>
              <a:rPr lang="en-CA" sz="900">
                <a:latin typeface="Times New Roman" pitchFamily="18" charset="0"/>
              </a:rPr>
              <a:t> </a:t>
            </a:r>
          </a:p>
        </p:txBody>
      </p:sp>
      <p:sp>
        <p:nvSpPr>
          <p:cNvPr id="38959" name="Freeform 138"/>
          <p:cNvSpPr>
            <a:spLocks noEditPoints="1"/>
          </p:cNvSpPr>
          <p:nvPr/>
        </p:nvSpPr>
        <p:spPr bwMode="auto">
          <a:xfrm>
            <a:off x="2849563" y="4659313"/>
            <a:ext cx="3267075" cy="1817687"/>
          </a:xfrm>
          <a:custGeom>
            <a:avLst/>
            <a:gdLst>
              <a:gd name="T0" fmla="*/ 2147483647 w 13914"/>
              <a:gd name="T1" fmla="*/ 2147483647 h 8628"/>
              <a:gd name="T2" fmla="*/ 2147483647 w 13914"/>
              <a:gd name="T3" fmla="*/ 2147483647 h 8628"/>
              <a:gd name="T4" fmla="*/ 2147483647 w 13914"/>
              <a:gd name="T5" fmla="*/ 0 h 8628"/>
              <a:gd name="T6" fmla="*/ 2147483647 w 13914"/>
              <a:gd name="T7" fmla="*/ 0 h 8628"/>
              <a:gd name="T8" fmla="*/ 2147483647 w 13914"/>
              <a:gd name="T9" fmla="*/ 2147483647 h 8628"/>
              <a:gd name="T10" fmla="*/ 0 w 13914"/>
              <a:gd name="T11" fmla="*/ 2147483647 h 8628"/>
              <a:gd name="T12" fmla="*/ 0 60000 65536"/>
              <a:gd name="T13" fmla="*/ 0 60000 65536"/>
              <a:gd name="T14" fmla="*/ 0 60000 65536"/>
              <a:gd name="T15" fmla="*/ 0 60000 65536"/>
              <a:gd name="T16" fmla="*/ 0 60000 65536"/>
              <a:gd name="T17" fmla="*/ 0 60000 65536"/>
              <a:gd name="T18" fmla="*/ 0 w 13914"/>
              <a:gd name="T19" fmla="*/ 0 h 8628"/>
              <a:gd name="T20" fmla="*/ 13914 w 13914"/>
              <a:gd name="T21" fmla="*/ 8628 h 8628"/>
            </a:gdLst>
            <a:ahLst/>
            <a:cxnLst>
              <a:cxn ang="T12">
                <a:pos x="T0" y="T1"/>
              </a:cxn>
              <a:cxn ang="T13">
                <a:pos x="T2" y="T3"/>
              </a:cxn>
              <a:cxn ang="T14">
                <a:pos x="T4" y="T5"/>
              </a:cxn>
              <a:cxn ang="T15">
                <a:pos x="T6" y="T7"/>
              </a:cxn>
              <a:cxn ang="T16">
                <a:pos x="T8" y="T9"/>
              </a:cxn>
              <a:cxn ang="T17">
                <a:pos x="T10" y="T11"/>
              </a:cxn>
            </a:cxnLst>
            <a:rect l="T18" t="T19" r="T20" b="T21"/>
            <a:pathLst>
              <a:path w="13914" h="8628">
                <a:moveTo>
                  <a:pt x="822" y="8628"/>
                </a:moveTo>
                <a:lnTo>
                  <a:pt x="13914" y="8628"/>
                </a:lnTo>
                <a:lnTo>
                  <a:pt x="13914" y="0"/>
                </a:lnTo>
                <a:lnTo>
                  <a:pt x="822" y="0"/>
                </a:lnTo>
                <a:lnTo>
                  <a:pt x="822" y="8628"/>
                </a:lnTo>
                <a:moveTo>
                  <a:pt x="0" y="4314"/>
                </a:moveTo>
              </a:path>
            </a:pathLst>
          </a:custGeom>
          <a:noFill/>
          <a:ln w="8001">
            <a:solidFill>
              <a:schemeClr val="tx1"/>
            </a:solidFill>
            <a:miter lim="800000"/>
            <a:headEnd/>
            <a:tailEnd/>
          </a:ln>
        </p:spPr>
        <p:txBody>
          <a:bodyPr/>
          <a:lstStyle/>
          <a:p>
            <a:endParaRPr lang="en-US"/>
          </a:p>
        </p:txBody>
      </p:sp>
      <p:sp>
        <p:nvSpPr>
          <p:cNvPr id="38960" name="Rectangle 139"/>
          <p:cNvSpPr>
            <a:spLocks noChangeArrowheads="1"/>
          </p:cNvSpPr>
          <p:nvPr/>
        </p:nvSpPr>
        <p:spPr bwMode="auto">
          <a:xfrm rot="-5400000">
            <a:off x="2516188" y="5287963"/>
            <a:ext cx="635000" cy="152400"/>
          </a:xfrm>
          <a:prstGeom prst="rect">
            <a:avLst/>
          </a:prstGeom>
          <a:noFill/>
          <a:ln w="9525">
            <a:noFill/>
            <a:miter lim="800000"/>
            <a:headEnd/>
            <a:tailEnd/>
          </a:ln>
        </p:spPr>
        <p:txBody>
          <a:bodyPr wrap="none" lIns="0" tIns="0" rIns="0" bIns="0">
            <a:spAutoFit/>
          </a:bodyPr>
          <a:lstStyle/>
          <a:p>
            <a:r>
              <a:rPr lang="en-US" sz="1000">
                <a:latin typeface="Times New Roman" pitchFamily="18" charset="0"/>
              </a:rPr>
              <a:t>Energy (eV)</a:t>
            </a:r>
            <a:endParaRPr lang="en-CA" sz="1000">
              <a:latin typeface="Times New Roman" pitchFamily="18" charset="0"/>
            </a:endParaRPr>
          </a:p>
        </p:txBody>
      </p:sp>
      <p:sp>
        <p:nvSpPr>
          <p:cNvPr id="38961" name="Freeform 140"/>
          <p:cNvSpPr>
            <a:spLocks noEditPoints="1"/>
          </p:cNvSpPr>
          <p:nvPr/>
        </p:nvSpPr>
        <p:spPr bwMode="auto">
          <a:xfrm>
            <a:off x="3043238" y="4659313"/>
            <a:ext cx="1208087" cy="1679575"/>
          </a:xfrm>
          <a:custGeom>
            <a:avLst/>
            <a:gdLst>
              <a:gd name="T0" fmla="*/ 2147483647 w 5148"/>
              <a:gd name="T1" fmla="*/ 2147483647 h 7970"/>
              <a:gd name="T2" fmla="*/ 2147483647 w 5148"/>
              <a:gd name="T3" fmla="*/ 2147483647 h 7970"/>
              <a:gd name="T4" fmla="*/ 2147483647 w 5148"/>
              <a:gd name="T5" fmla="*/ 2147483647 h 7970"/>
              <a:gd name="T6" fmla="*/ 2147483647 w 5148"/>
              <a:gd name="T7" fmla="*/ 2147483647 h 7970"/>
              <a:gd name="T8" fmla="*/ 2147483647 w 5148"/>
              <a:gd name="T9" fmla="*/ 2147483647 h 7970"/>
              <a:gd name="T10" fmla="*/ 2147483647 w 5148"/>
              <a:gd name="T11" fmla="*/ 2147483647 h 7970"/>
              <a:gd name="T12" fmla="*/ 2147483647 w 5148"/>
              <a:gd name="T13" fmla="*/ 2147483647 h 7970"/>
              <a:gd name="T14" fmla="*/ 2147483647 w 5148"/>
              <a:gd name="T15" fmla="*/ 2147483647 h 7970"/>
              <a:gd name="T16" fmla="*/ 2147483647 w 5148"/>
              <a:gd name="T17" fmla="*/ 2147483647 h 7970"/>
              <a:gd name="T18" fmla="*/ 2147483647 w 5148"/>
              <a:gd name="T19" fmla="*/ 2147483647 h 7970"/>
              <a:gd name="T20" fmla="*/ 2147483647 w 5148"/>
              <a:gd name="T21" fmla="*/ 2147483647 h 7970"/>
              <a:gd name="T22" fmla="*/ 2147483647 w 5148"/>
              <a:gd name="T23" fmla="*/ 2147483647 h 7970"/>
              <a:gd name="T24" fmla="*/ 2147483647 w 5148"/>
              <a:gd name="T25" fmla="*/ 2147483647 h 7970"/>
              <a:gd name="T26" fmla="*/ 2147483647 w 5148"/>
              <a:gd name="T27" fmla="*/ 2147483647 h 7970"/>
              <a:gd name="T28" fmla="*/ 2147483647 w 5148"/>
              <a:gd name="T29" fmla="*/ 2147483647 h 7970"/>
              <a:gd name="T30" fmla="*/ 2147483647 w 5148"/>
              <a:gd name="T31" fmla="*/ 2147483647 h 7970"/>
              <a:gd name="T32" fmla="*/ 2147483647 w 5148"/>
              <a:gd name="T33" fmla="*/ 2147483647 h 7970"/>
              <a:gd name="T34" fmla="*/ 2147483647 w 5148"/>
              <a:gd name="T35" fmla="*/ 2147483647 h 7970"/>
              <a:gd name="T36" fmla="*/ 2147483647 w 5148"/>
              <a:gd name="T37" fmla="*/ 2147483647 h 7970"/>
              <a:gd name="T38" fmla="*/ 2147483647 w 5148"/>
              <a:gd name="T39" fmla="*/ 2147483647 h 7970"/>
              <a:gd name="T40" fmla="*/ 2147483647 w 5148"/>
              <a:gd name="T41" fmla="*/ 2147483647 h 7970"/>
              <a:gd name="T42" fmla="*/ 2147483647 w 5148"/>
              <a:gd name="T43" fmla="*/ 2147483647 h 7970"/>
              <a:gd name="T44" fmla="*/ 2147483647 w 5148"/>
              <a:gd name="T45" fmla="*/ 2147483647 h 7970"/>
              <a:gd name="T46" fmla="*/ 2147483647 w 5148"/>
              <a:gd name="T47" fmla="*/ 2147483647 h 7970"/>
              <a:gd name="T48" fmla="*/ 2147483647 w 5148"/>
              <a:gd name="T49" fmla="*/ 2147483647 h 7970"/>
              <a:gd name="T50" fmla="*/ 2147483647 w 5148"/>
              <a:gd name="T51" fmla="*/ 2147483647 h 7970"/>
              <a:gd name="T52" fmla="*/ 2147483647 w 5148"/>
              <a:gd name="T53" fmla="*/ 2147483647 h 7970"/>
              <a:gd name="T54" fmla="*/ 2147483647 w 5148"/>
              <a:gd name="T55" fmla="*/ 2147483647 h 7970"/>
              <a:gd name="T56" fmla="*/ 2147483647 w 5148"/>
              <a:gd name="T57" fmla="*/ 2147483647 h 7970"/>
              <a:gd name="T58" fmla="*/ 2147483647 w 5148"/>
              <a:gd name="T59" fmla="*/ 2147483647 h 7970"/>
              <a:gd name="T60" fmla="*/ 2147483647 w 5148"/>
              <a:gd name="T61" fmla="*/ 2147483647 h 7970"/>
              <a:gd name="T62" fmla="*/ 2147483647 w 5148"/>
              <a:gd name="T63" fmla="*/ 2147483647 h 7970"/>
              <a:gd name="T64" fmla="*/ 2147483647 w 5148"/>
              <a:gd name="T65" fmla="*/ 2147483647 h 7970"/>
              <a:gd name="T66" fmla="*/ 2147483647 w 5148"/>
              <a:gd name="T67" fmla="*/ 2147483647 h 7970"/>
              <a:gd name="T68" fmla="*/ 2147483647 w 5148"/>
              <a:gd name="T69" fmla="*/ 2147483647 h 7970"/>
              <a:gd name="T70" fmla="*/ 2147483647 w 5148"/>
              <a:gd name="T71" fmla="*/ 2147483647 h 7970"/>
              <a:gd name="T72" fmla="*/ 2147483647 w 5148"/>
              <a:gd name="T73" fmla="*/ 2147483647 h 7970"/>
              <a:gd name="T74" fmla="*/ 2147483647 w 5148"/>
              <a:gd name="T75" fmla="*/ 2147483647 h 7970"/>
              <a:gd name="T76" fmla="*/ 2147483647 w 5148"/>
              <a:gd name="T77" fmla="*/ 2147483647 h 7970"/>
              <a:gd name="T78" fmla="*/ 2147483647 w 5148"/>
              <a:gd name="T79" fmla="*/ 0 h 7970"/>
              <a:gd name="T80" fmla="*/ 2147483647 w 5148"/>
              <a:gd name="T81" fmla="*/ 2147483647 h 7970"/>
              <a:gd name="T82" fmla="*/ 2147483647 w 5148"/>
              <a:gd name="T83" fmla="*/ 2147483647 h 7970"/>
              <a:gd name="T84" fmla="*/ 2147483647 w 5148"/>
              <a:gd name="T85" fmla="*/ 2147483647 h 7970"/>
              <a:gd name="T86" fmla="*/ 2147483647 w 5148"/>
              <a:gd name="T87" fmla="*/ 2147483647 h 7970"/>
              <a:gd name="T88" fmla="*/ 2147483647 w 5148"/>
              <a:gd name="T89" fmla="*/ 2147483647 h 7970"/>
              <a:gd name="T90" fmla="*/ 2147483647 w 5148"/>
              <a:gd name="T91" fmla="*/ 2147483647 h 7970"/>
              <a:gd name="T92" fmla="*/ 2147483647 w 5148"/>
              <a:gd name="T93" fmla="*/ 2147483647 h 7970"/>
              <a:gd name="T94" fmla="*/ 2147483647 w 5148"/>
              <a:gd name="T95" fmla="*/ 2147483647 h 7970"/>
              <a:gd name="T96" fmla="*/ 2147483647 w 5148"/>
              <a:gd name="T97" fmla="*/ 2147483647 h 7970"/>
              <a:gd name="T98" fmla="*/ 2147483647 w 5148"/>
              <a:gd name="T99" fmla="*/ 2147483647 h 7970"/>
              <a:gd name="T100" fmla="*/ 2147483647 w 5148"/>
              <a:gd name="T101" fmla="*/ 2147483647 h 7970"/>
              <a:gd name="T102" fmla="*/ 2147483647 w 5148"/>
              <a:gd name="T103" fmla="*/ 2147483647 h 7970"/>
              <a:gd name="T104" fmla="*/ 2147483647 w 5148"/>
              <a:gd name="T105" fmla="*/ 2147483647 h 7970"/>
              <a:gd name="T106" fmla="*/ 2147483647 w 5148"/>
              <a:gd name="T107" fmla="*/ 2147483647 h 7970"/>
              <a:gd name="T108" fmla="*/ 2147483647 w 5148"/>
              <a:gd name="T109" fmla="*/ 2147483647 h 7970"/>
              <a:gd name="T110" fmla="*/ 2147483647 w 5148"/>
              <a:gd name="T111" fmla="*/ 2147483647 h 7970"/>
              <a:gd name="T112" fmla="*/ 2147483647 w 5148"/>
              <a:gd name="T113" fmla="*/ 2147483647 h 79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48"/>
              <a:gd name="T172" fmla="*/ 0 h 7970"/>
              <a:gd name="T173" fmla="*/ 5148 w 5148"/>
              <a:gd name="T174" fmla="*/ 7970 h 79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48" h="7970">
                <a:moveTo>
                  <a:pt x="0" y="7970"/>
                </a:moveTo>
                <a:lnTo>
                  <a:pt x="70" y="7968"/>
                </a:lnTo>
                <a:lnTo>
                  <a:pt x="140" y="7960"/>
                </a:lnTo>
                <a:lnTo>
                  <a:pt x="210" y="7948"/>
                </a:lnTo>
                <a:lnTo>
                  <a:pt x="282" y="7930"/>
                </a:lnTo>
                <a:lnTo>
                  <a:pt x="352" y="7910"/>
                </a:lnTo>
                <a:lnTo>
                  <a:pt x="422" y="7882"/>
                </a:lnTo>
                <a:lnTo>
                  <a:pt x="492" y="7852"/>
                </a:lnTo>
                <a:lnTo>
                  <a:pt x="562" y="7816"/>
                </a:lnTo>
                <a:lnTo>
                  <a:pt x="632" y="7778"/>
                </a:lnTo>
                <a:lnTo>
                  <a:pt x="702" y="7734"/>
                </a:lnTo>
                <a:lnTo>
                  <a:pt x="772" y="7688"/>
                </a:lnTo>
                <a:lnTo>
                  <a:pt x="844" y="7636"/>
                </a:lnTo>
                <a:lnTo>
                  <a:pt x="914" y="7584"/>
                </a:lnTo>
                <a:lnTo>
                  <a:pt x="984" y="7526"/>
                </a:lnTo>
                <a:lnTo>
                  <a:pt x="1054" y="7468"/>
                </a:lnTo>
                <a:lnTo>
                  <a:pt x="1124" y="7406"/>
                </a:lnTo>
                <a:lnTo>
                  <a:pt x="1194" y="7342"/>
                </a:lnTo>
                <a:lnTo>
                  <a:pt x="1264" y="7278"/>
                </a:lnTo>
                <a:lnTo>
                  <a:pt x="1334" y="7210"/>
                </a:lnTo>
                <a:lnTo>
                  <a:pt x="1406" y="7144"/>
                </a:lnTo>
                <a:lnTo>
                  <a:pt x="1476" y="7076"/>
                </a:lnTo>
                <a:lnTo>
                  <a:pt x="1546" y="7008"/>
                </a:lnTo>
                <a:lnTo>
                  <a:pt x="1616" y="6942"/>
                </a:lnTo>
                <a:lnTo>
                  <a:pt x="1686" y="6876"/>
                </a:lnTo>
                <a:lnTo>
                  <a:pt x="1756" y="6812"/>
                </a:lnTo>
                <a:lnTo>
                  <a:pt x="1826" y="6750"/>
                </a:lnTo>
                <a:lnTo>
                  <a:pt x="1898" y="6692"/>
                </a:lnTo>
                <a:lnTo>
                  <a:pt x="1968" y="6640"/>
                </a:lnTo>
                <a:lnTo>
                  <a:pt x="2038" y="6592"/>
                </a:lnTo>
                <a:lnTo>
                  <a:pt x="2108" y="6550"/>
                </a:lnTo>
                <a:lnTo>
                  <a:pt x="2178" y="6516"/>
                </a:lnTo>
                <a:lnTo>
                  <a:pt x="2248" y="6492"/>
                </a:lnTo>
                <a:lnTo>
                  <a:pt x="2318" y="6476"/>
                </a:lnTo>
                <a:lnTo>
                  <a:pt x="2388" y="6472"/>
                </a:lnTo>
                <a:moveTo>
                  <a:pt x="0" y="7140"/>
                </a:moveTo>
                <a:lnTo>
                  <a:pt x="70" y="7138"/>
                </a:lnTo>
                <a:lnTo>
                  <a:pt x="140" y="7134"/>
                </a:lnTo>
                <a:lnTo>
                  <a:pt x="210" y="7128"/>
                </a:lnTo>
                <a:lnTo>
                  <a:pt x="282" y="7120"/>
                </a:lnTo>
                <a:lnTo>
                  <a:pt x="352" y="7110"/>
                </a:lnTo>
                <a:lnTo>
                  <a:pt x="422" y="7098"/>
                </a:lnTo>
                <a:lnTo>
                  <a:pt x="492" y="7084"/>
                </a:lnTo>
                <a:lnTo>
                  <a:pt x="562" y="7066"/>
                </a:lnTo>
                <a:lnTo>
                  <a:pt x="632" y="7048"/>
                </a:lnTo>
                <a:lnTo>
                  <a:pt x="702" y="7026"/>
                </a:lnTo>
                <a:lnTo>
                  <a:pt x="772" y="7004"/>
                </a:lnTo>
                <a:lnTo>
                  <a:pt x="844" y="6980"/>
                </a:lnTo>
                <a:lnTo>
                  <a:pt x="914" y="6954"/>
                </a:lnTo>
                <a:lnTo>
                  <a:pt x="984" y="6928"/>
                </a:lnTo>
                <a:lnTo>
                  <a:pt x="1054" y="6900"/>
                </a:lnTo>
                <a:lnTo>
                  <a:pt x="1124" y="6870"/>
                </a:lnTo>
                <a:lnTo>
                  <a:pt x="1194" y="6840"/>
                </a:lnTo>
                <a:lnTo>
                  <a:pt x="1264" y="6810"/>
                </a:lnTo>
                <a:lnTo>
                  <a:pt x="1334" y="6780"/>
                </a:lnTo>
                <a:lnTo>
                  <a:pt x="1406" y="6748"/>
                </a:lnTo>
                <a:lnTo>
                  <a:pt x="1476" y="6718"/>
                </a:lnTo>
                <a:lnTo>
                  <a:pt x="1546" y="6688"/>
                </a:lnTo>
                <a:lnTo>
                  <a:pt x="1616" y="6658"/>
                </a:lnTo>
                <a:lnTo>
                  <a:pt x="1686" y="6630"/>
                </a:lnTo>
                <a:lnTo>
                  <a:pt x="1756" y="6602"/>
                </a:lnTo>
                <a:lnTo>
                  <a:pt x="1826" y="6578"/>
                </a:lnTo>
                <a:lnTo>
                  <a:pt x="1898" y="6554"/>
                </a:lnTo>
                <a:lnTo>
                  <a:pt x="1968" y="6532"/>
                </a:lnTo>
                <a:lnTo>
                  <a:pt x="2038" y="6514"/>
                </a:lnTo>
                <a:lnTo>
                  <a:pt x="2108" y="6500"/>
                </a:lnTo>
                <a:lnTo>
                  <a:pt x="2178" y="6488"/>
                </a:lnTo>
                <a:lnTo>
                  <a:pt x="2248" y="6478"/>
                </a:lnTo>
                <a:lnTo>
                  <a:pt x="2318" y="6472"/>
                </a:lnTo>
                <a:lnTo>
                  <a:pt x="2388" y="6472"/>
                </a:lnTo>
                <a:moveTo>
                  <a:pt x="0" y="7140"/>
                </a:moveTo>
                <a:lnTo>
                  <a:pt x="70" y="7138"/>
                </a:lnTo>
                <a:lnTo>
                  <a:pt x="140" y="7134"/>
                </a:lnTo>
                <a:lnTo>
                  <a:pt x="210" y="7128"/>
                </a:lnTo>
                <a:lnTo>
                  <a:pt x="282" y="7120"/>
                </a:lnTo>
                <a:lnTo>
                  <a:pt x="352" y="7110"/>
                </a:lnTo>
                <a:lnTo>
                  <a:pt x="422" y="7098"/>
                </a:lnTo>
                <a:lnTo>
                  <a:pt x="492" y="7084"/>
                </a:lnTo>
                <a:lnTo>
                  <a:pt x="562" y="7066"/>
                </a:lnTo>
                <a:lnTo>
                  <a:pt x="632" y="7048"/>
                </a:lnTo>
                <a:lnTo>
                  <a:pt x="702" y="7026"/>
                </a:lnTo>
                <a:lnTo>
                  <a:pt x="772" y="7004"/>
                </a:lnTo>
                <a:lnTo>
                  <a:pt x="844" y="6980"/>
                </a:lnTo>
                <a:lnTo>
                  <a:pt x="914" y="6954"/>
                </a:lnTo>
                <a:lnTo>
                  <a:pt x="984" y="6928"/>
                </a:lnTo>
                <a:lnTo>
                  <a:pt x="1054" y="6900"/>
                </a:lnTo>
                <a:lnTo>
                  <a:pt x="1124" y="6870"/>
                </a:lnTo>
                <a:lnTo>
                  <a:pt x="1194" y="6840"/>
                </a:lnTo>
                <a:lnTo>
                  <a:pt x="1264" y="6810"/>
                </a:lnTo>
                <a:lnTo>
                  <a:pt x="1334" y="6780"/>
                </a:lnTo>
                <a:lnTo>
                  <a:pt x="1406" y="6748"/>
                </a:lnTo>
                <a:lnTo>
                  <a:pt x="1476" y="6718"/>
                </a:lnTo>
                <a:lnTo>
                  <a:pt x="1546" y="6688"/>
                </a:lnTo>
                <a:lnTo>
                  <a:pt x="1616" y="6658"/>
                </a:lnTo>
                <a:lnTo>
                  <a:pt x="1686" y="6630"/>
                </a:lnTo>
                <a:lnTo>
                  <a:pt x="1756" y="6602"/>
                </a:lnTo>
                <a:lnTo>
                  <a:pt x="1826" y="6578"/>
                </a:lnTo>
                <a:lnTo>
                  <a:pt x="1898" y="6554"/>
                </a:lnTo>
                <a:lnTo>
                  <a:pt x="1968" y="6532"/>
                </a:lnTo>
                <a:lnTo>
                  <a:pt x="2038" y="6514"/>
                </a:lnTo>
                <a:lnTo>
                  <a:pt x="2108" y="6500"/>
                </a:lnTo>
                <a:lnTo>
                  <a:pt x="2178" y="6488"/>
                </a:lnTo>
                <a:lnTo>
                  <a:pt x="2248" y="6478"/>
                </a:lnTo>
                <a:lnTo>
                  <a:pt x="2318" y="6472"/>
                </a:lnTo>
                <a:lnTo>
                  <a:pt x="2388" y="6472"/>
                </a:lnTo>
                <a:moveTo>
                  <a:pt x="0" y="2698"/>
                </a:moveTo>
                <a:lnTo>
                  <a:pt x="70" y="2698"/>
                </a:lnTo>
                <a:lnTo>
                  <a:pt x="140" y="2702"/>
                </a:lnTo>
                <a:lnTo>
                  <a:pt x="210" y="2710"/>
                </a:lnTo>
                <a:lnTo>
                  <a:pt x="282" y="2720"/>
                </a:lnTo>
                <a:lnTo>
                  <a:pt x="352" y="2732"/>
                </a:lnTo>
                <a:lnTo>
                  <a:pt x="422" y="2746"/>
                </a:lnTo>
                <a:lnTo>
                  <a:pt x="492" y="2762"/>
                </a:lnTo>
                <a:lnTo>
                  <a:pt x="562" y="2778"/>
                </a:lnTo>
                <a:lnTo>
                  <a:pt x="632" y="2796"/>
                </a:lnTo>
                <a:lnTo>
                  <a:pt x="702" y="2816"/>
                </a:lnTo>
                <a:lnTo>
                  <a:pt x="772" y="2834"/>
                </a:lnTo>
                <a:lnTo>
                  <a:pt x="844" y="2852"/>
                </a:lnTo>
                <a:lnTo>
                  <a:pt x="914" y="2870"/>
                </a:lnTo>
                <a:lnTo>
                  <a:pt x="984" y="2888"/>
                </a:lnTo>
                <a:lnTo>
                  <a:pt x="1054" y="2904"/>
                </a:lnTo>
                <a:lnTo>
                  <a:pt x="1124" y="2918"/>
                </a:lnTo>
                <a:lnTo>
                  <a:pt x="1194" y="2984"/>
                </a:lnTo>
                <a:lnTo>
                  <a:pt x="1264" y="3086"/>
                </a:lnTo>
                <a:lnTo>
                  <a:pt x="1334" y="3190"/>
                </a:lnTo>
                <a:lnTo>
                  <a:pt x="1406" y="3292"/>
                </a:lnTo>
                <a:lnTo>
                  <a:pt x="1476" y="3396"/>
                </a:lnTo>
                <a:lnTo>
                  <a:pt x="1546" y="3498"/>
                </a:lnTo>
                <a:lnTo>
                  <a:pt x="1616" y="3598"/>
                </a:lnTo>
                <a:lnTo>
                  <a:pt x="1686" y="3694"/>
                </a:lnTo>
                <a:lnTo>
                  <a:pt x="1756" y="3788"/>
                </a:lnTo>
                <a:lnTo>
                  <a:pt x="1826" y="3876"/>
                </a:lnTo>
                <a:lnTo>
                  <a:pt x="1898" y="3960"/>
                </a:lnTo>
                <a:lnTo>
                  <a:pt x="1968" y="4036"/>
                </a:lnTo>
                <a:lnTo>
                  <a:pt x="2038" y="4102"/>
                </a:lnTo>
                <a:lnTo>
                  <a:pt x="2108" y="4160"/>
                </a:lnTo>
                <a:lnTo>
                  <a:pt x="2178" y="4206"/>
                </a:lnTo>
                <a:lnTo>
                  <a:pt x="2248" y="4240"/>
                </a:lnTo>
                <a:lnTo>
                  <a:pt x="2318" y="4260"/>
                </a:lnTo>
                <a:lnTo>
                  <a:pt x="2388" y="4268"/>
                </a:lnTo>
                <a:moveTo>
                  <a:pt x="0" y="1714"/>
                </a:moveTo>
                <a:lnTo>
                  <a:pt x="70" y="1722"/>
                </a:lnTo>
                <a:lnTo>
                  <a:pt x="140" y="1746"/>
                </a:lnTo>
                <a:lnTo>
                  <a:pt x="210" y="1786"/>
                </a:lnTo>
                <a:lnTo>
                  <a:pt x="282" y="1838"/>
                </a:lnTo>
                <a:lnTo>
                  <a:pt x="352" y="1900"/>
                </a:lnTo>
                <a:lnTo>
                  <a:pt x="422" y="1970"/>
                </a:lnTo>
                <a:lnTo>
                  <a:pt x="492" y="2048"/>
                </a:lnTo>
                <a:lnTo>
                  <a:pt x="562" y="2130"/>
                </a:lnTo>
                <a:lnTo>
                  <a:pt x="632" y="2218"/>
                </a:lnTo>
                <a:lnTo>
                  <a:pt x="702" y="2306"/>
                </a:lnTo>
                <a:lnTo>
                  <a:pt x="772" y="2398"/>
                </a:lnTo>
                <a:lnTo>
                  <a:pt x="844" y="2490"/>
                </a:lnTo>
                <a:lnTo>
                  <a:pt x="914" y="2586"/>
                </a:lnTo>
                <a:lnTo>
                  <a:pt x="984" y="2684"/>
                </a:lnTo>
                <a:lnTo>
                  <a:pt x="1054" y="2782"/>
                </a:lnTo>
                <a:lnTo>
                  <a:pt x="1124" y="2882"/>
                </a:lnTo>
                <a:lnTo>
                  <a:pt x="1194" y="2930"/>
                </a:lnTo>
                <a:lnTo>
                  <a:pt x="1264" y="2940"/>
                </a:lnTo>
                <a:lnTo>
                  <a:pt x="1334" y="2950"/>
                </a:lnTo>
                <a:lnTo>
                  <a:pt x="1406" y="2956"/>
                </a:lnTo>
                <a:lnTo>
                  <a:pt x="1476" y="2962"/>
                </a:lnTo>
                <a:lnTo>
                  <a:pt x="1546" y="2966"/>
                </a:lnTo>
                <a:lnTo>
                  <a:pt x="1616" y="2970"/>
                </a:lnTo>
                <a:lnTo>
                  <a:pt x="1686" y="2970"/>
                </a:lnTo>
                <a:lnTo>
                  <a:pt x="1756" y="2970"/>
                </a:lnTo>
                <a:lnTo>
                  <a:pt x="1826" y="2970"/>
                </a:lnTo>
                <a:lnTo>
                  <a:pt x="1898" y="2968"/>
                </a:lnTo>
                <a:lnTo>
                  <a:pt x="1968" y="2968"/>
                </a:lnTo>
                <a:lnTo>
                  <a:pt x="2038" y="2966"/>
                </a:lnTo>
                <a:lnTo>
                  <a:pt x="2108" y="2964"/>
                </a:lnTo>
                <a:lnTo>
                  <a:pt x="2178" y="2962"/>
                </a:lnTo>
                <a:lnTo>
                  <a:pt x="2248" y="2962"/>
                </a:lnTo>
                <a:lnTo>
                  <a:pt x="2318" y="2960"/>
                </a:lnTo>
                <a:lnTo>
                  <a:pt x="2388" y="2960"/>
                </a:lnTo>
                <a:moveTo>
                  <a:pt x="0" y="1548"/>
                </a:moveTo>
                <a:lnTo>
                  <a:pt x="70" y="1552"/>
                </a:lnTo>
                <a:lnTo>
                  <a:pt x="140" y="1562"/>
                </a:lnTo>
                <a:lnTo>
                  <a:pt x="210" y="1580"/>
                </a:lnTo>
                <a:lnTo>
                  <a:pt x="282" y="1602"/>
                </a:lnTo>
                <a:lnTo>
                  <a:pt x="352" y="1632"/>
                </a:lnTo>
                <a:lnTo>
                  <a:pt x="422" y="1666"/>
                </a:lnTo>
                <a:lnTo>
                  <a:pt x="492" y="1708"/>
                </a:lnTo>
                <a:lnTo>
                  <a:pt x="562" y="1754"/>
                </a:lnTo>
                <a:lnTo>
                  <a:pt x="632" y="1804"/>
                </a:lnTo>
                <a:lnTo>
                  <a:pt x="702" y="1860"/>
                </a:lnTo>
                <a:lnTo>
                  <a:pt x="772" y="1918"/>
                </a:lnTo>
                <a:lnTo>
                  <a:pt x="844" y="1978"/>
                </a:lnTo>
                <a:lnTo>
                  <a:pt x="914" y="2042"/>
                </a:lnTo>
                <a:lnTo>
                  <a:pt x="984" y="2108"/>
                </a:lnTo>
                <a:lnTo>
                  <a:pt x="1054" y="2174"/>
                </a:lnTo>
                <a:lnTo>
                  <a:pt x="1124" y="2240"/>
                </a:lnTo>
                <a:lnTo>
                  <a:pt x="1194" y="2304"/>
                </a:lnTo>
                <a:lnTo>
                  <a:pt x="1264" y="2370"/>
                </a:lnTo>
                <a:lnTo>
                  <a:pt x="1334" y="2432"/>
                </a:lnTo>
                <a:lnTo>
                  <a:pt x="1406" y="2494"/>
                </a:lnTo>
                <a:lnTo>
                  <a:pt x="1476" y="2554"/>
                </a:lnTo>
                <a:lnTo>
                  <a:pt x="1546" y="2608"/>
                </a:lnTo>
                <a:lnTo>
                  <a:pt x="1616" y="2662"/>
                </a:lnTo>
                <a:lnTo>
                  <a:pt x="1686" y="2712"/>
                </a:lnTo>
                <a:lnTo>
                  <a:pt x="1756" y="2756"/>
                </a:lnTo>
                <a:lnTo>
                  <a:pt x="1826" y="2798"/>
                </a:lnTo>
                <a:lnTo>
                  <a:pt x="1898" y="2834"/>
                </a:lnTo>
                <a:lnTo>
                  <a:pt x="1968" y="2868"/>
                </a:lnTo>
                <a:lnTo>
                  <a:pt x="2038" y="2896"/>
                </a:lnTo>
                <a:lnTo>
                  <a:pt x="2108" y="2918"/>
                </a:lnTo>
                <a:lnTo>
                  <a:pt x="2178" y="2936"/>
                </a:lnTo>
                <a:lnTo>
                  <a:pt x="2248" y="2950"/>
                </a:lnTo>
                <a:lnTo>
                  <a:pt x="2318" y="2958"/>
                </a:lnTo>
                <a:lnTo>
                  <a:pt x="2388" y="2960"/>
                </a:lnTo>
                <a:moveTo>
                  <a:pt x="0" y="1548"/>
                </a:moveTo>
                <a:lnTo>
                  <a:pt x="70" y="1552"/>
                </a:lnTo>
                <a:lnTo>
                  <a:pt x="140" y="1562"/>
                </a:lnTo>
                <a:lnTo>
                  <a:pt x="210" y="1580"/>
                </a:lnTo>
                <a:lnTo>
                  <a:pt x="282" y="1602"/>
                </a:lnTo>
                <a:lnTo>
                  <a:pt x="352" y="1632"/>
                </a:lnTo>
                <a:lnTo>
                  <a:pt x="422" y="1666"/>
                </a:lnTo>
                <a:lnTo>
                  <a:pt x="492" y="1708"/>
                </a:lnTo>
                <a:lnTo>
                  <a:pt x="562" y="1754"/>
                </a:lnTo>
                <a:lnTo>
                  <a:pt x="632" y="1804"/>
                </a:lnTo>
                <a:lnTo>
                  <a:pt x="702" y="1860"/>
                </a:lnTo>
                <a:lnTo>
                  <a:pt x="772" y="1918"/>
                </a:lnTo>
                <a:lnTo>
                  <a:pt x="844" y="1978"/>
                </a:lnTo>
                <a:lnTo>
                  <a:pt x="914" y="2042"/>
                </a:lnTo>
                <a:lnTo>
                  <a:pt x="984" y="2108"/>
                </a:lnTo>
                <a:lnTo>
                  <a:pt x="1054" y="2174"/>
                </a:lnTo>
                <a:lnTo>
                  <a:pt x="1124" y="2240"/>
                </a:lnTo>
                <a:lnTo>
                  <a:pt x="1194" y="2304"/>
                </a:lnTo>
                <a:lnTo>
                  <a:pt x="1264" y="2370"/>
                </a:lnTo>
                <a:lnTo>
                  <a:pt x="1334" y="2432"/>
                </a:lnTo>
                <a:lnTo>
                  <a:pt x="1406" y="2494"/>
                </a:lnTo>
                <a:lnTo>
                  <a:pt x="1476" y="2554"/>
                </a:lnTo>
                <a:lnTo>
                  <a:pt x="1546" y="2608"/>
                </a:lnTo>
                <a:lnTo>
                  <a:pt x="1616" y="2662"/>
                </a:lnTo>
                <a:lnTo>
                  <a:pt x="1686" y="2712"/>
                </a:lnTo>
                <a:lnTo>
                  <a:pt x="1756" y="2756"/>
                </a:lnTo>
                <a:lnTo>
                  <a:pt x="1826" y="2798"/>
                </a:lnTo>
                <a:lnTo>
                  <a:pt x="1898" y="2834"/>
                </a:lnTo>
                <a:lnTo>
                  <a:pt x="1968" y="2868"/>
                </a:lnTo>
                <a:lnTo>
                  <a:pt x="2038" y="2896"/>
                </a:lnTo>
                <a:lnTo>
                  <a:pt x="2108" y="2918"/>
                </a:lnTo>
                <a:lnTo>
                  <a:pt x="2178" y="2936"/>
                </a:lnTo>
                <a:lnTo>
                  <a:pt x="2248" y="2950"/>
                </a:lnTo>
                <a:lnTo>
                  <a:pt x="2318" y="2958"/>
                </a:lnTo>
                <a:lnTo>
                  <a:pt x="2388" y="2960"/>
                </a:lnTo>
                <a:moveTo>
                  <a:pt x="118" y="0"/>
                </a:moveTo>
                <a:lnTo>
                  <a:pt x="140" y="8"/>
                </a:lnTo>
                <a:lnTo>
                  <a:pt x="210" y="46"/>
                </a:lnTo>
                <a:lnTo>
                  <a:pt x="282" y="98"/>
                </a:lnTo>
                <a:lnTo>
                  <a:pt x="352" y="160"/>
                </a:lnTo>
                <a:lnTo>
                  <a:pt x="422" y="234"/>
                </a:lnTo>
                <a:lnTo>
                  <a:pt x="492" y="314"/>
                </a:lnTo>
                <a:lnTo>
                  <a:pt x="562" y="402"/>
                </a:lnTo>
                <a:lnTo>
                  <a:pt x="632" y="494"/>
                </a:lnTo>
                <a:lnTo>
                  <a:pt x="702" y="590"/>
                </a:lnTo>
                <a:lnTo>
                  <a:pt x="772" y="688"/>
                </a:lnTo>
                <a:lnTo>
                  <a:pt x="844" y="788"/>
                </a:lnTo>
                <a:lnTo>
                  <a:pt x="914" y="888"/>
                </a:lnTo>
                <a:lnTo>
                  <a:pt x="984" y="988"/>
                </a:lnTo>
                <a:lnTo>
                  <a:pt x="1054" y="1088"/>
                </a:lnTo>
                <a:lnTo>
                  <a:pt x="1124" y="1186"/>
                </a:lnTo>
                <a:lnTo>
                  <a:pt x="1194" y="1284"/>
                </a:lnTo>
                <a:lnTo>
                  <a:pt x="1264" y="1380"/>
                </a:lnTo>
                <a:lnTo>
                  <a:pt x="1334" y="1474"/>
                </a:lnTo>
                <a:lnTo>
                  <a:pt x="1406" y="1564"/>
                </a:lnTo>
                <a:lnTo>
                  <a:pt x="1476" y="1652"/>
                </a:lnTo>
                <a:lnTo>
                  <a:pt x="1546" y="1736"/>
                </a:lnTo>
                <a:lnTo>
                  <a:pt x="1616" y="1816"/>
                </a:lnTo>
                <a:lnTo>
                  <a:pt x="1686" y="1892"/>
                </a:lnTo>
                <a:lnTo>
                  <a:pt x="1756" y="1962"/>
                </a:lnTo>
                <a:lnTo>
                  <a:pt x="1826" y="2028"/>
                </a:lnTo>
                <a:lnTo>
                  <a:pt x="1898" y="2086"/>
                </a:lnTo>
                <a:lnTo>
                  <a:pt x="1968" y="2138"/>
                </a:lnTo>
                <a:lnTo>
                  <a:pt x="2038" y="2184"/>
                </a:lnTo>
                <a:lnTo>
                  <a:pt x="2108" y="2220"/>
                </a:lnTo>
                <a:lnTo>
                  <a:pt x="2178" y="2250"/>
                </a:lnTo>
                <a:lnTo>
                  <a:pt x="2248" y="2272"/>
                </a:lnTo>
                <a:lnTo>
                  <a:pt x="2318" y="2286"/>
                </a:lnTo>
                <a:lnTo>
                  <a:pt x="2388" y="2290"/>
                </a:lnTo>
                <a:moveTo>
                  <a:pt x="118" y="0"/>
                </a:moveTo>
                <a:lnTo>
                  <a:pt x="140" y="8"/>
                </a:lnTo>
                <a:lnTo>
                  <a:pt x="210" y="46"/>
                </a:lnTo>
                <a:lnTo>
                  <a:pt x="282" y="98"/>
                </a:lnTo>
                <a:lnTo>
                  <a:pt x="352" y="160"/>
                </a:lnTo>
                <a:lnTo>
                  <a:pt x="422" y="234"/>
                </a:lnTo>
                <a:lnTo>
                  <a:pt x="492" y="314"/>
                </a:lnTo>
                <a:lnTo>
                  <a:pt x="562" y="402"/>
                </a:lnTo>
                <a:lnTo>
                  <a:pt x="632" y="494"/>
                </a:lnTo>
                <a:lnTo>
                  <a:pt x="702" y="590"/>
                </a:lnTo>
                <a:lnTo>
                  <a:pt x="772" y="688"/>
                </a:lnTo>
                <a:lnTo>
                  <a:pt x="844" y="788"/>
                </a:lnTo>
                <a:lnTo>
                  <a:pt x="914" y="888"/>
                </a:lnTo>
                <a:lnTo>
                  <a:pt x="984" y="988"/>
                </a:lnTo>
                <a:lnTo>
                  <a:pt x="1054" y="1088"/>
                </a:lnTo>
                <a:lnTo>
                  <a:pt x="1124" y="1186"/>
                </a:lnTo>
                <a:lnTo>
                  <a:pt x="1194" y="1284"/>
                </a:lnTo>
                <a:lnTo>
                  <a:pt x="1264" y="1380"/>
                </a:lnTo>
                <a:lnTo>
                  <a:pt x="1334" y="1474"/>
                </a:lnTo>
                <a:lnTo>
                  <a:pt x="1406" y="1564"/>
                </a:lnTo>
                <a:lnTo>
                  <a:pt x="1476" y="1652"/>
                </a:lnTo>
                <a:lnTo>
                  <a:pt x="1546" y="1736"/>
                </a:lnTo>
                <a:lnTo>
                  <a:pt x="1616" y="1816"/>
                </a:lnTo>
                <a:lnTo>
                  <a:pt x="1686" y="1892"/>
                </a:lnTo>
                <a:lnTo>
                  <a:pt x="1756" y="1962"/>
                </a:lnTo>
                <a:lnTo>
                  <a:pt x="1826" y="2028"/>
                </a:lnTo>
                <a:lnTo>
                  <a:pt x="1898" y="2086"/>
                </a:lnTo>
                <a:lnTo>
                  <a:pt x="1968" y="2138"/>
                </a:lnTo>
                <a:lnTo>
                  <a:pt x="2038" y="2184"/>
                </a:lnTo>
                <a:lnTo>
                  <a:pt x="2108" y="2220"/>
                </a:lnTo>
                <a:lnTo>
                  <a:pt x="2178" y="2250"/>
                </a:lnTo>
                <a:lnTo>
                  <a:pt x="2248" y="2272"/>
                </a:lnTo>
                <a:lnTo>
                  <a:pt x="2318" y="2286"/>
                </a:lnTo>
                <a:lnTo>
                  <a:pt x="2388" y="2290"/>
                </a:lnTo>
                <a:moveTo>
                  <a:pt x="2388" y="6472"/>
                </a:moveTo>
                <a:lnTo>
                  <a:pt x="2460" y="6478"/>
                </a:lnTo>
                <a:lnTo>
                  <a:pt x="2530" y="6500"/>
                </a:lnTo>
                <a:lnTo>
                  <a:pt x="2602" y="6532"/>
                </a:lnTo>
                <a:lnTo>
                  <a:pt x="2672" y="6576"/>
                </a:lnTo>
                <a:lnTo>
                  <a:pt x="2742" y="6630"/>
                </a:lnTo>
                <a:lnTo>
                  <a:pt x="2814" y="6690"/>
                </a:lnTo>
                <a:lnTo>
                  <a:pt x="2884" y="6756"/>
                </a:lnTo>
                <a:lnTo>
                  <a:pt x="2954" y="6822"/>
                </a:lnTo>
                <a:lnTo>
                  <a:pt x="3026" y="6892"/>
                </a:lnTo>
                <a:lnTo>
                  <a:pt x="3096" y="6960"/>
                </a:lnTo>
                <a:lnTo>
                  <a:pt x="3166" y="7028"/>
                </a:lnTo>
                <a:lnTo>
                  <a:pt x="3238" y="7094"/>
                </a:lnTo>
                <a:lnTo>
                  <a:pt x="3308" y="7154"/>
                </a:lnTo>
                <a:lnTo>
                  <a:pt x="3380" y="7212"/>
                </a:lnTo>
                <a:lnTo>
                  <a:pt x="3450" y="7264"/>
                </a:lnTo>
                <a:lnTo>
                  <a:pt x="3520" y="7310"/>
                </a:lnTo>
                <a:lnTo>
                  <a:pt x="3592" y="7352"/>
                </a:lnTo>
                <a:lnTo>
                  <a:pt x="3662" y="7386"/>
                </a:lnTo>
                <a:lnTo>
                  <a:pt x="3732" y="7414"/>
                </a:lnTo>
                <a:lnTo>
                  <a:pt x="3804" y="7436"/>
                </a:lnTo>
                <a:lnTo>
                  <a:pt x="3874" y="7452"/>
                </a:lnTo>
                <a:lnTo>
                  <a:pt x="3944" y="7462"/>
                </a:lnTo>
                <a:lnTo>
                  <a:pt x="4016" y="7466"/>
                </a:lnTo>
                <a:lnTo>
                  <a:pt x="4086" y="7464"/>
                </a:lnTo>
                <a:lnTo>
                  <a:pt x="4158" y="7456"/>
                </a:lnTo>
                <a:lnTo>
                  <a:pt x="4228" y="7444"/>
                </a:lnTo>
                <a:lnTo>
                  <a:pt x="4298" y="7428"/>
                </a:lnTo>
                <a:lnTo>
                  <a:pt x="4370" y="7410"/>
                </a:lnTo>
                <a:lnTo>
                  <a:pt x="4440" y="7388"/>
                </a:lnTo>
                <a:lnTo>
                  <a:pt x="4510" y="7364"/>
                </a:lnTo>
                <a:lnTo>
                  <a:pt x="4582" y="7342"/>
                </a:lnTo>
                <a:lnTo>
                  <a:pt x="4652" y="7318"/>
                </a:lnTo>
                <a:lnTo>
                  <a:pt x="4722" y="7296"/>
                </a:lnTo>
                <a:lnTo>
                  <a:pt x="4794" y="7274"/>
                </a:lnTo>
                <a:lnTo>
                  <a:pt x="4864" y="7256"/>
                </a:lnTo>
                <a:lnTo>
                  <a:pt x="4936" y="7242"/>
                </a:lnTo>
                <a:lnTo>
                  <a:pt x="5006" y="7230"/>
                </a:lnTo>
                <a:lnTo>
                  <a:pt x="5076" y="7224"/>
                </a:lnTo>
                <a:lnTo>
                  <a:pt x="5148" y="7220"/>
                </a:lnTo>
                <a:moveTo>
                  <a:pt x="2388" y="6472"/>
                </a:moveTo>
                <a:lnTo>
                  <a:pt x="2460" y="6472"/>
                </a:lnTo>
                <a:lnTo>
                  <a:pt x="2530" y="6474"/>
                </a:lnTo>
                <a:lnTo>
                  <a:pt x="2602" y="6480"/>
                </a:lnTo>
                <a:lnTo>
                  <a:pt x="2672" y="6486"/>
                </a:lnTo>
                <a:lnTo>
                  <a:pt x="2742" y="6492"/>
                </a:lnTo>
                <a:lnTo>
                  <a:pt x="2814" y="6500"/>
                </a:lnTo>
                <a:lnTo>
                  <a:pt x="2884" y="6510"/>
                </a:lnTo>
                <a:lnTo>
                  <a:pt x="2954" y="6522"/>
                </a:lnTo>
                <a:lnTo>
                  <a:pt x="3026" y="6532"/>
                </a:lnTo>
                <a:lnTo>
                  <a:pt x="3096" y="6544"/>
                </a:lnTo>
                <a:lnTo>
                  <a:pt x="3166" y="6556"/>
                </a:lnTo>
                <a:lnTo>
                  <a:pt x="3238" y="6568"/>
                </a:lnTo>
                <a:lnTo>
                  <a:pt x="3308" y="6580"/>
                </a:lnTo>
                <a:lnTo>
                  <a:pt x="3380" y="6592"/>
                </a:lnTo>
                <a:lnTo>
                  <a:pt x="3450" y="6604"/>
                </a:lnTo>
                <a:lnTo>
                  <a:pt x="3520" y="6614"/>
                </a:lnTo>
                <a:lnTo>
                  <a:pt x="3592" y="6624"/>
                </a:lnTo>
                <a:lnTo>
                  <a:pt x="3662" y="6634"/>
                </a:lnTo>
                <a:lnTo>
                  <a:pt x="3732" y="6642"/>
                </a:lnTo>
                <a:lnTo>
                  <a:pt x="3804" y="6650"/>
                </a:lnTo>
                <a:lnTo>
                  <a:pt x="3874" y="6658"/>
                </a:lnTo>
                <a:lnTo>
                  <a:pt x="3944" y="6664"/>
                </a:lnTo>
                <a:lnTo>
                  <a:pt x="4016" y="6670"/>
                </a:lnTo>
                <a:lnTo>
                  <a:pt x="4086" y="6674"/>
                </a:lnTo>
                <a:lnTo>
                  <a:pt x="4158" y="6678"/>
                </a:lnTo>
                <a:lnTo>
                  <a:pt x="4228" y="6682"/>
                </a:lnTo>
                <a:lnTo>
                  <a:pt x="4298" y="6684"/>
                </a:lnTo>
                <a:lnTo>
                  <a:pt x="4370" y="6686"/>
                </a:lnTo>
                <a:lnTo>
                  <a:pt x="4440" y="6688"/>
                </a:lnTo>
                <a:lnTo>
                  <a:pt x="4510" y="6690"/>
                </a:lnTo>
                <a:lnTo>
                  <a:pt x="4582" y="6690"/>
                </a:lnTo>
                <a:lnTo>
                  <a:pt x="4652" y="6692"/>
                </a:lnTo>
                <a:lnTo>
                  <a:pt x="4722" y="6692"/>
                </a:lnTo>
                <a:lnTo>
                  <a:pt x="4794" y="6692"/>
                </a:lnTo>
                <a:lnTo>
                  <a:pt x="4864" y="6692"/>
                </a:lnTo>
                <a:lnTo>
                  <a:pt x="4936" y="6692"/>
                </a:lnTo>
                <a:lnTo>
                  <a:pt x="5006" y="6692"/>
                </a:lnTo>
                <a:lnTo>
                  <a:pt x="5076" y="6692"/>
                </a:lnTo>
                <a:lnTo>
                  <a:pt x="5148" y="6692"/>
                </a:lnTo>
                <a:moveTo>
                  <a:pt x="2388" y="6472"/>
                </a:moveTo>
                <a:lnTo>
                  <a:pt x="2460" y="6472"/>
                </a:lnTo>
                <a:lnTo>
                  <a:pt x="2530" y="6474"/>
                </a:lnTo>
                <a:lnTo>
                  <a:pt x="2602" y="6480"/>
                </a:lnTo>
                <a:lnTo>
                  <a:pt x="2672" y="6486"/>
                </a:lnTo>
                <a:lnTo>
                  <a:pt x="2742" y="6492"/>
                </a:lnTo>
                <a:lnTo>
                  <a:pt x="2814" y="6500"/>
                </a:lnTo>
              </a:path>
            </a:pathLst>
          </a:custGeom>
          <a:noFill/>
          <a:ln w="6350">
            <a:solidFill>
              <a:schemeClr val="tx1"/>
            </a:solidFill>
            <a:miter lim="800000"/>
            <a:headEnd/>
            <a:tailEnd/>
          </a:ln>
        </p:spPr>
        <p:txBody>
          <a:bodyPr/>
          <a:lstStyle/>
          <a:p>
            <a:endParaRPr lang="en-US"/>
          </a:p>
        </p:txBody>
      </p:sp>
      <p:sp>
        <p:nvSpPr>
          <p:cNvPr id="38962" name="Freeform 141"/>
          <p:cNvSpPr>
            <a:spLocks noEditPoints="1"/>
          </p:cNvSpPr>
          <p:nvPr/>
        </p:nvSpPr>
        <p:spPr bwMode="auto">
          <a:xfrm>
            <a:off x="3603625" y="4686300"/>
            <a:ext cx="969963" cy="1493838"/>
          </a:xfrm>
          <a:custGeom>
            <a:avLst/>
            <a:gdLst>
              <a:gd name="T0" fmla="*/ 2147483647 w 4138"/>
              <a:gd name="T1" fmla="*/ 2147483647 h 7094"/>
              <a:gd name="T2" fmla="*/ 2147483647 w 4138"/>
              <a:gd name="T3" fmla="*/ 2147483647 h 7094"/>
              <a:gd name="T4" fmla="*/ 2147483647 w 4138"/>
              <a:gd name="T5" fmla="*/ 2147483647 h 7094"/>
              <a:gd name="T6" fmla="*/ 2147483647 w 4138"/>
              <a:gd name="T7" fmla="*/ 2147483647 h 7094"/>
              <a:gd name="T8" fmla="*/ 0 w 4138"/>
              <a:gd name="T9" fmla="*/ 2147483647 h 7094"/>
              <a:gd name="T10" fmla="*/ 2147483647 w 4138"/>
              <a:gd name="T11" fmla="*/ 2147483647 h 7094"/>
              <a:gd name="T12" fmla="*/ 2147483647 w 4138"/>
              <a:gd name="T13" fmla="*/ 2147483647 h 7094"/>
              <a:gd name="T14" fmla="*/ 2147483647 w 4138"/>
              <a:gd name="T15" fmla="*/ 2147483647 h 7094"/>
              <a:gd name="T16" fmla="*/ 2147483647 w 4138"/>
              <a:gd name="T17" fmla="*/ 2147483647 h 7094"/>
              <a:gd name="T18" fmla="*/ 2147483647 w 4138"/>
              <a:gd name="T19" fmla="*/ 2147483647 h 7094"/>
              <a:gd name="T20" fmla="*/ 2147483647 w 4138"/>
              <a:gd name="T21" fmla="*/ 2147483647 h 7094"/>
              <a:gd name="T22" fmla="*/ 2147483647 w 4138"/>
              <a:gd name="T23" fmla="*/ 2147483647 h 7094"/>
              <a:gd name="T24" fmla="*/ 2147483647 w 4138"/>
              <a:gd name="T25" fmla="*/ 2147483647 h 7094"/>
              <a:gd name="T26" fmla="*/ 2147483647 w 4138"/>
              <a:gd name="T27" fmla="*/ 2147483647 h 7094"/>
              <a:gd name="T28" fmla="*/ 2147483647 w 4138"/>
              <a:gd name="T29" fmla="*/ 2147483647 h 7094"/>
              <a:gd name="T30" fmla="*/ 2147483647 w 4138"/>
              <a:gd name="T31" fmla="*/ 2147483647 h 7094"/>
              <a:gd name="T32" fmla="*/ 2147483647 w 4138"/>
              <a:gd name="T33" fmla="*/ 2147483647 h 7094"/>
              <a:gd name="T34" fmla="*/ 2147483647 w 4138"/>
              <a:gd name="T35" fmla="*/ 2147483647 h 7094"/>
              <a:gd name="T36" fmla="*/ 2147483647 w 4138"/>
              <a:gd name="T37" fmla="*/ 2147483647 h 7094"/>
              <a:gd name="T38" fmla="*/ 2147483647 w 4138"/>
              <a:gd name="T39" fmla="*/ 2147483647 h 7094"/>
              <a:gd name="T40" fmla="*/ 2147483647 w 4138"/>
              <a:gd name="T41" fmla="*/ 2147483647 h 7094"/>
              <a:gd name="T42" fmla="*/ 2147483647 w 4138"/>
              <a:gd name="T43" fmla="*/ 2147483647 h 7094"/>
              <a:gd name="T44" fmla="*/ 2147483647 w 4138"/>
              <a:gd name="T45" fmla="*/ 2147483647 h 7094"/>
              <a:gd name="T46" fmla="*/ 2147483647 w 4138"/>
              <a:gd name="T47" fmla="*/ 2147483647 h 7094"/>
              <a:gd name="T48" fmla="*/ 2147483647 w 4138"/>
              <a:gd name="T49" fmla="*/ 2147483647 h 7094"/>
              <a:gd name="T50" fmla="*/ 2147483647 w 4138"/>
              <a:gd name="T51" fmla="*/ 2147483647 h 7094"/>
              <a:gd name="T52" fmla="*/ 2147483647 w 4138"/>
              <a:gd name="T53" fmla="*/ 2147483647 h 7094"/>
              <a:gd name="T54" fmla="*/ 2147483647 w 4138"/>
              <a:gd name="T55" fmla="*/ 2147483647 h 7094"/>
              <a:gd name="T56" fmla="*/ 2147483647 w 4138"/>
              <a:gd name="T57" fmla="*/ 2147483647 h 7094"/>
              <a:gd name="T58" fmla="*/ 2147483647 w 4138"/>
              <a:gd name="T59" fmla="*/ 2147483647 h 7094"/>
              <a:gd name="T60" fmla="*/ 2147483647 w 4138"/>
              <a:gd name="T61" fmla="*/ 2147483647 h 7094"/>
              <a:gd name="T62" fmla="*/ 2147483647 w 4138"/>
              <a:gd name="T63" fmla="*/ 2147483647 h 7094"/>
              <a:gd name="T64" fmla="*/ 2147483647 w 4138"/>
              <a:gd name="T65" fmla="*/ 2147483647 h 7094"/>
              <a:gd name="T66" fmla="*/ 2147483647 w 4138"/>
              <a:gd name="T67" fmla="*/ 2147483647 h 7094"/>
              <a:gd name="T68" fmla="*/ 2147483647 w 4138"/>
              <a:gd name="T69" fmla="*/ 2147483647 h 7094"/>
              <a:gd name="T70" fmla="*/ 2147483647 w 4138"/>
              <a:gd name="T71" fmla="*/ 2147483647 h 7094"/>
              <a:gd name="T72" fmla="*/ 2147483647 w 4138"/>
              <a:gd name="T73" fmla="*/ 2147483647 h 7094"/>
              <a:gd name="T74" fmla="*/ 2147483647 w 4138"/>
              <a:gd name="T75" fmla="*/ 2147483647 h 7094"/>
              <a:gd name="T76" fmla="*/ 2147483647 w 4138"/>
              <a:gd name="T77" fmla="*/ 2147483647 h 7094"/>
              <a:gd name="T78" fmla="*/ 2147483647 w 4138"/>
              <a:gd name="T79" fmla="*/ 2147483647 h 7094"/>
              <a:gd name="T80" fmla="*/ 2147483647 w 4138"/>
              <a:gd name="T81" fmla="*/ 2147483647 h 7094"/>
              <a:gd name="T82" fmla="*/ 2147483647 w 4138"/>
              <a:gd name="T83" fmla="*/ 2147483647 h 7094"/>
              <a:gd name="T84" fmla="*/ 2147483647 w 4138"/>
              <a:gd name="T85" fmla="*/ 2147483647 h 7094"/>
              <a:gd name="T86" fmla="*/ 2147483647 w 4138"/>
              <a:gd name="T87" fmla="*/ 2147483647 h 7094"/>
              <a:gd name="T88" fmla="*/ 2147483647 w 4138"/>
              <a:gd name="T89" fmla="*/ 2147483647 h 7094"/>
              <a:gd name="T90" fmla="*/ 2147483647 w 4138"/>
              <a:gd name="T91" fmla="*/ 2147483647 h 7094"/>
              <a:gd name="T92" fmla="*/ 2147483647 w 4138"/>
              <a:gd name="T93" fmla="*/ 2147483647 h 7094"/>
              <a:gd name="T94" fmla="*/ 2147483647 w 4138"/>
              <a:gd name="T95" fmla="*/ 2147483647 h 7094"/>
              <a:gd name="T96" fmla="*/ 2147483647 w 4138"/>
              <a:gd name="T97" fmla="*/ 2147483647 h 7094"/>
              <a:gd name="T98" fmla="*/ 2147483647 w 4138"/>
              <a:gd name="T99" fmla="*/ 2147483647 h 7094"/>
              <a:gd name="T100" fmla="*/ 2147483647 w 4138"/>
              <a:gd name="T101" fmla="*/ 2147483647 h 7094"/>
              <a:gd name="T102" fmla="*/ 2147483647 w 4138"/>
              <a:gd name="T103" fmla="*/ 2147483647 h 7094"/>
              <a:gd name="T104" fmla="*/ 2147483647 w 4138"/>
              <a:gd name="T105" fmla="*/ 2147483647 h 7094"/>
              <a:gd name="T106" fmla="*/ 2147483647 w 4138"/>
              <a:gd name="T107" fmla="*/ 2147483647 h 7094"/>
              <a:gd name="T108" fmla="*/ 2147483647 w 4138"/>
              <a:gd name="T109" fmla="*/ 2147483647 h 7094"/>
              <a:gd name="T110" fmla="*/ 2147483647 w 4138"/>
              <a:gd name="T111" fmla="*/ 2147483647 h 7094"/>
              <a:gd name="T112" fmla="*/ 2147483647 w 4138"/>
              <a:gd name="T113" fmla="*/ 2147483647 h 70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138"/>
              <a:gd name="T172" fmla="*/ 0 h 7094"/>
              <a:gd name="T173" fmla="*/ 4138 w 4138"/>
              <a:gd name="T174" fmla="*/ 7094 h 70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138" h="7094">
                <a:moveTo>
                  <a:pt x="426" y="6374"/>
                </a:moveTo>
                <a:lnTo>
                  <a:pt x="496" y="6384"/>
                </a:lnTo>
                <a:lnTo>
                  <a:pt x="566" y="6396"/>
                </a:lnTo>
                <a:lnTo>
                  <a:pt x="638" y="6406"/>
                </a:lnTo>
                <a:lnTo>
                  <a:pt x="708" y="6418"/>
                </a:lnTo>
                <a:lnTo>
                  <a:pt x="778" y="6430"/>
                </a:lnTo>
                <a:lnTo>
                  <a:pt x="850" y="6442"/>
                </a:lnTo>
                <a:lnTo>
                  <a:pt x="920" y="6454"/>
                </a:lnTo>
                <a:lnTo>
                  <a:pt x="992" y="6466"/>
                </a:lnTo>
                <a:lnTo>
                  <a:pt x="1062" y="6478"/>
                </a:lnTo>
                <a:lnTo>
                  <a:pt x="1132" y="6488"/>
                </a:lnTo>
                <a:lnTo>
                  <a:pt x="1204" y="6498"/>
                </a:lnTo>
                <a:lnTo>
                  <a:pt x="1274" y="6508"/>
                </a:lnTo>
                <a:lnTo>
                  <a:pt x="1344" y="6516"/>
                </a:lnTo>
                <a:lnTo>
                  <a:pt x="1416" y="6524"/>
                </a:lnTo>
                <a:lnTo>
                  <a:pt x="1486" y="6532"/>
                </a:lnTo>
                <a:lnTo>
                  <a:pt x="1556" y="6538"/>
                </a:lnTo>
                <a:lnTo>
                  <a:pt x="1628" y="6544"/>
                </a:lnTo>
                <a:lnTo>
                  <a:pt x="1698" y="6548"/>
                </a:lnTo>
                <a:lnTo>
                  <a:pt x="1770" y="6552"/>
                </a:lnTo>
                <a:lnTo>
                  <a:pt x="1840" y="6556"/>
                </a:lnTo>
                <a:lnTo>
                  <a:pt x="1910" y="6558"/>
                </a:lnTo>
                <a:lnTo>
                  <a:pt x="1982" y="6560"/>
                </a:lnTo>
                <a:lnTo>
                  <a:pt x="2052" y="6562"/>
                </a:lnTo>
                <a:lnTo>
                  <a:pt x="2122" y="6564"/>
                </a:lnTo>
                <a:lnTo>
                  <a:pt x="2194" y="6564"/>
                </a:lnTo>
                <a:lnTo>
                  <a:pt x="2264" y="6566"/>
                </a:lnTo>
                <a:lnTo>
                  <a:pt x="2334" y="6566"/>
                </a:lnTo>
                <a:lnTo>
                  <a:pt x="2406" y="6566"/>
                </a:lnTo>
                <a:lnTo>
                  <a:pt x="2476" y="6566"/>
                </a:lnTo>
                <a:lnTo>
                  <a:pt x="2548" y="6566"/>
                </a:lnTo>
                <a:lnTo>
                  <a:pt x="2618" y="6566"/>
                </a:lnTo>
                <a:lnTo>
                  <a:pt x="2688" y="6566"/>
                </a:lnTo>
                <a:lnTo>
                  <a:pt x="2760" y="6566"/>
                </a:lnTo>
                <a:moveTo>
                  <a:pt x="0" y="4142"/>
                </a:moveTo>
                <a:lnTo>
                  <a:pt x="72" y="4134"/>
                </a:lnTo>
                <a:lnTo>
                  <a:pt x="142" y="4114"/>
                </a:lnTo>
                <a:lnTo>
                  <a:pt x="214" y="4080"/>
                </a:lnTo>
                <a:lnTo>
                  <a:pt x="284" y="4036"/>
                </a:lnTo>
                <a:lnTo>
                  <a:pt x="354" y="3982"/>
                </a:lnTo>
                <a:lnTo>
                  <a:pt x="426" y="3922"/>
                </a:lnTo>
                <a:lnTo>
                  <a:pt x="496" y="3856"/>
                </a:lnTo>
                <a:lnTo>
                  <a:pt x="566" y="3786"/>
                </a:lnTo>
                <a:lnTo>
                  <a:pt x="638" y="3712"/>
                </a:lnTo>
                <a:lnTo>
                  <a:pt x="708" y="3638"/>
                </a:lnTo>
                <a:lnTo>
                  <a:pt x="778" y="3562"/>
                </a:lnTo>
                <a:lnTo>
                  <a:pt x="850" y="3484"/>
                </a:lnTo>
                <a:lnTo>
                  <a:pt x="920" y="3406"/>
                </a:lnTo>
                <a:lnTo>
                  <a:pt x="992" y="3430"/>
                </a:lnTo>
                <a:lnTo>
                  <a:pt x="1062" y="3500"/>
                </a:lnTo>
                <a:lnTo>
                  <a:pt x="1132" y="3568"/>
                </a:lnTo>
                <a:lnTo>
                  <a:pt x="1204" y="3638"/>
                </a:lnTo>
                <a:lnTo>
                  <a:pt x="1274" y="3706"/>
                </a:lnTo>
                <a:lnTo>
                  <a:pt x="1344" y="3774"/>
                </a:lnTo>
                <a:lnTo>
                  <a:pt x="1416" y="3840"/>
                </a:lnTo>
                <a:lnTo>
                  <a:pt x="1486" y="3904"/>
                </a:lnTo>
                <a:lnTo>
                  <a:pt x="1556" y="3966"/>
                </a:lnTo>
                <a:lnTo>
                  <a:pt x="1628" y="4026"/>
                </a:lnTo>
                <a:lnTo>
                  <a:pt x="1698" y="4084"/>
                </a:lnTo>
                <a:lnTo>
                  <a:pt x="1770" y="4138"/>
                </a:lnTo>
                <a:lnTo>
                  <a:pt x="1840" y="4188"/>
                </a:lnTo>
                <a:lnTo>
                  <a:pt x="1910" y="4236"/>
                </a:lnTo>
                <a:lnTo>
                  <a:pt x="1982" y="4282"/>
                </a:lnTo>
                <a:lnTo>
                  <a:pt x="2052" y="4322"/>
                </a:lnTo>
                <a:lnTo>
                  <a:pt x="2122" y="4360"/>
                </a:lnTo>
                <a:lnTo>
                  <a:pt x="2194" y="4392"/>
                </a:lnTo>
                <a:lnTo>
                  <a:pt x="2264" y="4422"/>
                </a:lnTo>
                <a:lnTo>
                  <a:pt x="2334" y="4448"/>
                </a:lnTo>
                <a:lnTo>
                  <a:pt x="2406" y="4470"/>
                </a:lnTo>
                <a:lnTo>
                  <a:pt x="2476" y="4488"/>
                </a:lnTo>
                <a:lnTo>
                  <a:pt x="2548" y="4502"/>
                </a:lnTo>
                <a:lnTo>
                  <a:pt x="2618" y="4514"/>
                </a:lnTo>
                <a:lnTo>
                  <a:pt x="2688" y="4518"/>
                </a:lnTo>
                <a:lnTo>
                  <a:pt x="2760" y="4522"/>
                </a:lnTo>
                <a:moveTo>
                  <a:pt x="0" y="2834"/>
                </a:moveTo>
                <a:lnTo>
                  <a:pt x="72" y="2838"/>
                </a:lnTo>
                <a:lnTo>
                  <a:pt x="142" y="2848"/>
                </a:lnTo>
                <a:lnTo>
                  <a:pt x="214" y="2868"/>
                </a:lnTo>
                <a:lnTo>
                  <a:pt x="284" y="2894"/>
                </a:lnTo>
                <a:lnTo>
                  <a:pt x="354" y="2924"/>
                </a:lnTo>
                <a:lnTo>
                  <a:pt x="426" y="2964"/>
                </a:lnTo>
                <a:lnTo>
                  <a:pt x="496" y="3008"/>
                </a:lnTo>
                <a:lnTo>
                  <a:pt x="566" y="3058"/>
                </a:lnTo>
                <a:lnTo>
                  <a:pt x="638" y="3112"/>
                </a:lnTo>
                <a:lnTo>
                  <a:pt x="708" y="3170"/>
                </a:lnTo>
                <a:lnTo>
                  <a:pt x="778" y="3232"/>
                </a:lnTo>
                <a:lnTo>
                  <a:pt x="850" y="3296"/>
                </a:lnTo>
                <a:lnTo>
                  <a:pt x="920" y="3362"/>
                </a:lnTo>
                <a:lnTo>
                  <a:pt x="992" y="3328"/>
                </a:lnTo>
                <a:lnTo>
                  <a:pt x="1062" y="3248"/>
                </a:lnTo>
                <a:lnTo>
                  <a:pt x="1132" y="3170"/>
                </a:lnTo>
                <a:lnTo>
                  <a:pt x="1204" y="3092"/>
                </a:lnTo>
                <a:lnTo>
                  <a:pt x="1274" y="3014"/>
                </a:lnTo>
                <a:lnTo>
                  <a:pt x="1344" y="2936"/>
                </a:lnTo>
                <a:lnTo>
                  <a:pt x="1416" y="2858"/>
                </a:lnTo>
                <a:lnTo>
                  <a:pt x="1486" y="2782"/>
                </a:lnTo>
                <a:lnTo>
                  <a:pt x="1556" y="2706"/>
                </a:lnTo>
                <a:lnTo>
                  <a:pt x="1628" y="2632"/>
                </a:lnTo>
                <a:lnTo>
                  <a:pt x="1698" y="2558"/>
                </a:lnTo>
                <a:lnTo>
                  <a:pt x="1770" y="2486"/>
                </a:lnTo>
                <a:lnTo>
                  <a:pt x="1840" y="2414"/>
                </a:lnTo>
                <a:lnTo>
                  <a:pt x="1910" y="2348"/>
                </a:lnTo>
                <a:lnTo>
                  <a:pt x="1982" y="2282"/>
                </a:lnTo>
                <a:lnTo>
                  <a:pt x="2052" y="2222"/>
                </a:lnTo>
                <a:lnTo>
                  <a:pt x="2122" y="2166"/>
                </a:lnTo>
                <a:lnTo>
                  <a:pt x="2194" y="2116"/>
                </a:lnTo>
                <a:lnTo>
                  <a:pt x="2264" y="2070"/>
                </a:lnTo>
                <a:lnTo>
                  <a:pt x="2334" y="2032"/>
                </a:lnTo>
                <a:lnTo>
                  <a:pt x="2406" y="2002"/>
                </a:lnTo>
                <a:lnTo>
                  <a:pt x="2476" y="1978"/>
                </a:lnTo>
                <a:lnTo>
                  <a:pt x="2548" y="1960"/>
                </a:lnTo>
                <a:lnTo>
                  <a:pt x="2618" y="1948"/>
                </a:lnTo>
                <a:lnTo>
                  <a:pt x="2688" y="1940"/>
                </a:lnTo>
                <a:lnTo>
                  <a:pt x="2760" y="1938"/>
                </a:lnTo>
                <a:moveTo>
                  <a:pt x="0" y="2834"/>
                </a:moveTo>
                <a:lnTo>
                  <a:pt x="72" y="2830"/>
                </a:lnTo>
                <a:lnTo>
                  <a:pt x="142" y="2816"/>
                </a:lnTo>
                <a:lnTo>
                  <a:pt x="214" y="2794"/>
                </a:lnTo>
                <a:lnTo>
                  <a:pt x="284" y="2764"/>
                </a:lnTo>
                <a:lnTo>
                  <a:pt x="354" y="2726"/>
                </a:lnTo>
                <a:lnTo>
                  <a:pt x="426" y="2680"/>
                </a:lnTo>
                <a:lnTo>
                  <a:pt x="496" y="2626"/>
                </a:lnTo>
                <a:lnTo>
                  <a:pt x="566" y="2566"/>
                </a:lnTo>
                <a:lnTo>
                  <a:pt x="638" y="2500"/>
                </a:lnTo>
                <a:lnTo>
                  <a:pt x="708" y="2426"/>
                </a:lnTo>
                <a:lnTo>
                  <a:pt x="778" y="2346"/>
                </a:lnTo>
                <a:lnTo>
                  <a:pt x="850" y="2262"/>
                </a:lnTo>
                <a:lnTo>
                  <a:pt x="920" y="2174"/>
                </a:lnTo>
                <a:lnTo>
                  <a:pt x="992" y="2082"/>
                </a:lnTo>
                <a:lnTo>
                  <a:pt x="1062" y="1988"/>
                </a:lnTo>
                <a:lnTo>
                  <a:pt x="1132" y="1926"/>
                </a:lnTo>
                <a:lnTo>
                  <a:pt x="1204" y="1898"/>
                </a:lnTo>
                <a:lnTo>
                  <a:pt x="1274" y="1872"/>
                </a:lnTo>
                <a:lnTo>
                  <a:pt x="1344" y="1846"/>
                </a:lnTo>
                <a:lnTo>
                  <a:pt x="1416" y="1818"/>
                </a:lnTo>
                <a:lnTo>
                  <a:pt x="1486" y="1792"/>
                </a:lnTo>
                <a:lnTo>
                  <a:pt x="1556" y="1764"/>
                </a:lnTo>
                <a:lnTo>
                  <a:pt x="1628" y="1738"/>
                </a:lnTo>
                <a:lnTo>
                  <a:pt x="1698" y="1712"/>
                </a:lnTo>
                <a:lnTo>
                  <a:pt x="1770" y="1686"/>
                </a:lnTo>
                <a:lnTo>
                  <a:pt x="1840" y="1662"/>
                </a:lnTo>
                <a:lnTo>
                  <a:pt x="1910" y="1640"/>
                </a:lnTo>
                <a:lnTo>
                  <a:pt x="1982" y="1618"/>
                </a:lnTo>
                <a:lnTo>
                  <a:pt x="2052" y="1598"/>
                </a:lnTo>
                <a:lnTo>
                  <a:pt x="2122" y="1578"/>
                </a:lnTo>
                <a:lnTo>
                  <a:pt x="2194" y="1560"/>
                </a:lnTo>
                <a:lnTo>
                  <a:pt x="2264" y="1546"/>
                </a:lnTo>
                <a:lnTo>
                  <a:pt x="2334" y="1532"/>
                </a:lnTo>
                <a:lnTo>
                  <a:pt x="2406" y="1520"/>
                </a:lnTo>
                <a:lnTo>
                  <a:pt x="2476" y="1510"/>
                </a:lnTo>
                <a:lnTo>
                  <a:pt x="2548" y="1502"/>
                </a:lnTo>
                <a:lnTo>
                  <a:pt x="2618" y="1496"/>
                </a:lnTo>
                <a:lnTo>
                  <a:pt x="2688" y="1494"/>
                </a:lnTo>
                <a:lnTo>
                  <a:pt x="2760" y="1492"/>
                </a:lnTo>
                <a:moveTo>
                  <a:pt x="0" y="2834"/>
                </a:moveTo>
                <a:lnTo>
                  <a:pt x="72" y="2830"/>
                </a:lnTo>
                <a:lnTo>
                  <a:pt x="142" y="2816"/>
                </a:lnTo>
                <a:lnTo>
                  <a:pt x="214" y="2794"/>
                </a:lnTo>
                <a:lnTo>
                  <a:pt x="284" y="2764"/>
                </a:lnTo>
                <a:lnTo>
                  <a:pt x="354" y="2726"/>
                </a:lnTo>
                <a:lnTo>
                  <a:pt x="426" y="2680"/>
                </a:lnTo>
                <a:lnTo>
                  <a:pt x="496" y="2626"/>
                </a:lnTo>
                <a:lnTo>
                  <a:pt x="566" y="2566"/>
                </a:lnTo>
                <a:lnTo>
                  <a:pt x="638" y="2500"/>
                </a:lnTo>
                <a:lnTo>
                  <a:pt x="708" y="2426"/>
                </a:lnTo>
                <a:lnTo>
                  <a:pt x="778" y="2346"/>
                </a:lnTo>
                <a:lnTo>
                  <a:pt x="850" y="2262"/>
                </a:lnTo>
                <a:lnTo>
                  <a:pt x="920" y="2174"/>
                </a:lnTo>
                <a:lnTo>
                  <a:pt x="992" y="2082"/>
                </a:lnTo>
                <a:lnTo>
                  <a:pt x="1062" y="1988"/>
                </a:lnTo>
                <a:lnTo>
                  <a:pt x="1132" y="1888"/>
                </a:lnTo>
                <a:lnTo>
                  <a:pt x="1204" y="1788"/>
                </a:lnTo>
                <a:lnTo>
                  <a:pt x="1274" y="1688"/>
                </a:lnTo>
                <a:lnTo>
                  <a:pt x="1344" y="1586"/>
                </a:lnTo>
                <a:lnTo>
                  <a:pt x="1416" y="1484"/>
                </a:lnTo>
                <a:lnTo>
                  <a:pt x="1486" y="1384"/>
                </a:lnTo>
                <a:lnTo>
                  <a:pt x="1556" y="1284"/>
                </a:lnTo>
                <a:lnTo>
                  <a:pt x="1628" y="1188"/>
                </a:lnTo>
                <a:lnTo>
                  <a:pt x="1698" y="1094"/>
                </a:lnTo>
                <a:lnTo>
                  <a:pt x="1770" y="1006"/>
                </a:lnTo>
                <a:lnTo>
                  <a:pt x="1840" y="920"/>
                </a:lnTo>
                <a:lnTo>
                  <a:pt x="1910" y="842"/>
                </a:lnTo>
                <a:lnTo>
                  <a:pt x="1982" y="768"/>
                </a:lnTo>
                <a:lnTo>
                  <a:pt x="2052" y="700"/>
                </a:lnTo>
                <a:lnTo>
                  <a:pt x="2122" y="640"/>
                </a:lnTo>
                <a:lnTo>
                  <a:pt x="2194" y="584"/>
                </a:lnTo>
                <a:lnTo>
                  <a:pt x="2264" y="538"/>
                </a:lnTo>
                <a:lnTo>
                  <a:pt x="2334" y="496"/>
                </a:lnTo>
                <a:lnTo>
                  <a:pt x="2406" y="462"/>
                </a:lnTo>
                <a:lnTo>
                  <a:pt x="2476" y="434"/>
                </a:lnTo>
                <a:lnTo>
                  <a:pt x="2548" y="414"/>
                </a:lnTo>
                <a:lnTo>
                  <a:pt x="2618" y="398"/>
                </a:lnTo>
                <a:lnTo>
                  <a:pt x="2688" y="390"/>
                </a:lnTo>
                <a:lnTo>
                  <a:pt x="2760" y="386"/>
                </a:lnTo>
                <a:moveTo>
                  <a:pt x="0" y="2164"/>
                </a:moveTo>
                <a:lnTo>
                  <a:pt x="72" y="2162"/>
                </a:lnTo>
                <a:lnTo>
                  <a:pt x="142" y="2160"/>
                </a:lnTo>
                <a:lnTo>
                  <a:pt x="214" y="2154"/>
                </a:lnTo>
                <a:lnTo>
                  <a:pt x="284" y="2146"/>
                </a:lnTo>
                <a:lnTo>
                  <a:pt x="354" y="2138"/>
                </a:lnTo>
                <a:lnTo>
                  <a:pt x="426" y="2126"/>
                </a:lnTo>
                <a:lnTo>
                  <a:pt x="496" y="2114"/>
                </a:lnTo>
                <a:lnTo>
                  <a:pt x="566" y="2098"/>
                </a:lnTo>
                <a:lnTo>
                  <a:pt x="638" y="2080"/>
                </a:lnTo>
                <a:lnTo>
                  <a:pt x="708" y="2062"/>
                </a:lnTo>
                <a:lnTo>
                  <a:pt x="778" y="2042"/>
                </a:lnTo>
                <a:lnTo>
                  <a:pt x="850" y="2022"/>
                </a:lnTo>
                <a:lnTo>
                  <a:pt x="920" y="1998"/>
                </a:lnTo>
                <a:lnTo>
                  <a:pt x="992" y="1976"/>
                </a:lnTo>
                <a:lnTo>
                  <a:pt x="1062" y="1950"/>
                </a:lnTo>
                <a:lnTo>
                  <a:pt x="1132" y="1888"/>
                </a:lnTo>
                <a:lnTo>
                  <a:pt x="1204" y="1788"/>
                </a:lnTo>
                <a:lnTo>
                  <a:pt x="1274" y="1688"/>
                </a:lnTo>
                <a:lnTo>
                  <a:pt x="1344" y="1586"/>
                </a:lnTo>
                <a:lnTo>
                  <a:pt x="1416" y="1484"/>
                </a:lnTo>
                <a:lnTo>
                  <a:pt x="1486" y="1384"/>
                </a:lnTo>
                <a:lnTo>
                  <a:pt x="1556" y="1284"/>
                </a:lnTo>
                <a:lnTo>
                  <a:pt x="1628" y="1188"/>
                </a:lnTo>
                <a:lnTo>
                  <a:pt x="1698" y="1094"/>
                </a:lnTo>
                <a:lnTo>
                  <a:pt x="1770" y="1006"/>
                </a:lnTo>
                <a:lnTo>
                  <a:pt x="1840" y="920"/>
                </a:lnTo>
                <a:lnTo>
                  <a:pt x="1910" y="842"/>
                </a:lnTo>
                <a:lnTo>
                  <a:pt x="1982" y="768"/>
                </a:lnTo>
                <a:lnTo>
                  <a:pt x="2052" y="700"/>
                </a:lnTo>
                <a:lnTo>
                  <a:pt x="2122" y="640"/>
                </a:lnTo>
                <a:lnTo>
                  <a:pt x="2194" y="584"/>
                </a:lnTo>
                <a:lnTo>
                  <a:pt x="2264" y="538"/>
                </a:lnTo>
                <a:lnTo>
                  <a:pt x="2334" y="496"/>
                </a:lnTo>
                <a:lnTo>
                  <a:pt x="2406" y="462"/>
                </a:lnTo>
                <a:lnTo>
                  <a:pt x="2476" y="434"/>
                </a:lnTo>
                <a:lnTo>
                  <a:pt x="2548" y="414"/>
                </a:lnTo>
                <a:lnTo>
                  <a:pt x="2618" y="398"/>
                </a:lnTo>
                <a:lnTo>
                  <a:pt x="2688" y="390"/>
                </a:lnTo>
                <a:lnTo>
                  <a:pt x="2760" y="386"/>
                </a:lnTo>
                <a:moveTo>
                  <a:pt x="0" y="2164"/>
                </a:moveTo>
                <a:lnTo>
                  <a:pt x="72" y="2156"/>
                </a:lnTo>
                <a:lnTo>
                  <a:pt x="142" y="2134"/>
                </a:lnTo>
                <a:lnTo>
                  <a:pt x="214" y="2094"/>
                </a:lnTo>
                <a:lnTo>
                  <a:pt x="284" y="2042"/>
                </a:lnTo>
                <a:lnTo>
                  <a:pt x="354" y="1978"/>
                </a:lnTo>
                <a:lnTo>
                  <a:pt x="426" y="1900"/>
                </a:lnTo>
                <a:lnTo>
                  <a:pt x="496" y="1814"/>
                </a:lnTo>
                <a:lnTo>
                  <a:pt x="566" y="1718"/>
                </a:lnTo>
                <a:lnTo>
                  <a:pt x="638" y="1614"/>
                </a:lnTo>
                <a:lnTo>
                  <a:pt x="708" y="1506"/>
                </a:lnTo>
                <a:lnTo>
                  <a:pt x="778" y="1396"/>
                </a:lnTo>
                <a:lnTo>
                  <a:pt x="850" y="1284"/>
                </a:lnTo>
                <a:lnTo>
                  <a:pt x="920" y="1174"/>
                </a:lnTo>
                <a:lnTo>
                  <a:pt x="992" y="1066"/>
                </a:lnTo>
                <a:lnTo>
                  <a:pt x="1062" y="962"/>
                </a:lnTo>
                <a:lnTo>
                  <a:pt x="1132" y="864"/>
                </a:lnTo>
                <a:lnTo>
                  <a:pt x="1204" y="772"/>
                </a:lnTo>
                <a:lnTo>
                  <a:pt x="1274" y="686"/>
                </a:lnTo>
                <a:lnTo>
                  <a:pt x="1344" y="610"/>
                </a:lnTo>
                <a:lnTo>
                  <a:pt x="1416" y="540"/>
                </a:lnTo>
                <a:lnTo>
                  <a:pt x="1486" y="482"/>
                </a:lnTo>
                <a:lnTo>
                  <a:pt x="1556" y="430"/>
                </a:lnTo>
                <a:lnTo>
                  <a:pt x="1628" y="386"/>
                </a:lnTo>
                <a:lnTo>
                  <a:pt x="1698" y="350"/>
                </a:lnTo>
                <a:lnTo>
                  <a:pt x="1770" y="322"/>
                </a:lnTo>
                <a:lnTo>
                  <a:pt x="1840" y="298"/>
                </a:lnTo>
                <a:lnTo>
                  <a:pt x="1910" y="280"/>
                </a:lnTo>
                <a:lnTo>
                  <a:pt x="1982" y="264"/>
                </a:lnTo>
                <a:lnTo>
                  <a:pt x="2052" y="250"/>
                </a:lnTo>
                <a:lnTo>
                  <a:pt x="2122" y="234"/>
                </a:lnTo>
                <a:lnTo>
                  <a:pt x="2194" y="216"/>
                </a:lnTo>
                <a:lnTo>
                  <a:pt x="2264" y="196"/>
                </a:lnTo>
                <a:lnTo>
                  <a:pt x="2334" y="168"/>
                </a:lnTo>
                <a:lnTo>
                  <a:pt x="2406" y="136"/>
                </a:lnTo>
                <a:lnTo>
                  <a:pt x="2476" y="102"/>
                </a:lnTo>
                <a:lnTo>
                  <a:pt x="2548" y="66"/>
                </a:lnTo>
                <a:lnTo>
                  <a:pt x="2618" y="32"/>
                </a:lnTo>
                <a:lnTo>
                  <a:pt x="2688" y="8"/>
                </a:lnTo>
                <a:lnTo>
                  <a:pt x="2760" y="0"/>
                </a:lnTo>
                <a:moveTo>
                  <a:pt x="2760" y="7094"/>
                </a:moveTo>
                <a:lnTo>
                  <a:pt x="2832" y="7094"/>
                </a:lnTo>
                <a:lnTo>
                  <a:pt x="2904" y="7094"/>
                </a:lnTo>
                <a:lnTo>
                  <a:pt x="2978" y="7094"/>
                </a:lnTo>
                <a:lnTo>
                  <a:pt x="3050" y="7092"/>
                </a:lnTo>
                <a:lnTo>
                  <a:pt x="3122" y="7090"/>
                </a:lnTo>
                <a:lnTo>
                  <a:pt x="3194" y="7086"/>
                </a:lnTo>
                <a:lnTo>
                  <a:pt x="3268" y="7084"/>
                </a:lnTo>
                <a:lnTo>
                  <a:pt x="3340" y="7080"/>
                </a:lnTo>
                <a:lnTo>
                  <a:pt x="3412" y="7076"/>
                </a:lnTo>
                <a:lnTo>
                  <a:pt x="3486" y="7070"/>
                </a:lnTo>
                <a:lnTo>
                  <a:pt x="3558" y="7062"/>
                </a:lnTo>
                <a:lnTo>
                  <a:pt x="3630" y="7056"/>
                </a:lnTo>
                <a:lnTo>
                  <a:pt x="3704" y="7046"/>
                </a:lnTo>
                <a:lnTo>
                  <a:pt x="3776" y="7036"/>
                </a:lnTo>
                <a:lnTo>
                  <a:pt x="3848" y="7026"/>
                </a:lnTo>
                <a:lnTo>
                  <a:pt x="3920" y="7028"/>
                </a:lnTo>
                <a:lnTo>
                  <a:pt x="3994" y="7042"/>
                </a:lnTo>
                <a:lnTo>
                  <a:pt x="4066" y="7052"/>
                </a:lnTo>
                <a:lnTo>
                  <a:pt x="4138" y="7054"/>
                </a:lnTo>
                <a:moveTo>
                  <a:pt x="2760" y="6566"/>
                </a:moveTo>
                <a:lnTo>
                  <a:pt x="2832" y="6568"/>
                </a:lnTo>
                <a:lnTo>
                  <a:pt x="2904" y="6580"/>
                </a:lnTo>
                <a:lnTo>
                  <a:pt x="2978" y="6596"/>
                </a:lnTo>
                <a:lnTo>
                  <a:pt x="3050" y="6622"/>
                </a:lnTo>
                <a:lnTo>
                  <a:pt x="3122" y="6650"/>
                </a:lnTo>
                <a:lnTo>
                  <a:pt x="3194" y="6684"/>
                </a:lnTo>
                <a:lnTo>
                  <a:pt x="3268" y="6720"/>
                </a:lnTo>
                <a:lnTo>
                  <a:pt x="3340" y="6758"/>
                </a:lnTo>
                <a:lnTo>
                  <a:pt x="3412" y="6800"/>
                </a:lnTo>
                <a:lnTo>
                  <a:pt x="3486" y="6840"/>
                </a:lnTo>
                <a:lnTo>
                  <a:pt x="3558" y="6878"/>
                </a:lnTo>
                <a:lnTo>
                  <a:pt x="3630" y="6916"/>
                </a:lnTo>
                <a:lnTo>
                  <a:pt x="3704" y="6950"/>
                </a:lnTo>
                <a:lnTo>
                  <a:pt x="3776" y="6980"/>
                </a:lnTo>
                <a:lnTo>
                  <a:pt x="3848" y="7006"/>
                </a:lnTo>
                <a:lnTo>
                  <a:pt x="3920" y="7012"/>
                </a:lnTo>
                <a:lnTo>
                  <a:pt x="3994" y="6998"/>
                </a:lnTo>
                <a:lnTo>
                  <a:pt x="4066" y="6982"/>
                </a:lnTo>
                <a:lnTo>
                  <a:pt x="4138" y="6966"/>
                </a:lnTo>
                <a:moveTo>
                  <a:pt x="2760" y="6566"/>
                </a:moveTo>
                <a:lnTo>
                  <a:pt x="2832" y="6568"/>
                </a:lnTo>
                <a:lnTo>
                  <a:pt x="2904" y="6576"/>
                </a:lnTo>
                <a:lnTo>
                  <a:pt x="2978" y="6588"/>
                </a:lnTo>
                <a:lnTo>
                  <a:pt x="3050" y="6604"/>
                </a:lnTo>
                <a:lnTo>
                  <a:pt x="3122" y="6624"/>
                </a:lnTo>
                <a:lnTo>
                  <a:pt x="3194" y="6646"/>
                </a:lnTo>
                <a:lnTo>
                  <a:pt x="3268" y="6670"/>
                </a:lnTo>
                <a:lnTo>
                  <a:pt x="3340" y="6696"/>
                </a:lnTo>
                <a:lnTo>
                  <a:pt x="3412" y="6724"/>
                </a:lnTo>
                <a:lnTo>
                  <a:pt x="3486" y="6752"/>
                </a:lnTo>
                <a:lnTo>
                  <a:pt x="3558" y="6778"/>
                </a:lnTo>
                <a:lnTo>
                  <a:pt x="3630" y="6806"/>
                </a:lnTo>
                <a:lnTo>
                  <a:pt x="3704" y="6832"/>
                </a:lnTo>
                <a:lnTo>
                  <a:pt x="3776" y="6858"/>
                </a:lnTo>
                <a:lnTo>
                  <a:pt x="3848" y="6882"/>
                </a:lnTo>
                <a:lnTo>
                  <a:pt x="3920" y="6904"/>
                </a:lnTo>
                <a:lnTo>
                  <a:pt x="3994" y="6926"/>
                </a:lnTo>
                <a:lnTo>
                  <a:pt x="4066" y="6946"/>
                </a:lnTo>
                <a:lnTo>
                  <a:pt x="4138" y="6966"/>
                </a:lnTo>
                <a:moveTo>
                  <a:pt x="2760" y="4522"/>
                </a:moveTo>
                <a:lnTo>
                  <a:pt x="2832" y="4514"/>
                </a:lnTo>
                <a:lnTo>
                  <a:pt x="2904" y="4496"/>
                </a:lnTo>
                <a:lnTo>
                  <a:pt x="2978" y="4464"/>
                </a:lnTo>
                <a:lnTo>
                  <a:pt x="3050" y="4420"/>
                </a:lnTo>
                <a:lnTo>
                  <a:pt x="3122" y="4366"/>
                </a:lnTo>
                <a:lnTo>
                  <a:pt x="3194" y="4302"/>
                </a:lnTo>
                <a:lnTo>
                  <a:pt x="3268" y="4226"/>
                </a:lnTo>
                <a:lnTo>
                  <a:pt x="3340" y="4144"/>
                </a:lnTo>
                <a:lnTo>
                  <a:pt x="3412" y="4054"/>
                </a:lnTo>
                <a:lnTo>
                  <a:pt x="3486" y="3956"/>
                </a:lnTo>
                <a:lnTo>
                  <a:pt x="3558" y="3852"/>
                </a:lnTo>
                <a:lnTo>
                  <a:pt x="3630" y="3742"/>
                </a:lnTo>
                <a:lnTo>
                  <a:pt x="3704" y="3626"/>
                </a:lnTo>
                <a:lnTo>
                  <a:pt x="3776" y="3508"/>
                </a:lnTo>
                <a:lnTo>
                  <a:pt x="3848" y="3384"/>
                </a:lnTo>
                <a:lnTo>
                  <a:pt x="3920" y="3258"/>
                </a:lnTo>
                <a:lnTo>
                  <a:pt x="3994" y="3128"/>
                </a:lnTo>
                <a:lnTo>
                  <a:pt x="4066" y="2996"/>
                </a:lnTo>
                <a:lnTo>
                  <a:pt x="4138" y="2862"/>
                </a:lnTo>
                <a:moveTo>
                  <a:pt x="2760" y="1938"/>
                </a:moveTo>
                <a:lnTo>
                  <a:pt x="2832" y="1934"/>
                </a:lnTo>
                <a:lnTo>
                  <a:pt x="2904" y="1926"/>
                </a:lnTo>
                <a:lnTo>
                  <a:pt x="2978" y="1912"/>
                </a:lnTo>
                <a:lnTo>
                  <a:pt x="3050" y="1894"/>
                </a:lnTo>
                <a:lnTo>
                  <a:pt x="3122" y="1872"/>
                </a:lnTo>
                <a:lnTo>
                  <a:pt x="3194" y="1850"/>
                </a:lnTo>
                <a:lnTo>
                  <a:pt x="3268" y="1828"/>
                </a:lnTo>
                <a:lnTo>
                  <a:pt x="3340" y="1806"/>
                </a:lnTo>
                <a:lnTo>
                  <a:pt x="3412" y="1782"/>
                </a:lnTo>
                <a:lnTo>
                  <a:pt x="3486" y="1762"/>
                </a:lnTo>
                <a:lnTo>
                  <a:pt x="3558" y="1758"/>
                </a:lnTo>
                <a:lnTo>
                  <a:pt x="3630" y="1896"/>
                </a:lnTo>
                <a:lnTo>
                  <a:pt x="3704" y="2036"/>
                </a:lnTo>
                <a:lnTo>
                  <a:pt x="3776" y="2174"/>
                </a:lnTo>
                <a:lnTo>
                  <a:pt x="3848" y="2314"/>
                </a:lnTo>
                <a:lnTo>
                  <a:pt x="3920" y="2452"/>
                </a:lnTo>
                <a:lnTo>
                  <a:pt x="3994" y="2590"/>
                </a:lnTo>
                <a:lnTo>
                  <a:pt x="4066" y="2726"/>
                </a:lnTo>
                <a:lnTo>
                  <a:pt x="4138" y="2862"/>
                </a:lnTo>
                <a:moveTo>
                  <a:pt x="2760" y="1492"/>
                </a:moveTo>
                <a:lnTo>
                  <a:pt x="2832" y="1486"/>
                </a:lnTo>
                <a:lnTo>
                  <a:pt x="2904" y="1466"/>
                </a:lnTo>
                <a:lnTo>
                  <a:pt x="2978" y="1434"/>
                </a:lnTo>
                <a:lnTo>
                  <a:pt x="3050" y="1388"/>
                </a:lnTo>
                <a:lnTo>
                  <a:pt x="3122" y="1328"/>
                </a:lnTo>
                <a:lnTo>
                  <a:pt x="3194" y="1260"/>
                </a:lnTo>
                <a:lnTo>
                  <a:pt x="3268" y="1206"/>
                </a:lnTo>
                <a:lnTo>
                  <a:pt x="3340" y="1344"/>
                </a:lnTo>
                <a:lnTo>
                  <a:pt x="3412" y="1482"/>
                </a:lnTo>
                <a:lnTo>
                  <a:pt x="3486" y="1620"/>
                </a:lnTo>
                <a:lnTo>
                  <a:pt x="3558" y="1740"/>
                </a:lnTo>
                <a:lnTo>
                  <a:pt x="3630" y="1722"/>
                </a:lnTo>
                <a:lnTo>
                  <a:pt x="3704" y="1704"/>
                </a:lnTo>
                <a:lnTo>
                  <a:pt x="3776" y="1690"/>
                </a:lnTo>
                <a:lnTo>
                  <a:pt x="3848" y="1676"/>
                </a:lnTo>
                <a:lnTo>
                  <a:pt x="3920" y="1666"/>
                </a:lnTo>
                <a:lnTo>
                  <a:pt x="3994" y="1658"/>
                </a:lnTo>
                <a:lnTo>
                  <a:pt x="4066" y="1654"/>
                </a:lnTo>
                <a:lnTo>
                  <a:pt x="4138" y="1652"/>
                </a:lnTo>
                <a:moveTo>
                  <a:pt x="2760" y="386"/>
                </a:moveTo>
                <a:lnTo>
                  <a:pt x="2832" y="436"/>
                </a:lnTo>
                <a:lnTo>
                  <a:pt x="2904" y="542"/>
                </a:lnTo>
                <a:lnTo>
                  <a:pt x="2978" y="668"/>
                </a:lnTo>
                <a:lnTo>
                  <a:pt x="3050" y="800"/>
                </a:lnTo>
                <a:lnTo>
                  <a:pt x="3122" y="934"/>
                </a:lnTo>
                <a:lnTo>
                  <a:pt x="3194" y="1070"/>
                </a:lnTo>
              </a:path>
            </a:pathLst>
          </a:custGeom>
          <a:noFill/>
          <a:ln w="6350">
            <a:solidFill>
              <a:schemeClr val="tx1"/>
            </a:solidFill>
            <a:miter lim="800000"/>
            <a:headEnd/>
            <a:tailEnd/>
          </a:ln>
        </p:spPr>
        <p:txBody>
          <a:bodyPr/>
          <a:lstStyle/>
          <a:p>
            <a:endParaRPr lang="en-US"/>
          </a:p>
        </p:txBody>
      </p:sp>
      <p:sp>
        <p:nvSpPr>
          <p:cNvPr id="38963" name="Freeform 142"/>
          <p:cNvSpPr>
            <a:spLocks noEditPoints="1"/>
          </p:cNvSpPr>
          <p:nvPr/>
        </p:nvSpPr>
        <p:spPr bwMode="auto">
          <a:xfrm>
            <a:off x="4251325" y="4659313"/>
            <a:ext cx="1177925" cy="1679575"/>
          </a:xfrm>
          <a:custGeom>
            <a:avLst/>
            <a:gdLst>
              <a:gd name="T0" fmla="*/ 2147483647 w 5018"/>
              <a:gd name="T1" fmla="*/ 2147483647 h 7970"/>
              <a:gd name="T2" fmla="*/ 2147483647 w 5018"/>
              <a:gd name="T3" fmla="*/ 2147483647 h 7970"/>
              <a:gd name="T4" fmla="*/ 2147483647 w 5018"/>
              <a:gd name="T5" fmla="*/ 2147483647 h 7970"/>
              <a:gd name="T6" fmla="*/ 2147483647 w 5018"/>
              <a:gd name="T7" fmla="*/ 2147483647 h 7970"/>
              <a:gd name="T8" fmla="*/ 0 w 5018"/>
              <a:gd name="T9" fmla="*/ 2147483647 h 7970"/>
              <a:gd name="T10" fmla="*/ 2147483647 w 5018"/>
              <a:gd name="T11" fmla="*/ 2147483647 h 7970"/>
              <a:gd name="T12" fmla="*/ 2147483647 w 5018"/>
              <a:gd name="T13" fmla="*/ 2147483647 h 7970"/>
              <a:gd name="T14" fmla="*/ 2147483647 w 5018"/>
              <a:gd name="T15" fmla="*/ 2147483647 h 7970"/>
              <a:gd name="T16" fmla="*/ 2147483647 w 5018"/>
              <a:gd name="T17" fmla="*/ 2147483647 h 7970"/>
              <a:gd name="T18" fmla="*/ 2147483647 w 5018"/>
              <a:gd name="T19" fmla="*/ 2147483647 h 7970"/>
              <a:gd name="T20" fmla="*/ 2147483647 w 5018"/>
              <a:gd name="T21" fmla="*/ 2147483647 h 7970"/>
              <a:gd name="T22" fmla="*/ 2147483647 w 5018"/>
              <a:gd name="T23" fmla="*/ 2147483647 h 7970"/>
              <a:gd name="T24" fmla="*/ 2147483647 w 5018"/>
              <a:gd name="T25" fmla="*/ 2147483647 h 7970"/>
              <a:gd name="T26" fmla="*/ 2147483647 w 5018"/>
              <a:gd name="T27" fmla="*/ 2147483647 h 7970"/>
              <a:gd name="T28" fmla="*/ 2147483647 w 5018"/>
              <a:gd name="T29" fmla="*/ 2147483647 h 7970"/>
              <a:gd name="T30" fmla="*/ 2147483647 w 5018"/>
              <a:gd name="T31" fmla="*/ 2147483647 h 7970"/>
              <a:gd name="T32" fmla="*/ 2147483647 w 5018"/>
              <a:gd name="T33" fmla="*/ 2147483647 h 7970"/>
              <a:gd name="T34" fmla="*/ 2147483647 w 5018"/>
              <a:gd name="T35" fmla="*/ 2147483647 h 7970"/>
              <a:gd name="T36" fmla="*/ 2147483647 w 5018"/>
              <a:gd name="T37" fmla="*/ 2147483647 h 7970"/>
              <a:gd name="T38" fmla="*/ 2147483647 w 5018"/>
              <a:gd name="T39" fmla="*/ 2147483647 h 7970"/>
              <a:gd name="T40" fmla="*/ 2147483647 w 5018"/>
              <a:gd name="T41" fmla="*/ 2147483647 h 7970"/>
              <a:gd name="T42" fmla="*/ 2147483647 w 5018"/>
              <a:gd name="T43" fmla="*/ 2147483647 h 7970"/>
              <a:gd name="T44" fmla="*/ 2147483647 w 5018"/>
              <a:gd name="T45" fmla="*/ 2147483647 h 7970"/>
              <a:gd name="T46" fmla="*/ 2147483647 w 5018"/>
              <a:gd name="T47" fmla="*/ 2147483647 h 7970"/>
              <a:gd name="T48" fmla="*/ 2147483647 w 5018"/>
              <a:gd name="T49" fmla="*/ 2147483647 h 7970"/>
              <a:gd name="T50" fmla="*/ 2147483647 w 5018"/>
              <a:gd name="T51" fmla="*/ 2147483647 h 7970"/>
              <a:gd name="T52" fmla="*/ 2147483647 w 5018"/>
              <a:gd name="T53" fmla="*/ 2147483647 h 7970"/>
              <a:gd name="T54" fmla="*/ 2147483647 w 5018"/>
              <a:gd name="T55" fmla="*/ 2147483647 h 7970"/>
              <a:gd name="T56" fmla="*/ 2147483647 w 5018"/>
              <a:gd name="T57" fmla="*/ 2147483647 h 7970"/>
              <a:gd name="T58" fmla="*/ 2147483647 w 5018"/>
              <a:gd name="T59" fmla="*/ 2147483647 h 7970"/>
              <a:gd name="T60" fmla="*/ 2147483647 w 5018"/>
              <a:gd name="T61" fmla="*/ 2147483647 h 7970"/>
              <a:gd name="T62" fmla="*/ 2147483647 w 5018"/>
              <a:gd name="T63" fmla="*/ 2147483647 h 7970"/>
              <a:gd name="T64" fmla="*/ 2147483647 w 5018"/>
              <a:gd name="T65" fmla="*/ 2147483647 h 7970"/>
              <a:gd name="T66" fmla="*/ 2147483647 w 5018"/>
              <a:gd name="T67" fmla="*/ 2147483647 h 7970"/>
              <a:gd name="T68" fmla="*/ 2147483647 w 5018"/>
              <a:gd name="T69" fmla="*/ 2147483647 h 7970"/>
              <a:gd name="T70" fmla="*/ 2147483647 w 5018"/>
              <a:gd name="T71" fmla="*/ 2147483647 h 7970"/>
              <a:gd name="T72" fmla="*/ 2147483647 w 5018"/>
              <a:gd name="T73" fmla="*/ 2147483647 h 7970"/>
              <a:gd name="T74" fmla="*/ 2147483647 w 5018"/>
              <a:gd name="T75" fmla="*/ 2147483647 h 7970"/>
              <a:gd name="T76" fmla="*/ 2147483647 w 5018"/>
              <a:gd name="T77" fmla="*/ 0 h 7970"/>
              <a:gd name="T78" fmla="*/ 2147483647 w 5018"/>
              <a:gd name="T79" fmla="*/ 2147483647 h 7970"/>
              <a:gd name="T80" fmla="*/ 2147483647 w 5018"/>
              <a:gd name="T81" fmla="*/ 2147483647 h 7970"/>
              <a:gd name="T82" fmla="*/ 2147483647 w 5018"/>
              <a:gd name="T83" fmla="*/ 2147483647 h 7970"/>
              <a:gd name="T84" fmla="*/ 2147483647 w 5018"/>
              <a:gd name="T85" fmla="*/ 2147483647 h 7970"/>
              <a:gd name="T86" fmla="*/ 2147483647 w 5018"/>
              <a:gd name="T87" fmla="*/ 2147483647 h 7970"/>
              <a:gd name="T88" fmla="*/ 2147483647 w 5018"/>
              <a:gd name="T89" fmla="*/ 2147483647 h 7970"/>
              <a:gd name="T90" fmla="*/ 2147483647 w 5018"/>
              <a:gd name="T91" fmla="*/ 2147483647 h 7970"/>
              <a:gd name="T92" fmla="*/ 2147483647 w 5018"/>
              <a:gd name="T93" fmla="*/ 2147483647 h 7970"/>
              <a:gd name="T94" fmla="*/ 2147483647 w 5018"/>
              <a:gd name="T95" fmla="*/ 2147483647 h 7970"/>
              <a:gd name="T96" fmla="*/ 2147483647 w 5018"/>
              <a:gd name="T97" fmla="*/ 2147483647 h 7970"/>
              <a:gd name="T98" fmla="*/ 2147483647 w 5018"/>
              <a:gd name="T99" fmla="*/ 2147483647 h 7970"/>
              <a:gd name="T100" fmla="*/ 2147483647 w 5018"/>
              <a:gd name="T101" fmla="*/ 2147483647 h 7970"/>
              <a:gd name="T102" fmla="*/ 2147483647 w 5018"/>
              <a:gd name="T103" fmla="*/ 2147483647 h 7970"/>
              <a:gd name="T104" fmla="*/ 2147483647 w 5018"/>
              <a:gd name="T105" fmla="*/ 2147483647 h 7970"/>
              <a:gd name="T106" fmla="*/ 2147483647 w 5018"/>
              <a:gd name="T107" fmla="*/ 2147483647 h 7970"/>
              <a:gd name="T108" fmla="*/ 2147483647 w 5018"/>
              <a:gd name="T109" fmla="*/ 2147483647 h 7970"/>
              <a:gd name="T110" fmla="*/ 2147483647 w 5018"/>
              <a:gd name="T111" fmla="*/ 2147483647 h 7970"/>
              <a:gd name="T112" fmla="*/ 2147483647 w 5018"/>
              <a:gd name="T113" fmla="*/ 2147483647 h 79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18"/>
              <a:gd name="T172" fmla="*/ 0 h 7970"/>
              <a:gd name="T173" fmla="*/ 5018 w 5018"/>
              <a:gd name="T174" fmla="*/ 7970 h 79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18" h="7970">
                <a:moveTo>
                  <a:pt x="434" y="1196"/>
                </a:moveTo>
                <a:lnTo>
                  <a:pt x="508" y="1306"/>
                </a:lnTo>
                <a:lnTo>
                  <a:pt x="580" y="1218"/>
                </a:lnTo>
                <a:lnTo>
                  <a:pt x="652" y="1126"/>
                </a:lnTo>
                <a:lnTo>
                  <a:pt x="726" y="1034"/>
                </a:lnTo>
                <a:lnTo>
                  <a:pt x="798" y="944"/>
                </a:lnTo>
                <a:lnTo>
                  <a:pt x="870" y="858"/>
                </a:lnTo>
                <a:lnTo>
                  <a:pt x="944" y="780"/>
                </a:lnTo>
                <a:lnTo>
                  <a:pt x="1016" y="712"/>
                </a:lnTo>
                <a:lnTo>
                  <a:pt x="1088" y="654"/>
                </a:lnTo>
                <a:lnTo>
                  <a:pt x="1160" y="610"/>
                </a:lnTo>
                <a:lnTo>
                  <a:pt x="1234" y="578"/>
                </a:lnTo>
                <a:lnTo>
                  <a:pt x="1306" y="560"/>
                </a:lnTo>
                <a:lnTo>
                  <a:pt x="1378" y="552"/>
                </a:lnTo>
                <a:moveTo>
                  <a:pt x="0" y="512"/>
                </a:moveTo>
                <a:lnTo>
                  <a:pt x="72" y="512"/>
                </a:lnTo>
                <a:lnTo>
                  <a:pt x="144" y="510"/>
                </a:lnTo>
                <a:lnTo>
                  <a:pt x="218" y="508"/>
                </a:lnTo>
                <a:lnTo>
                  <a:pt x="290" y="504"/>
                </a:lnTo>
                <a:lnTo>
                  <a:pt x="362" y="500"/>
                </a:lnTo>
                <a:lnTo>
                  <a:pt x="434" y="496"/>
                </a:lnTo>
                <a:lnTo>
                  <a:pt x="508" y="490"/>
                </a:lnTo>
                <a:lnTo>
                  <a:pt x="580" y="484"/>
                </a:lnTo>
                <a:lnTo>
                  <a:pt x="652" y="478"/>
                </a:lnTo>
                <a:lnTo>
                  <a:pt x="726" y="472"/>
                </a:lnTo>
                <a:lnTo>
                  <a:pt x="798" y="466"/>
                </a:lnTo>
                <a:lnTo>
                  <a:pt x="870" y="460"/>
                </a:lnTo>
                <a:lnTo>
                  <a:pt x="944" y="454"/>
                </a:lnTo>
                <a:lnTo>
                  <a:pt x="1016" y="448"/>
                </a:lnTo>
                <a:lnTo>
                  <a:pt x="1088" y="444"/>
                </a:lnTo>
                <a:lnTo>
                  <a:pt x="1160" y="442"/>
                </a:lnTo>
                <a:lnTo>
                  <a:pt x="1234" y="438"/>
                </a:lnTo>
                <a:lnTo>
                  <a:pt x="1306" y="438"/>
                </a:lnTo>
                <a:lnTo>
                  <a:pt x="1378" y="436"/>
                </a:lnTo>
                <a:moveTo>
                  <a:pt x="0" y="126"/>
                </a:moveTo>
                <a:lnTo>
                  <a:pt x="72" y="76"/>
                </a:lnTo>
                <a:lnTo>
                  <a:pt x="122" y="0"/>
                </a:lnTo>
                <a:moveTo>
                  <a:pt x="1378" y="7180"/>
                </a:moveTo>
                <a:lnTo>
                  <a:pt x="1446" y="7188"/>
                </a:lnTo>
                <a:lnTo>
                  <a:pt x="1514" y="7204"/>
                </a:lnTo>
                <a:lnTo>
                  <a:pt x="1580" y="7226"/>
                </a:lnTo>
                <a:lnTo>
                  <a:pt x="1648" y="7254"/>
                </a:lnTo>
                <a:lnTo>
                  <a:pt x="1714" y="7284"/>
                </a:lnTo>
                <a:lnTo>
                  <a:pt x="1782" y="7316"/>
                </a:lnTo>
                <a:lnTo>
                  <a:pt x="1850" y="7350"/>
                </a:lnTo>
                <a:lnTo>
                  <a:pt x="1916" y="7388"/>
                </a:lnTo>
                <a:lnTo>
                  <a:pt x="1984" y="7424"/>
                </a:lnTo>
                <a:lnTo>
                  <a:pt x="2052" y="7464"/>
                </a:lnTo>
                <a:lnTo>
                  <a:pt x="2118" y="7502"/>
                </a:lnTo>
                <a:lnTo>
                  <a:pt x="2186" y="7542"/>
                </a:lnTo>
                <a:lnTo>
                  <a:pt x="2252" y="7582"/>
                </a:lnTo>
                <a:lnTo>
                  <a:pt x="2320" y="7622"/>
                </a:lnTo>
                <a:lnTo>
                  <a:pt x="2388" y="7660"/>
                </a:lnTo>
                <a:lnTo>
                  <a:pt x="2454" y="7698"/>
                </a:lnTo>
                <a:lnTo>
                  <a:pt x="2522" y="7734"/>
                </a:lnTo>
                <a:lnTo>
                  <a:pt x="2590" y="7768"/>
                </a:lnTo>
                <a:lnTo>
                  <a:pt x="2656" y="7800"/>
                </a:lnTo>
                <a:lnTo>
                  <a:pt x="2724" y="7830"/>
                </a:lnTo>
                <a:lnTo>
                  <a:pt x="2790" y="7858"/>
                </a:lnTo>
                <a:lnTo>
                  <a:pt x="2858" y="7884"/>
                </a:lnTo>
                <a:lnTo>
                  <a:pt x="2926" y="7906"/>
                </a:lnTo>
                <a:lnTo>
                  <a:pt x="2992" y="7926"/>
                </a:lnTo>
                <a:lnTo>
                  <a:pt x="3060" y="7940"/>
                </a:lnTo>
                <a:lnTo>
                  <a:pt x="3128" y="7954"/>
                </a:lnTo>
                <a:lnTo>
                  <a:pt x="3194" y="7962"/>
                </a:lnTo>
                <a:lnTo>
                  <a:pt x="3262" y="7968"/>
                </a:lnTo>
                <a:lnTo>
                  <a:pt x="3330" y="7970"/>
                </a:lnTo>
                <a:moveTo>
                  <a:pt x="1378" y="7092"/>
                </a:moveTo>
                <a:lnTo>
                  <a:pt x="1446" y="7092"/>
                </a:lnTo>
                <a:lnTo>
                  <a:pt x="1514" y="7092"/>
                </a:lnTo>
                <a:lnTo>
                  <a:pt x="1580" y="7092"/>
                </a:lnTo>
                <a:lnTo>
                  <a:pt x="1648" y="7094"/>
                </a:lnTo>
                <a:lnTo>
                  <a:pt x="1714" y="7094"/>
                </a:lnTo>
                <a:lnTo>
                  <a:pt x="1782" y="7096"/>
                </a:lnTo>
                <a:lnTo>
                  <a:pt x="1850" y="7096"/>
                </a:lnTo>
                <a:lnTo>
                  <a:pt x="1916" y="7100"/>
                </a:lnTo>
                <a:lnTo>
                  <a:pt x="1984" y="7100"/>
                </a:lnTo>
                <a:lnTo>
                  <a:pt x="2052" y="7102"/>
                </a:lnTo>
                <a:lnTo>
                  <a:pt x="2118" y="7106"/>
                </a:lnTo>
                <a:lnTo>
                  <a:pt x="2186" y="7108"/>
                </a:lnTo>
                <a:lnTo>
                  <a:pt x="2252" y="7110"/>
                </a:lnTo>
                <a:lnTo>
                  <a:pt x="2320" y="7112"/>
                </a:lnTo>
                <a:lnTo>
                  <a:pt x="2388" y="7116"/>
                </a:lnTo>
                <a:lnTo>
                  <a:pt x="2454" y="7118"/>
                </a:lnTo>
                <a:lnTo>
                  <a:pt x="2522" y="7120"/>
                </a:lnTo>
                <a:lnTo>
                  <a:pt x="2590" y="7122"/>
                </a:lnTo>
                <a:lnTo>
                  <a:pt x="2656" y="7126"/>
                </a:lnTo>
                <a:lnTo>
                  <a:pt x="2724" y="7128"/>
                </a:lnTo>
                <a:lnTo>
                  <a:pt x="2790" y="7130"/>
                </a:lnTo>
                <a:lnTo>
                  <a:pt x="2858" y="7132"/>
                </a:lnTo>
                <a:lnTo>
                  <a:pt x="2926" y="7134"/>
                </a:lnTo>
                <a:lnTo>
                  <a:pt x="2992" y="7136"/>
                </a:lnTo>
                <a:lnTo>
                  <a:pt x="3060" y="7136"/>
                </a:lnTo>
                <a:lnTo>
                  <a:pt x="3128" y="7138"/>
                </a:lnTo>
                <a:lnTo>
                  <a:pt x="3194" y="7138"/>
                </a:lnTo>
                <a:lnTo>
                  <a:pt x="3262" y="7140"/>
                </a:lnTo>
                <a:lnTo>
                  <a:pt x="3330" y="7140"/>
                </a:lnTo>
                <a:moveTo>
                  <a:pt x="1378" y="7092"/>
                </a:moveTo>
                <a:lnTo>
                  <a:pt x="1446" y="7088"/>
                </a:lnTo>
                <a:lnTo>
                  <a:pt x="1514" y="7080"/>
                </a:lnTo>
                <a:lnTo>
                  <a:pt x="1580" y="7070"/>
                </a:lnTo>
                <a:lnTo>
                  <a:pt x="1648" y="7060"/>
                </a:lnTo>
                <a:lnTo>
                  <a:pt x="1714" y="7052"/>
                </a:lnTo>
                <a:lnTo>
                  <a:pt x="1782" y="7046"/>
                </a:lnTo>
                <a:lnTo>
                  <a:pt x="1850" y="7042"/>
                </a:lnTo>
                <a:lnTo>
                  <a:pt x="1916" y="7040"/>
                </a:lnTo>
                <a:lnTo>
                  <a:pt x="1984" y="7040"/>
                </a:lnTo>
                <a:lnTo>
                  <a:pt x="2052" y="7042"/>
                </a:lnTo>
                <a:lnTo>
                  <a:pt x="2118" y="7044"/>
                </a:lnTo>
                <a:lnTo>
                  <a:pt x="2186" y="7048"/>
                </a:lnTo>
                <a:lnTo>
                  <a:pt x="2252" y="7052"/>
                </a:lnTo>
                <a:lnTo>
                  <a:pt x="2320" y="7058"/>
                </a:lnTo>
                <a:lnTo>
                  <a:pt x="2388" y="7066"/>
                </a:lnTo>
                <a:lnTo>
                  <a:pt x="2454" y="7072"/>
                </a:lnTo>
                <a:lnTo>
                  <a:pt x="2522" y="7080"/>
                </a:lnTo>
                <a:lnTo>
                  <a:pt x="2590" y="7088"/>
                </a:lnTo>
                <a:lnTo>
                  <a:pt x="2656" y="7096"/>
                </a:lnTo>
                <a:lnTo>
                  <a:pt x="2724" y="7102"/>
                </a:lnTo>
                <a:lnTo>
                  <a:pt x="2790" y="7110"/>
                </a:lnTo>
                <a:lnTo>
                  <a:pt x="2858" y="7116"/>
                </a:lnTo>
                <a:lnTo>
                  <a:pt x="2926" y="7122"/>
                </a:lnTo>
                <a:lnTo>
                  <a:pt x="2992" y="7128"/>
                </a:lnTo>
                <a:lnTo>
                  <a:pt x="3060" y="7132"/>
                </a:lnTo>
                <a:lnTo>
                  <a:pt x="3128" y="7136"/>
                </a:lnTo>
                <a:lnTo>
                  <a:pt x="3194" y="7138"/>
                </a:lnTo>
                <a:lnTo>
                  <a:pt x="3262" y="7138"/>
                </a:lnTo>
                <a:lnTo>
                  <a:pt x="3330" y="7140"/>
                </a:lnTo>
                <a:moveTo>
                  <a:pt x="1378" y="2988"/>
                </a:moveTo>
                <a:lnTo>
                  <a:pt x="1446" y="2986"/>
                </a:lnTo>
                <a:lnTo>
                  <a:pt x="1514" y="2984"/>
                </a:lnTo>
                <a:lnTo>
                  <a:pt x="1580" y="2978"/>
                </a:lnTo>
                <a:lnTo>
                  <a:pt x="1648" y="2968"/>
                </a:lnTo>
                <a:lnTo>
                  <a:pt x="1714" y="2958"/>
                </a:lnTo>
                <a:lnTo>
                  <a:pt x="1782" y="2946"/>
                </a:lnTo>
                <a:lnTo>
                  <a:pt x="1850" y="2932"/>
                </a:lnTo>
                <a:lnTo>
                  <a:pt x="1916" y="2916"/>
                </a:lnTo>
                <a:lnTo>
                  <a:pt x="1984" y="2900"/>
                </a:lnTo>
                <a:lnTo>
                  <a:pt x="2052" y="2882"/>
                </a:lnTo>
                <a:lnTo>
                  <a:pt x="2118" y="2864"/>
                </a:lnTo>
                <a:lnTo>
                  <a:pt x="2186" y="2846"/>
                </a:lnTo>
                <a:lnTo>
                  <a:pt x="2252" y="2826"/>
                </a:lnTo>
                <a:lnTo>
                  <a:pt x="2320" y="2810"/>
                </a:lnTo>
                <a:lnTo>
                  <a:pt x="2388" y="2792"/>
                </a:lnTo>
                <a:lnTo>
                  <a:pt x="2454" y="2778"/>
                </a:lnTo>
                <a:lnTo>
                  <a:pt x="2522" y="2762"/>
                </a:lnTo>
                <a:lnTo>
                  <a:pt x="2590" y="2750"/>
                </a:lnTo>
                <a:lnTo>
                  <a:pt x="2656" y="2738"/>
                </a:lnTo>
                <a:lnTo>
                  <a:pt x="2724" y="2728"/>
                </a:lnTo>
                <a:lnTo>
                  <a:pt x="2790" y="2720"/>
                </a:lnTo>
                <a:lnTo>
                  <a:pt x="2858" y="2714"/>
                </a:lnTo>
                <a:lnTo>
                  <a:pt x="2926" y="2708"/>
                </a:lnTo>
                <a:lnTo>
                  <a:pt x="2992" y="2704"/>
                </a:lnTo>
                <a:lnTo>
                  <a:pt x="3060" y="2702"/>
                </a:lnTo>
                <a:lnTo>
                  <a:pt x="3128" y="2700"/>
                </a:lnTo>
                <a:lnTo>
                  <a:pt x="3194" y="2698"/>
                </a:lnTo>
                <a:lnTo>
                  <a:pt x="3262" y="2698"/>
                </a:lnTo>
                <a:lnTo>
                  <a:pt x="3330" y="2698"/>
                </a:lnTo>
                <a:moveTo>
                  <a:pt x="1378" y="2988"/>
                </a:moveTo>
                <a:lnTo>
                  <a:pt x="1446" y="2986"/>
                </a:lnTo>
                <a:lnTo>
                  <a:pt x="1514" y="2982"/>
                </a:lnTo>
                <a:lnTo>
                  <a:pt x="1580" y="2976"/>
                </a:lnTo>
                <a:lnTo>
                  <a:pt x="1648" y="2966"/>
                </a:lnTo>
                <a:lnTo>
                  <a:pt x="1714" y="2952"/>
                </a:lnTo>
                <a:lnTo>
                  <a:pt x="1782" y="2936"/>
                </a:lnTo>
                <a:lnTo>
                  <a:pt x="1850" y="2918"/>
                </a:lnTo>
                <a:lnTo>
                  <a:pt x="1916" y="2894"/>
                </a:lnTo>
                <a:lnTo>
                  <a:pt x="1984" y="2868"/>
                </a:lnTo>
                <a:lnTo>
                  <a:pt x="2052" y="2838"/>
                </a:lnTo>
                <a:lnTo>
                  <a:pt x="2118" y="2806"/>
                </a:lnTo>
                <a:lnTo>
                  <a:pt x="2186" y="2768"/>
                </a:lnTo>
                <a:lnTo>
                  <a:pt x="2252" y="2730"/>
                </a:lnTo>
                <a:lnTo>
                  <a:pt x="2320" y="2686"/>
                </a:lnTo>
                <a:lnTo>
                  <a:pt x="2388" y="2638"/>
                </a:lnTo>
                <a:lnTo>
                  <a:pt x="2454" y="2586"/>
                </a:lnTo>
                <a:lnTo>
                  <a:pt x="2522" y="2532"/>
                </a:lnTo>
                <a:lnTo>
                  <a:pt x="2590" y="2472"/>
                </a:lnTo>
                <a:lnTo>
                  <a:pt x="2656" y="2410"/>
                </a:lnTo>
                <a:lnTo>
                  <a:pt x="2724" y="2344"/>
                </a:lnTo>
                <a:lnTo>
                  <a:pt x="2790" y="2276"/>
                </a:lnTo>
                <a:lnTo>
                  <a:pt x="2858" y="2204"/>
                </a:lnTo>
                <a:lnTo>
                  <a:pt x="2926" y="2130"/>
                </a:lnTo>
                <a:lnTo>
                  <a:pt x="2992" y="2052"/>
                </a:lnTo>
                <a:lnTo>
                  <a:pt x="3060" y="1974"/>
                </a:lnTo>
                <a:lnTo>
                  <a:pt x="3128" y="1894"/>
                </a:lnTo>
                <a:lnTo>
                  <a:pt x="3194" y="1818"/>
                </a:lnTo>
                <a:lnTo>
                  <a:pt x="3262" y="1748"/>
                </a:lnTo>
                <a:lnTo>
                  <a:pt x="3330" y="1714"/>
                </a:lnTo>
                <a:moveTo>
                  <a:pt x="1378" y="1778"/>
                </a:moveTo>
                <a:lnTo>
                  <a:pt x="1446" y="1776"/>
                </a:lnTo>
                <a:lnTo>
                  <a:pt x="1514" y="1766"/>
                </a:lnTo>
                <a:lnTo>
                  <a:pt x="1580" y="1754"/>
                </a:lnTo>
                <a:lnTo>
                  <a:pt x="1648" y="1734"/>
                </a:lnTo>
                <a:lnTo>
                  <a:pt x="1714" y="1710"/>
                </a:lnTo>
                <a:lnTo>
                  <a:pt x="1782" y="1682"/>
                </a:lnTo>
                <a:lnTo>
                  <a:pt x="1850" y="1650"/>
                </a:lnTo>
                <a:lnTo>
                  <a:pt x="1916" y="1614"/>
                </a:lnTo>
                <a:lnTo>
                  <a:pt x="1984" y="1574"/>
                </a:lnTo>
                <a:lnTo>
                  <a:pt x="2052" y="1534"/>
                </a:lnTo>
                <a:lnTo>
                  <a:pt x="2118" y="1490"/>
                </a:lnTo>
                <a:lnTo>
                  <a:pt x="2186" y="1446"/>
                </a:lnTo>
                <a:lnTo>
                  <a:pt x="2252" y="1404"/>
                </a:lnTo>
                <a:lnTo>
                  <a:pt x="2320" y="1360"/>
                </a:lnTo>
                <a:lnTo>
                  <a:pt x="2388" y="1322"/>
                </a:lnTo>
                <a:lnTo>
                  <a:pt x="2454" y="1284"/>
                </a:lnTo>
                <a:lnTo>
                  <a:pt x="2522" y="1282"/>
                </a:lnTo>
                <a:lnTo>
                  <a:pt x="2590" y="1326"/>
                </a:lnTo>
                <a:lnTo>
                  <a:pt x="2656" y="1368"/>
                </a:lnTo>
                <a:lnTo>
                  <a:pt x="2724" y="1404"/>
                </a:lnTo>
                <a:lnTo>
                  <a:pt x="2790" y="1436"/>
                </a:lnTo>
                <a:lnTo>
                  <a:pt x="2858" y="1464"/>
                </a:lnTo>
                <a:lnTo>
                  <a:pt x="2926" y="1488"/>
                </a:lnTo>
                <a:lnTo>
                  <a:pt x="2992" y="1506"/>
                </a:lnTo>
                <a:lnTo>
                  <a:pt x="3060" y="1522"/>
                </a:lnTo>
                <a:lnTo>
                  <a:pt x="3128" y="1534"/>
                </a:lnTo>
                <a:lnTo>
                  <a:pt x="3194" y="1542"/>
                </a:lnTo>
                <a:lnTo>
                  <a:pt x="3262" y="1548"/>
                </a:lnTo>
                <a:lnTo>
                  <a:pt x="3330" y="1548"/>
                </a:lnTo>
                <a:moveTo>
                  <a:pt x="1378" y="552"/>
                </a:moveTo>
                <a:lnTo>
                  <a:pt x="1446" y="550"/>
                </a:lnTo>
                <a:lnTo>
                  <a:pt x="1514" y="546"/>
                </a:lnTo>
                <a:lnTo>
                  <a:pt x="1580" y="540"/>
                </a:lnTo>
                <a:lnTo>
                  <a:pt x="1648" y="548"/>
                </a:lnTo>
                <a:lnTo>
                  <a:pt x="1714" y="582"/>
                </a:lnTo>
                <a:lnTo>
                  <a:pt x="1782" y="630"/>
                </a:lnTo>
                <a:lnTo>
                  <a:pt x="1850" y="686"/>
                </a:lnTo>
                <a:lnTo>
                  <a:pt x="1916" y="746"/>
                </a:lnTo>
                <a:lnTo>
                  <a:pt x="1984" y="808"/>
                </a:lnTo>
                <a:lnTo>
                  <a:pt x="2052" y="872"/>
                </a:lnTo>
                <a:lnTo>
                  <a:pt x="2118" y="936"/>
                </a:lnTo>
                <a:lnTo>
                  <a:pt x="2186" y="1000"/>
                </a:lnTo>
                <a:lnTo>
                  <a:pt x="2252" y="1062"/>
                </a:lnTo>
                <a:lnTo>
                  <a:pt x="2320" y="1122"/>
                </a:lnTo>
                <a:lnTo>
                  <a:pt x="2388" y="1178"/>
                </a:lnTo>
                <a:lnTo>
                  <a:pt x="2454" y="1232"/>
                </a:lnTo>
                <a:lnTo>
                  <a:pt x="2522" y="1252"/>
                </a:lnTo>
                <a:lnTo>
                  <a:pt x="2590" y="1226"/>
                </a:lnTo>
                <a:lnTo>
                  <a:pt x="2656" y="1210"/>
                </a:lnTo>
                <a:lnTo>
                  <a:pt x="2724" y="1200"/>
                </a:lnTo>
                <a:lnTo>
                  <a:pt x="2790" y="1204"/>
                </a:lnTo>
                <a:lnTo>
                  <a:pt x="2858" y="1218"/>
                </a:lnTo>
                <a:lnTo>
                  <a:pt x="2926" y="1244"/>
                </a:lnTo>
                <a:lnTo>
                  <a:pt x="2992" y="1284"/>
                </a:lnTo>
                <a:lnTo>
                  <a:pt x="3060" y="1334"/>
                </a:lnTo>
                <a:lnTo>
                  <a:pt x="3128" y="1392"/>
                </a:lnTo>
                <a:lnTo>
                  <a:pt x="3194" y="1456"/>
                </a:lnTo>
                <a:lnTo>
                  <a:pt x="3262" y="1518"/>
                </a:lnTo>
                <a:lnTo>
                  <a:pt x="3330" y="1548"/>
                </a:lnTo>
                <a:moveTo>
                  <a:pt x="1378" y="436"/>
                </a:moveTo>
                <a:lnTo>
                  <a:pt x="1446" y="442"/>
                </a:lnTo>
                <a:lnTo>
                  <a:pt x="1514" y="458"/>
                </a:lnTo>
                <a:lnTo>
                  <a:pt x="1580" y="480"/>
                </a:lnTo>
                <a:lnTo>
                  <a:pt x="1648" y="494"/>
                </a:lnTo>
                <a:lnTo>
                  <a:pt x="1714" y="484"/>
                </a:lnTo>
                <a:lnTo>
                  <a:pt x="1782" y="466"/>
                </a:lnTo>
                <a:lnTo>
                  <a:pt x="1850" y="444"/>
                </a:lnTo>
                <a:lnTo>
                  <a:pt x="1916" y="418"/>
                </a:lnTo>
                <a:lnTo>
                  <a:pt x="1984" y="388"/>
                </a:lnTo>
                <a:lnTo>
                  <a:pt x="2052" y="360"/>
                </a:lnTo>
                <a:lnTo>
                  <a:pt x="2118" y="330"/>
                </a:lnTo>
                <a:lnTo>
                  <a:pt x="2186" y="298"/>
                </a:lnTo>
                <a:lnTo>
                  <a:pt x="2252" y="268"/>
                </a:lnTo>
                <a:lnTo>
                  <a:pt x="2320" y="238"/>
                </a:lnTo>
                <a:lnTo>
                  <a:pt x="2388" y="208"/>
                </a:lnTo>
                <a:lnTo>
                  <a:pt x="2454" y="178"/>
                </a:lnTo>
                <a:lnTo>
                  <a:pt x="2522" y="152"/>
                </a:lnTo>
                <a:lnTo>
                  <a:pt x="2590" y="126"/>
                </a:lnTo>
                <a:lnTo>
                  <a:pt x="2656" y="102"/>
                </a:lnTo>
                <a:lnTo>
                  <a:pt x="2724" y="78"/>
                </a:lnTo>
                <a:lnTo>
                  <a:pt x="2790" y="58"/>
                </a:lnTo>
                <a:lnTo>
                  <a:pt x="2858" y="40"/>
                </a:lnTo>
                <a:lnTo>
                  <a:pt x="2926" y="22"/>
                </a:lnTo>
                <a:lnTo>
                  <a:pt x="2992" y="8"/>
                </a:lnTo>
                <a:lnTo>
                  <a:pt x="3044" y="0"/>
                </a:lnTo>
                <a:moveTo>
                  <a:pt x="3330" y="7970"/>
                </a:moveTo>
                <a:lnTo>
                  <a:pt x="3400" y="7968"/>
                </a:lnTo>
                <a:lnTo>
                  <a:pt x="3470" y="7962"/>
                </a:lnTo>
                <a:lnTo>
                  <a:pt x="3540" y="7952"/>
                </a:lnTo>
                <a:lnTo>
                  <a:pt x="3610" y="7938"/>
                </a:lnTo>
                <a:lnTo>
                  <a:pt x="3680" y="7920"/>
                </a:lnTo>
                <a:lnTo>
                  <a:pt x="3752" y="7900"/>
                </a:lnTo>
                <a:lnTo>
                  <a:pt x="3822" y="7876"/>
                </a:lnTo>
                <a:lnTo>
                  <a:pt x="3892" y="7848"/>
                </a:lnTo>
                <a:lnTo>
                  <a:pt x="3962" y="7818"/>
                </a:lnTo>
                <a:lnTo>
                  <a:pt x="4032" y="7786"/>
                </a:lnTo>
                <a:lnTo>
                  <a:pt x="4104" y="7750"/>
                </a:lnTo>
                <a:lnTo>
                  <a:pt x="4174" y="7714"/>
                </a:lnTo>
                <a:lnTo>
                  <a:pt x="4244" y="7674"/>
                </a:lnTo>
                <a:lnTo>
                  <a:pt x="4314" y="7634"/>
                </a:lnTo>
                <a:lnTo>
                  <a:pt x="4384" y="7594"/>
                </a:lnTo>
                <a:lnTo>
                  <a:pt x="4456" y="7552"/>
                </a:lnTo>
                <a:lnTo>
                  <a:pt x="4526" y="7510"/>
                </a:lnTo>
                <a:lnTo>
                  <a:pt x="4596" y="7468"/>
                </a:lnTo>
                <a:lnTo>
                  <a:pt x="4666" y="7426"/>
                </a:lnTo>
                <a:lnTo>
                  <a:pt x="4736" y="7384"/>
                </a:lnTo>
                <a:lnTo>
                  <a:pt x="4808" y="7344"/>
                </a:lnTo>
                <a:lnTo>
                  <a:pt x="4878" y="7304"/>
                </a:lnTo>
                <a:lnTo>
                  <a:pt x="4948" y="7266"/>
                </a:lnTo>
                <a:lnTo>
                  <a:pt x="5018" y="7232"/>
                </a:lnTo>
                <a:moveTo>
                  <a:pt x="3330" y="7140"/>
                </a:moveTo>
                <a:lnTo>
                  <a:pt x="3400" y="7140"/>
                </a:lnTo>
                <a:lnTo>
                  <a:pt x="3470" y="7138"/>
                </a:lnTo>
                <a:lnTo>
                  <a:pt x="3540" y="7138"/>
                </a:lnTo>
                <a:lnTo>
                  <a:pt x="3610" y="7136"/>
                </a:lnTo>
                <a:lnTo>
                  <a:pt x="3680" y="7136"/>
                </a:lnTo>
                <a:lnTo>
                  <a:pt x="3752" y="7134"/>
                </a:lnTo>
                <a:lnTo>
                  <a:pt x="3822" y="7132"/>
                </a:lnTo>
                <a:lnTo>
                  <a:pt x="3892" y="7130"/>
                </a:lnTo>
                <a:lnTo>
                  <a:pt x="3962" y="7130"/>
                </a:lnTo>
                <a:lnTo>
                  <a:pt x="4032" y="7128"/>
                </a:lnTo>
                <a:lnTo>
                  <a:pt x="4104" y="7128"/>
                </a:lnTo>
                <a:lnTo>
                  <a:pt x="4174" y="7126"/>
                </a:lnTo>
                <a:lnTo>
                  <a:pt x="4244" y="7126"/>
                </a:lnTo>
                <a:lnTo>
                  <a:pt x="4314" y="7126"/>
                </a:lnTo>
                <a:lnTo>
                  <a:pt x="4384" y="7128"/>
                </a:lnTo>
                <a:lnTo>
                  <a:pt x="4456" y="7128"/>
                </a:lnTo>
                <a:lnTo>
                  <a:pt x="4526" y="7132"/>
                </a:lnTo>
                <a:lnTo>
                  <a:pt x="4596" y="7134"/>
                </a:lnTo>
                <a:lnTo>
                  <a:pt x="4666" y="7140"/>
                </a:lnTo>
                <a:lnTo>
                  <a:pt x="4736" y="7144"/>
                </a:lnTo>
                <a:lnTo>
                  <a:pt x="4808" y="7152"/>
                </a:lnTo>
                <a:lnTo>
                  <a:pt x="4878" y="7160"/>
                </a:lnTo>
                <a:lnTo>
                  <a:pt x="4948" y="7168"/>
                </a:lnTo>
                <a:lnTo>
                  <a:pt x="5018" y="7174"/>
                </a:lnTo>
                <a:moveTo>
                  <a:pt x="3330" y="7140"/>
                </a:moveTo>
                <a:lnTo>
                  <a:pt x="3400" y="7138"/>
                </a:lnTo>
                <a:lnTo>
                  <a:pt x="3470" y="7138"/>
                </a:lnTo>
                <a:lnTo>
                  <a:pt x="3540" y="7134"/>
                </a:lnTo>
                <a:lnTo>
                  <a:pt x="3610" y="7130"/>
                </a:lnTo>
                <a:lnTo>
                  <a:pt x="3680" y="7126"/>
                </a:lnTo>
                <a:lnTo>
                  <a:pt x="3752" y="7120"/>
                </a:lnTo>
                <a:lnTo>
                  <a:pt x="3822" y="7114"/>
                </a:lnTo>
                <a:lnTo>
                  <a:pt x="3892" y="7106"/>
                </a:lnTo>
                <a:lnTo>
                  <a:pt x="3962" y="7096"/>
                </a:lnTo>
                <a:lnTo>
                  <a:pt x="4032" y="7088"/>
                </a:lnTo>
                <a:lnTo>
                  <a:pt x="4104" y="7078"/>
                </a:lnTo>
                <a:lnTo>
                  <a:pt x="4174" y="7068"/>
                </a:lnTo>
                <a:lnTo>
                  <a:pt x="4244" y="7056"/>
                </a:lnTo>
                <a:lnTo>
                  <a:pt x="4314" y="7044"/>
                </a:lnTo>
                <a:lnTo>
                  <a:pt x="4384" y="7032"/>
                </a:lnTo>
                <a:lnTo>
                  <a:pt x="4456" y="7020"/>
                </a:lnTo>
                <a:lnTo>
                  <a:pt x="4526" y="7006"/>
                </a:lnTo>
                <a:lnTo>
                  <a:pt x="4596" y="6994"/>
                </a:lnTo>
                <a:lnTo>
                  <a:pt x="4666" y="6980"/>
                </a:lnTo>
                <a:lnTo>
                  <a:pt x="4736" y="6968"/>
                </a:lnTo>
                <a:lnTo>
                  <a:pt x="4808" y="6954"/>
                </a:lnTo>
                <a:lnTo>
                  <a:pt x="4878" y="6940"/>
                </a:lnTo>
                <a:lnTo>
                  <a:pt x="4948" y="6926"/>
                </a:lnTo>
                <a:lnTo>
                  <a:pt x="5018" y="6912"/>
                </a:lnTo>
                <a:moveTo>
                  <a:pt x="3330" y="2698"/>
                </a:moveTo>
                <a:lnTo>
                  <a:pt x="3400" y="2698"/>
                </a:lnTo>
                <a:lnTo>
                  <a:pt x="3470" y="2698"/>
                </a:lnTo>
                <a:lnTo>
                  <a:pt x="3540" y="2700"/>
                </a:lnTo>
                <a:lnTo>
                  <a:pt x="3610" y="2702"/>
                </a:lnTo>
                <a:lnTo>
                  <a:pt x="3680" y="2706"/>
                </a:lnTo>
                <a:lnTo>
                  <a:pt x="3752" y="2712"/>
                </a:lnTo>
                <a:lnTo>
                  <a:pt x="3822" y="2722"/>
                </a:lnTo>
                <a:lnTo>
                  <a:pt x="3892" y="2738"/>
                </a:lnTo>
                <a:lnTo>
                  <a:pt x="3962" y="2762"/>
                </a:lnTo>
                <a:lnTo>
                  <a:pt x="4032" y="2796"/>
                </a:lnTo>
                <a:lnTo>
                  <a:pt x="4104" y="2844"/>
                </a:lnTo>
                <a:lnTo>
                  <a:pt x="4174" y="2898"/>
                </a:lnTo>
                <a:lnTo>
                  <a:pt x="4244" y="2962"/>
                </a:lnTo>
                <a:lnTo>
                  <a:pt x="4314" y="3030"/>
                </a:lnTo>
                <a:lnTo>
                  <a:pt x="4384" y="3102"/>
                </a:lnTo>
                <a:lnTo>
                  <a:pt x="4456" y="3174"/>
                </a:lnTo>
                <a:lnTo>
                  <a:pt x="4526" y="3248"/>
                </a:lnTo>
                <a:lnTo>
                  <a:pt x="4596" y="3320"/>
                </a:lnTo>
                <a:lnTo>
                  <a:pt x="4666" y="3394"/>
                </a:lnTo>
                <a:lnTo>
                  <a:pt x="4736" y="3466"/>
                </a:lnTo>
                <a:lnTo>
                  <a:pt x="4808" y="3536"/>
                </a:lnTo>
                <a:lnTo>
                  <a:pt x="4878" y="3604"/>
                </a:lnTo>
                <a:lnTo>
                  <a:pt x="4948" y="3670"/>
                </a:lnTo>
                <a:lnTo>
                  <a:pt x="5018" y="3734"/>
                </a:lnTo>
                <a:moveTo>
                  <a:pt x="3330" y="1714"/>
                </a:moveTo>
                <a:lnTo>
                  <a:pt x="3400" y="1752"/>
                </a:lnTo>
                <a:lnTo>
                  <a:pt x="3470" y="1824"/>
                </a:lnTo>
                <a:lnTo>
                  <a:pt x="3540" y="1906"/>
                </a:lnTo>
                <a:lnTo>
                  <a:pt x="3610" y="1988"/>
                </a:lnTo>
                <a:lnTo>
                  <a:pt x="3680" y="2068"/>
                </a:lnTo>
                <a:lnTo>
                  <a:pt x="3752" y="2144"/>
                </a:lnTo>
                <a:lnTo>
                  <a:pt x="3822" y="2214"/>
                </a:lnTo>
                <a:lnTo>
                  <a:pt x="3892" y="2278"/>
                </a:lnTo>
                <a:lnTo>
                  <a:pt x="3962" y="2328"/>
                </a:lnTo>
                <a:lnTo>
                  <a:pt x="4032" y="2364"/>
                </a:lnTo>
                <a:lnTo>
                  <a:pt x="4104" y="2384"/>
                </a:lnTo>
                <a:lnTo>
                  <a:pt x="4174" y="2390"/>
                </a:lnTo>
                <a:lnTo>
                  <a:pt x="4244" y="2386"/>
                </a:lnTo>
                <a:lnTo>
                  <a:pt x="4314" y="2370"/>
                </a:lnTo>
                <a:lnTo>
                  <a:pt x="4384" y="2348"/>
                </a:lnTo>
                <a:lnTo>
                  <a:pt x="4456" y="2316"/>
                </a:lnTo>
                <a:lnTo>
                  <a:pt x="4526" y="2282"/>
                </a:lnTo>
                <a:lnTo>
                  <a:pt x="4596" y="2242"/>
                </a:lnTo>
                <a:lnTo>
                  <a:pt x="4666" y="2196"/>
                </a:lnTo>
                <a:lnTo>
                  <a:pt x="4736" y="2146"/>
                </a:lnTo>
                <a:lnTo>
                  <a:pt x="4808" y="2094"/>
                </a:lnTo>
                <a:lnTo>
                  <a:pt x="4878" y="2040"/>
                </a:lnTo>
                <a:lnTo>
                  <a:pt x="4948" y="1984"/>
                </a:lnTo>
                <a:lnTo>
                  <a:pt x="5018" y="1928"/>
                </a:lnTo>
                <a:moveTo>
                  <a:pt x="3330" y="1548"/>
                </a:moveTo>
                <a:lnTo>
                  <a:pt x="3400" y="1548"/>
                </a:lnTo>
                <a:lnTo>
                  <a:pt x="3470" y="1542"/>
                </a:lnTo>
              </a:path>
            </a:pathLst>
          </a:custGeom>
          <a:noFill/>
          <a:ln w="6350">
            <a:solidFill>
              <a:schemeClr val="tx1"/>
            </a:solidFill>
            <a:miter lim="800000"/>
            <a:headEnd/>
            <a:tailEnd/>
          </a:ln>
        </p:spPr>
        <p:txBody>
          <a:bodyPr/>
          <a:lstStyle/>
          <a:p>
            <a:endParaRPr lang="en-US"/>
          </a:p>
        </p:txBody>
      </p:sp>
      <p:sp>
        <p:nvSpPr>
          <p:cNvPr id="38964" name="Freeform 143"/>
          <p:cNvSpPr>
            <a:spLocks noEditPoints="1"/>
          </p:cNvSpPr>
          <p:nvPr/>
        </p:nvSpPr>
        <p:spPr bwMode="auto">
          <a:xfrm>
            <a:off x="5032375" y="4659313"/>
            <a:ext cx="1084263" cy="1611312"/>
          </a:xfrm>
          <a:custGeom>
            <a:avLst/>
            <a:gdLst>
              <a:gd name="T0" fmla="*/ 2147483647 w 4614"/>
              <a:gd name="T1" fmla="*/ 2147483647 h 7642"/>
              <a:gd name="T2" fmla="*/ 2147483647 w 4614"/>
              <a:gd name="T3" fmla="*/ 2147483647 h 7642"/>
              <a:gd name="T4" fmla="*/ 2147483647 w 4614"/>
              <a:gd name="T5" fmla="*/ 2147483647 h 7642"/>
              <a:gd name="T6" fmla="*/ 2147483647 w 4614"/>
              <a:gd name="T7" fmla="*/ 2147483647 h 7642"/>
              <a:gd name="T8" fmla="*/ 2147483647 w 4614"/>
              <a:gd name="T9" fmla="*/ 2147483647 h 7642"/>
              <a:gd name="T10" fmla="*/ 2147483647 w 4614"/>
              <a:gd name="T11" fmla="*/ 2147483647 h 7642"/>
              <a:gd name="T12" fmla="*/ 2147483647 w 4614"/>
              <a:gd name="T13" fmla="*/ 0 h 7642"/>
              <a:gd name="T14" fmla="*/ 2147483647 w 4614"/>
              <a:gd name="T15" fmla="*/ 2147483647 h 7642"/>
              <a:gd name="T16" fmla="*/ 2147483647 w 4614"/>
              <a:gd name="T17" fmla="*/ 2147483647 h 7642"/>
              <a:gd name="T18" fmla="*/ 2147483647 w 4614"/>
              <a:gd name="T19" fmla="*/ 2147483647 h 7642"/>
              <a:gd name="T20" fmla="*/ 2147483647 w 4614"/>
              <a:gd name="T21" fmla="*/ 2147483647 h 7642"/>
              <a:gd name="T22" fmla="*/ 2147483647 w 4614"/>
              <a:gd name="T23" fmla="*/ 2147483647 h 7642"/>
              <a:gd name="T24" fmla="*/ 2147483647 w 4614"/>
              <a:gd name="T25" fmla="*/ 2147483647 h 7642"/>
              <a:gd name="T26" fmla="*/ 2147483647 w 4614"/>
              <a:gd name="T27" fmla="*/ 2147483647 h 7642"/>
              <a:gd name="T28" fmla="*/ 2147483647 w 4614"/>
              <a:gd name="T29" fmla="*/ 2147483647 h 7642"/>
              <a:gd name="T30" fmla="*/ 2147483647 w 4614"/>
              <a:gd name="T31" fmla="*/ 2147483647 h 7642"/>
              <a:gd name="T32" fmla="*/ 2147483647 w 4614"/>
              <a:gd name="T33" fmla="*/ 2147483647 h 7642"/>
              <a:gd name="T34" fmla="*/ 2147483647 w 4614"/>
              <a:gd name="T35" fmla="*/ 2147483647 h 7642"/>
              <a:gd name="T36" fmla="*/ 2147483647 w 4614"/>
              <a:gd name="T37" fmla="*/ 2147483647 h 7642"/>
              <a:gd name="T38" fmla="*/ 2147483647 w 4614"/>
              <a:gd name="T39" fmla="*/ 2147483647 h 7642"/>
              <a:gd name="T40" fmla="*/ 2147483647 w 4614"/>
              <a:gd name="T41" fmla="*/ 2147483647 h 7642"/>
              <a:gd name="T42" fmla="*/ 2147483647 w 4614"/>
              <a:gd name="T43" fmla="*/ 2147483647 h 7642"/>
              <a:gd name="T44" fmla="*/ 2147483647 w 4614"/>
              <a:gd name="T45" fmla="*/ 2147483647 h 7642"/>
              <a:gd name="T46" fmla="*/ 2147483647 w 4614"/>
              <a:gd name="T47" fmla="*/ 2147483647 h 7642"/>
              <a:gd name="T48" fmla="*/ 2147483647 w 4614"/>
              <a:gd name="T49" fmla="*/ 2147483647 h 7642"/>
              <a:gd name="T50" fmla="*/ 2147483647 w 4614"/>
              <a:gd name="T51" fmla="*/ 2147483647 h 7642"/>
              <a:gd name="T52" fmla="*/ 2147483647 w 4614"/>
              <a:gd name="T53" fmla="*/ 2147483647 h 7642"/>
              <a:gd name="T54" fmla="*/ 2147483647 w 4614"/>
              <a:gd name="T55" fmla="*/ 2147483647 h 7642"/>
              <a:gd name="T56" fmla="*/ 2147483647 w 4614"/>
              <a:gd name="T57" fmla="*/ 2147483647 h 7642"/>
              <a:gd name="T58" fmla="*/ 2147483647 w 4614"/>
              <a:gd name="T59" fmla="*/ 2147483647 h 7642"/>
              <a:gd name="T60" fmla="*/ 2147483647 w 4614"/>
              <a:gd name="T61" fmla="*/ 2147483647 h 7642"/>
              <a:gd name="T62" fmla="*/ 2147483647 w 4614"/>
              <a:gd name="T63" fmla="*/ 2147483647 h 7642"/>
              <a:gd name="T64" fmla="*/ 2147483647 w 4614"/>
              <a:gd name="T65" fmla="*/ 2147483647 h 7642"/>
              <a:gd name="T66" fmla="*/ 2147483647 w 4614"/>
              <a:gd name="T67" fmla="*/ 2147483647 h 7642"/>
              <a:gd name="T68" fmla="*/ 2147483647 w 4614"/>
              <a:gd name="T69" fmla="*/ 2147483647 h 7642"/>
              <a:gd name="T70" fmla="*/ 2147483647 w 4614"/>
              <a:gd name="T71" fmla="*/ 2147483647 h 7642"/>
              <a:gd name="T72" fmla="*/ 2147483647 w 4614"/>
              <a:gd name="T73" fmla="*/ 2147483647 h 7642"/>
              <a:gd name="T74" fmla="*/ 2147483647 w 4614"/>
              <a:gd name="T75" fmla="*/ 2147483647 h 7642"/>
              <a:gd name="T76" fmla="*/ 2147483647 w 4614"/>
              <a:gd name="T77" fmla="*/ 2147483647 h 7642"/>
              <a:gd name="T78" fmla="*/ 2147483647 w 4614"/>
              <a:gd name="T79" fmla="*/ 2147483647 h 7642"/>
              <a:gd name="T80" fmla="*/ 2147483647 w 4614"/>
              <a:gd name="T81" fmla="*/ 2147483647 h 7642"/>
              <a:gd name="T82" fmla="*/ 2147483647 w 4614"/>
              <a:gd name="T83" fmla="*/ 2147483647 h 7642"/>
              <a:gd name="T84" fmla="*/ 2147483647 w 4614"/>
              <a:gd name="T85" fmla="*/ 2147483647 h 7642"/>
              <a:gd name="T86" fmla="*/ 2147483647 w 4614"/>
              <a:gd name="T87" fmla="*/ 2147483647 h 7642"/>
              <a:gd name="T88" fmla="*/ 2147483647 w 4614"/>
              <a:gd name="T89" fmla="*/ 2147483647 h 7642"/>
              <a:gd name="T90" fmla="*/ 2147483647 w 4614"/>
              <a:gd name="T91" fmla="*/ 2147483647 h 7642"/>
              <a:gd name="T92" fmla="*/ 2147483647 w 4614"/>
              <a:gd name="T93" fmla="*/ 2147483647 h 7642"/>
              <a:gd name="T94" fmla="*/ 2147483647 w 4614"/>
              <a:gd name="T95" fmla="*/ 2147483647 h 7642"/>
              <a:gd name="T96" fmla="*/ 2147483647 w 4614"/>
              <a:gd name="T97" fmla="*/ 2147483647 h 7642"/>
              <a:gd name="T98" fmla="*/ 2147483647 w 4614"/>
              <a:gd name="T99" fmla="*/ 2147483647 h 7642"/>
              <a:gd name="T100" fmla="*/ 2147483647 w 4614"/>
              <a:gd name="T101" fmla="*/ 2147483647 h 7642"/>
              <a:gd name="T102" fmla="*/ 2147483647 w 4614"/>
              <a:gd name="T103" fmla="*/ 2147483647 h 7642"/>
              <a:gd name="T104" fmla="*/ 2147483647 w 4614"/>
              <a:gd name="T105" fmla="*/ 2147483647 h 7642"/>
              <a:gd name="T106" fmla="*/ 2147483647 w 4614"/>
              <a:gd name="T107" fmla="*/ 2147483647 h 7642"/>
              <a:gd name="T108" fmla="*/ 2147483647 w 4614"/>
              <a:gd name="T109" fmla="*/ 2147483647 h 7642"/>
              <a:gd name="T110" fmla="*/ 2147483647 w 4614"/>
              <a:gd name="T111" fmla="*/ 2147483647 h 7642"/>
              <a:gd name="T112" fmla="*/ 2147483647 w 4614"/>
              <a:gd name="T113" fmla="*/ 2147483647 h 76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14"/>
              <a:gd name="T172" fmla="*/ 0 h 7642"/>
              <a:gd name="T173" fmla="*/ 4614 w 4614"/>
              <a:gd name="T174" fmla="*/ 7642 h 76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14" h="7642">
                <a:moveTo>
                  <a:pt x="140" y="1542"/>
                </a:moveTo>
                <a:lnTo>
                  <a:pt x="210" y="1534"/>
                </a:lnTo>
                <a:lnTo>
                  <a:pt x="280" y="1520"/>
                </a:lnTo>
                <a:lnTo>
                  <a:pt x="350" y="1504"/>
                </a:lnTo>
                <a:lnTo>
                  <a:pt x="422" y="1486"/>
                </a:lnTo>
                <a:lnTo>
                  <a:pt x="492" y="1464"/>
                </a:lnTo>
                <a:lnTo>
                  <a:pt x="562" y="1438"/>
                </a:lnTo>
                <a:lnTo>
                  <a:pt x="632" y="1410"/>
                </a:lnTo>
                <a:lnTo>
                  <a:pt x="702" y="1380"/>
                </a:lnTo>
                <a:lnTo>
                  <a:pt x="774" y="1348"/>
                </a:lnTo>
                <a:lnTo>
                  <a:pt x="844" y="1312"/>
                </a:lnTo>
                <a:lnTo>
                  <a:pt x="914" y="1290"/>
                </a:lnTo>
                <a:lnTo>
                  <a:pt x="984" y="1326"/>
                </a:lnTo>
                <a:lnTo>
                  <a:pt x="1054" y="1366"/>
                </a:lnTo>
                <a:lnTo>
                  <a:pt x="1126" y="1406"/>
                </a:lnTo>
                <a:lnTo>
                  <a:pt x="1196" y="1446"/>
                </a:lnTo>
                <a:lnTo>
                  <a:pt x="1266" y="1486"/>
                </a:lnTo>
                <a:lnTo>
                  <a:pt x="1336" y="1524"/>
                </a:lnTo>
                <a:lnTo>
                  <a:pt x="1406" y="1560"/>
                </a:lnTo>
                <a:lnTo>
                  <a:pt x="1478" y="1592"/>
                </a:lnTo>
                <a:lnTo>
                  <a:pt x="1548" y="1622"/>
                </a:lnTo>
                <a:lnTo>
                  <a:pt x="1618" y="1648"/>
                </a:lnTo>
                <a:lnTo>
                  <a:pt x="1688" y="1670"/>
                </a:lnTo>
                <a:moveTo>
                  <a:pt x="0" y="1548"/>
                </a:moveTo>
                <a:lnTo>
                  <a:pt x="70" y="1514"/>
                </a:lnTo>
                <a:lnTo>
                  <a:pt x="140" y="1450"/>
                </a:lnTo>
                <a:lnTo>
                  <a:pt x="210" y="1382"/>
                </a:lnTo>
                <a:lnTo>
                  <a:pt x="280" y="1322"/>
                </a:lnTo>
                <a:lnTo>
                  <a:pt x="350" y="1272"/>
                </a:lnTo>
                <a:lnTo>
                  <a:pt x="422" y="1234"/>
                </a:lnTo>
                <a:lnTo>
                  <a:pt x="492" y="1210"/>
                </a:lnTo>
                <a:lnTo>
                  <a:pt x="562" y="1198"/>
                </a:lnTo>
                <a:lnTo>
                  <a:pt x="632" y="1198"/>
                </a:lnTo>
                <a:lnTo>
                  <a:pt x="702" y="1210"/>
                </a:lnTo>
                <a:lnTo>
                  <a:pt x="774" y="1230"/>
                </a:lnTo>
                <a:lnTo>
                  <a:pt x="844" y="1256"/>
                </a:lnTo>
                <a:lnTo>
                  <a:pt x="914" y="1274"/>
                </a:lnTo>
                <a:lnTo>
                  <a:pt x="984" y="1234"/>
                </a:lnTo>
                <a:lnTo>
                  <a:pt x="1054" y="1196"/>
                </a:lnTo>
                <a:lnTo>
                  <a:pt x="1126" y="1154"/>
                </a:lnTo>
                <a:lnTo>
                  <a:pt x="1196" y="1112"/>
                </a:lnTo>
                <a:lnTo>
                  <a:pt x="1266" y="1070"/>
                </a:lnTo>
                <a:lnTo>
                  <a:pt x="1336" y="1028"/>
                </a:lnTo>
                <a:lnTo>
                  <a:pt x="1406" y="988"/>
                </a:lnTo>
                <a:lnTo>
                  <a:pt x="1478" y="948"/>
                </a:lnTo>
                <a:lnTo>
                  <a:pt x="1548" y="910"/>
                </a:lnTo>
                <a:lnTo>
                  <a:pt x="1618" y="874"/>
                </a:lnTo>
                <a:lnTo>
                  <a:pt x="1688" y="844"/>
                </a:lnTo>
                <a:moveTo>
                  <a:pt x="284" y="0"/>
                </a:moveTo>
                <a:lnTo>
                  <a:pt x="350" y="12"/>
                </a:lnTo>
                <a:lnTo>
                  <a:pt x="422" y="28"/>
                </a:lnTo>
                <a:lnTo>
                  <a:pt x="492" y="46"/>
                </a:lnTo>
                <a:lnTo>
                  <a:pt x="562" y="68"/>
                </a:lnTo>
                <a:lnTo>
                  <a:pt x="632" y="92"/>
                </a:lnTo>
                <a:lnTo>
                  <a:pt x="702" y="118"/>
                </a:lnTo>
                <a:lnTo>
                  <a:pt x="774" y="148"/>
                </a:lnTo>
                <a:lnTo>
                  <a:pt x="844" y="180"/>
                </a:lnTo>
                <a:lnTo>
                  <a:pt x="914" y="214"/>
                </a:lnTo>
                <a:lnTo>
                  <a:pt x="984" y="250"/>
                </a:lnTo>
                <a:lnTo>
                  <a:pt x="1054" y="290"/>
                </a:lnTo>
                <a:lnTo>
                  <a:pt x="1126" y="330"/>
                </a:lnTo>
                <a:lnTo>
                  <a:pt x="1196" y="372"/>
                </a:lnTo>
                <a:lnTo>
                  <a:pt x="1266" y="418"/>
                </a:lnTo>
                <a:lnTo>
                  <a:pt x="1336" y="466"/>
                </a:lnTo>
                <a:lnTo>
                  <a:pt x="1406" y="516"/>
                </a:lnTo>
                <a:lnTo>
                  <a:pt x="1478" y="566"/>
                </a:lnTo>
                <a:lnTo>
                  <a:pt x="1548" y="618"/>
                </a:lnTo>
                <a:lnTo>
                  <a:pt x="1618" y="672"/>
                </a:lnTo>
                <a:lnTo>
                  <a:pt x="1688" y="728"/>
                </a:lnTo>
                <a:moveTo>
                  <a:pt x="1688" y="7232"/>
                </a:moveTo>
                <a:lnTo>
                  <a:pt x="1754" y="7282"/>
                </a:lnTo>
                <a:lnTo>
                  <a:pt x="1822" y="7328"/>
                </a:lnTo>
                <a:lnTo>
                  <a:pt x="1888" y="7374"/>
                </a:lnTo>
                <a:lnTo>
                  <a:pt x="1954" y="7416"/>
                </a:lnTo>
                <a:lnTo>
                  <a:pt x="2020" y="7456"/>
                </a:lnTo>
                <a:lnTo>
                  <a:pt x="2088" y="7492"/>
                </a:lnTo>
                <a:lnTo>
                  <a:pt x="2154" y="7526"/>
                </a:lnTo>
                <a:lnTo>
                  <a:pt x="2220" y="7554"/>
                </a:lnTo>
                <a:lnTo>
                  <a:pt x="2286" y="7580"/>
                </a:lnTo>
                <a:lnTo>
                  <a:pt x="2354" y="7602"/>
                </a:lnTo>
                <a:lnTo>
                  <a:pt x="2420" y="7618"/>
                </a:lnTo>
                <a:lnTo>
                  <a:pt x="2486" y="7632"/>
                </a:lnTo>
                <a:lnTo>
                  <a:pt x="2552" y="7638"/>
                </a:lnTo>
                <a:lnTo>
                  <a:pt x="2620" y="7642"/>
                </a:lnTo>
                <a:lnTo>
                  <a:pt x="2686" y="7640"/>
                </a:lnTo>
                <a:lnTo>
                  <a:pt x="2752" y="7634"/>
                </a:lnTo>
                <a:lnTo>
                  <a:pt x="2818" y="7622"/>
                </a:lnTo>
                <a:lnTo>
                  <a:pt x="2886" y="7606"/>
                </a:lnTo>
                <a:lnTo>
                  <a:pt x="2952" y="7586"/>
                </a:lnTo>
                <a:lnTo>
                  <a:pt x="3018" y="7560"/>
                </a:lnTo>
                <a:lnTo>
                  <a:pt x="3083" y="7532"/>
                </a:lnTo>
                <a:lnTo>
                  <a:pt x="3151" y="7496"/>
                </a:lnTo>
                <a:lnTo>
                  <a:pt x="3218" y="7458"/>
                </a:lnTo>
                <a:lnTo>
                  <a:pt x="3283" y="7416"/>
                </a:lnTo>
                <a:lnTo>
                  <a:pt x="3349" y="7372"/>
                </a:lnTo>
                <a:lnTo>
                  <a:pt x="3417" y="7322"/>
                </a:lnTo>
                <a:lnTo>
                  <a:pt x="3483" y="7270"/>
                </a:lnTo>
                <a:lnTo>
                  <a:pt x="3549" y="7216"/>
                </a:lnTo>
                <a:lnTo>
                  <a:pt x="3615" y="7160"/>
                </a:lnTo>
                <a:lnTo>
                  <a:pt x="3683" y="7100"/>
                </a:lnTo>
                <a:lnTo>
                  <a:pt x="3749" y="7040"/>
                </a:lnTo>
                <a:lnTo>
                  <a:pt x="3815" y="6980"/>
                </a:lnTo>
                <a:lnTo>
                  <a:pt x="3881" y="6918"/>
                </a:lnTo>
                <a:lnTo>
                  <a:pt x="3949" y="6858"/>
                </a:lnTo>
                <a:lnTo>
                  <a:pt x="4015" y="6798"/>
                </a:lnTo>
                <a:lnTo>
                  <a:pt x="4081" y="6740"/>
                </a:lnTo>
                <a:lnTo>
                  <a:pt x="4147" y="6684"/>
                </a:lnTo>
                <a:lnTo>
                  <a:pt x="4215" y="6634"/>
                </a:lnTo>
                <a:lnTo>
                  <a:pt x="4281" y="6588"/>
                </a:lnTo>
                <a:lnTo>
                  <a:pt x="4347" y="6548"/>
                </a:lnTo>
                <a:lnTo>
                  <a:pt x="4413" y="6516"/>
                </a:lnTo>
                <a:lnTo>
                  <a:pt x="4481" y="6490"/>
                </a:lnTo>
                <a:lnTo>
                  <a:pt x="4547" y="6476"/>
                </a:lnTo>
                <a:lnTo>
                  <a:pt x="4613" y="6472"/>
                </a:lnTo>
                <a:moveTo>
                  <a:pt x="1688" y="7174"/>
                </a:moveTo>
                <a:lnTo>
                  <a:pt x="1754" y="7166"/>
                </a:lnTo>
                <a:lnTo>
                  <a:pt x="1822" y="7158"/>
                </a:lnTo>
                <a:lnTo>
                  <a:pt x="1888" y="7148"/>
                </a:lnTo>
                <a:lnTo>
                  <a:pt x="1954" y="7138"/>
                </a:lnTo>
                <a:lnTo>
                  <a:pt x="2020" y="7126"/>
                </a:lnTo>
                <a:lnTo>
                  <a:pt x="2088" y="7114"/>
                </a:lnTo>
                <a:lnTo>
                  <a:pt x="2154" y="7100"/>
                </a:lnTo>
                <a:lnTo>
                  <a:pt x="2220" y="7086"/>
                </a:lnTo>
                <a:lnTo>
                  <a:pt x="2286" y="7072"/>
                </a:lnTo>
                <a:lnTo>
                  <a:pt x="2354" y="7076"/>
                </a:lnTo>
                <a:lnTo>
                  <a:pt x="2420" y="7084"/>
                </a:lnTo>
                <a:lnTo>
                  <a:pt x="2486" y="7086"/>
                </a:lnTo>
                <a:lnTo>
                  <a:pt x="2552" y="7088"/>
                </a:lnTo>
                <a:lnTo>
                  <a:pt x="2620" y="7088"/>
                </a:lnTo>
                <a:lnTo>
                  <a:pt x="2686" y="7084"/>
                </a:lnTo>
                <a:lnTo>
                  <a:pt x="2752" y="7078"/>
                </a:lnTo>
                <a:lnTo>
                  <a:pt x="2818" y="7070"/>
                </a:lnTo>
                <a:lnTo>
                  <a:pt x="2886" y="7058"/>
                </a:lnTo>
                <a:lnTo>
                  <a:pt x="2952" y="7046"/>
                </a:lnTo>
                <a:lnTo>
                  <a:pt x="3018" y="7030"/>
                </a:lnTo>
                <a:lnTo>
                  <a:pt x="3084" y="7012"/>
                </a:lnTo>
                <a:lnTo>
                  <a:pt x="3152" y="6992"/>
                </a:lnTo>
                <a:lnTo>
                  <a:pt x="3218" y="6970"/>
                </a:lnTo>
                <a:lnTo>
                  <a:pt x="3284" y="6946"/>
                </a:lnTo>
                <a:lnTo>
                  <a:pt x="3350" y="6918"/>
                </a:lnTo>
                <a:lnTo>
                  <a:pt x="3418" y="6892"/>
                </a:lnTo>
                <a:lnTo>
                  <a:pt x="3484" y="6862"/>
                </a:lnTo>
                <a:lnTo>
                  <a:pt x="3550" y="6832"/>
                </a:lnTo>
                <a:lnTo>
                  <a:pt x="3616" y="6802"/>
                </a:lnTo>
                <a:lnTo>
                  <a:pt x="3684" y="6770"/>
                </a:lnTo>
                <a:lnTo>
                  <a:pt x="3750" y="6738"/>
                </a:lnTo>
                <a:lnTo>
                  <a:pt x="3816" y="6706"/>
                </a:lnTo>
                <a:lnTo>
                  <a:pt x="3882" y="6676"/>
                </a:lnTo>
                <a:lnTo>
                  <a:pt x="3950" y="6646"/>
                </a:lnTo>
                <a:lnTo>
                  <a:pt x="4016" y="6616"/>
                </a:lnTo>
                <a:lnTo>
                  <a:pt x="4082" y="6588"/>
                </a:lnTo>
                <a:lnTo>
                  <a:pt x="4148" y="6564"/>
                </a:lnTo>
                <a:lnTo>
                  <a:pt x="4216" y="6540"/>
                </a:lnTo>
                <a:lnTo>
                  <a:pt x="4282" y="6520"/>
                </a:lnTo>
                <a:lnTo>
                  <a:pt x="4348" y="6502"/>
                </a:lnTo>
                <a:lnTo>
                  <a:pt x="4414" y="6488"/>
                </a:lnTo>
                <a:lnTo>
                  <a:pt x="4482" y="6480"/>
                </a:lnTo>
                <a:lnTo>
                  <a:pt x="4548" y="6474"/>
                </a:lnTo>
                <a:lnTo>
                  <a:pt x="4614" y="6472"/>
                </a:lnTo>
                <a:moveTo>
                  <a:pt x="1688" y="6912"/>
                </a:moveTo>
                <a:lnTo>
                  <a:pt x="1754" y="6934"/>
                </a:lnTo>
                <a:lnTo>
                  <a:pt x="1822" y="6956"/>
                </a:lnTo>
                <a:lnTo>
                  <a:pt x="1888" y="6976"/>
                </a:lnTo>
                <a:lnTo>
                  <a:pt x="1954" y="6996"/>
                </a:lnTo>
                <a:lnTo>
                  <a:pt x="2020" y="7014"/>
                </a:lnTo>
                <a:lnTo>
                  <a:pt x="2088" y="7030"/>
                </a:lnTo>
                <a:lnTo>
                  <a:pt x="2154" y="7044"/>
                </a:lnTo>
                <a:lnTo>
                  <a:pt x="2220" y="7058"/>
                </a:lnTo>
                <a:lnTo>
                  <a:pt x="2286" y="7068"/>
                </a:lnTo>
                <a:lnTo>
                  <a:pt x="2354" y="7056"/>
                </a:lnTo>
                <a:lnTo>
                  <a:pt x="2420" y="7038"/>
                </a:lnTo>
                <a:lnTo>
                  <a:pt x="2486" y="7020"/>
                </a:lnTo>
                <a:lnTo>
                  <a:pt x="2552" y="7000"/>
                </a:lnTo>
                <a:lnTo>
                  <a:pt x="2620" y="6982"/>
                </a:lnTo>
                <a:lnTo>
                  <a:pt x="2686" y="6960"/>
                </a:lnTo>
                <a:lnTo>
                  <a:pt x="2752" y="6938"/>
                </a:lnTo>
                <a:lnTo>
                  <a:pt x="2818" y="6916"/>
                </a:lnTo>
                <a:lnTo>
                  <a:pt x="2886" y="6894"/>
                </a:lnTo>
                <a:lnTo>
                  <a:pt x="2952" y="6870"/>
                </a:lnTo>
                <a:lnTo>
                  <a:pt x="3018" y="6846"/>
                </a:lnTo>
                <a:lnTo>
                  <a:pt x="3084" y="6822"/>
                </a:lnTo>
                <a:lnTo>
                  <a:pt x="3152" y="6800"/>
                </a:lnTo>
                <a:lnTo>
                  <a:pt x="3218" y="6774"/>
                </a:lnTo>
                <a:lnTo>
                  <a:pt x="3284" y="6752"/>
                </a:lnTo>
                <a:lnTo>
                  <a:pt x="3350" y="6728"/>
                </a:lnTo>
                <a:lnTo>
                  <a:pt x="3418" y="6704"/>
                </a:lnTo>
                <a:lnTo>
                  <a:pt x="3484" y="6682"/>
                </a:lnTo>
                <a:lnTo>
                  <a:pt x="3550" y="6660"/>
                </a:lnTo>
                <a:lnTo>
                  <a:pt x="3616" y="6638"/>
                </a:lnTo>
                <a:lnTo>
                  <a:pt x="3684" y="6618"/>
                </a:lnTo>
                <a:lnTo>
                  <a:pt x="3750" y="6598"/>
                </a:lnTo>
                <a:lnTo>
                  <a:pt x="3816" y="6580"/>
                </a:lnTo>
                <a:lnTo>
                  <a:pt x="3882" y="6564"/>
                </a:lnTo>
                <a:lnTo>
                  <a:pt x="3950" y="6548"/>
                </a:lnTo>
                <a:lnTo>
                  <a:pt x="4016" y="6534"/>
                </a:lnTo>
                <a:lnTo>
                  <a:pt x="4082" y="6522"/>
                </a:lnTo>
                <a:lnTo>
                  <a:pt x="4148" y="6510"/>
                </a:lnTo>
                <a:lnTo>
                  <a:pt x="4216" y="6500"/>
                </a:lnTo>
                <a:lnTo>
                  <a:pt x="4282" y="6490"/>
                </a:lnTo>
                <a:lnTo>
                  <a:pt x="4348" y="6484"/>
                </a:lnTo>
                <a:lnTo>
                  <a:pt x="4414" y="6478"/>
                </a:lnTo>
                <a:lnTo>
                  <a:pt x="4482" y="6474"/>
                </a:lnTo>
                <a:lnTo>
                  <a:pt x="4548" y="6472"/>
                </a:lnTo>
                <a:lnTo>
                  <a:pt x="4614" y="6472"/>
                </a:lnTo>
                <a:moveTo>
                  <a:pt x="1688" y="3734"/>
                </a:moveTo>
                <a:lnTo>
                  <a:pt x="1754" y="3630"/>
                </a:lnTo>
                <a:lnTo>
                  <a:pt x="1822" y="3526"/>
                </a:lnTo>
                <a:lnTo>
                  <a:pt x="1888" y="3422"/>
                </a:lnTo>
                <a:lnTo>
                  <a:pt x="1954" y="3318"/>
                </a:lnTo>
                <a:lnTo>
                  <a:pt x="2020" y="3216"/>
                </a:lnTo>
                <a:lnTo>
                  <a:pt x="2088" y="3116"/>
                </a:lnTo>
                <a:lnTo>
                  <a:pt x="2154" y="3020"/>
                </a:lnTo>
                <a:lnTo>
                  <a:pt x="2220" y="2932"/>
                </a:lnTo>
                <a:lnTo>
                  <a:pt x="2286" y="2848"/>
                </a:lnTo>
                <a:lnTo>
                  <a:pt x="2354" y="2774"/>
                </a:lnTo>
                <a:lnTo>
                  <a:pt x="2420" y="2710"/>
                </a:lnTo>
                <a:lnTo>
                  <a:pt x="2486" y="2744"/>
                </a:lnTo>
                <a:lnTo>
                  <a:pt x="2552" y="2792"/>
                </a:lnTo>
                <a:lnTo>
                  <a:pt x="2620" y="2836"/>
                </a:lnTo>
                <a:lnTo>
                  <a:pt x="2686" y="2876"/>
                </a:lnTo>
                <a:lnTo>
                  <a:pt x="2752" y="2912"/>
                </a:lnTo>
                <a:lnTo>
                  <a:pt x="2818" y="2946"/>
                </a:lnTo>
                <a:lnTo>
                  <a:pt x="2886" y="2976"/>
                </a:lnTo>
                <a:lnTo>
                  <a:pt x="2952" y="3002"/>
                </a:lnTo>
                <a:lnTo>
                  <a:pt x="3018" y="3024"/>
                </a:lnTo>
                <a:lnTo>
                  <a:pt x="3084" y="3044"/>
                </a:lnTo>
                <a:lnTo>
                  <a:pt x="3152" y="3058"/>
                </a:lnTo>
                <a:lnTo>
                  <a:pt x="3218" y="3072"/>
                </a:lnTo>
                <a:lnTo>
                  <a:pt x="3284" y="3080"/>
                </a:lnTo>
                <a:lnTo>
                  <a:pt x="3350" y="3086"/>
                </a:lnTo>
                <a:lnTo>
                  <a:pt x="3418" y="3098"/>
                </a:lnTo>
                <a:lnTo>
                  <a:pt x="3484" y="3176"/>
                </a:lnTo>
                <a:lnTo>
                  <a:pt x="3550" y="3258"/>
                </a:lnTo>
                <a:lnTo>
                  <a:pt x="3616" y="3342"/>
                </a:lnTo>
                <a:lnTo>
                  <a:pt x="3684" y="3426"/>
                </a:lnTo>
                <a:lnTo>
                  <a:pt x="3750" y="3512"/>
                </a:lnTo>
                <a:lnTo>
                  <a:pt x="3816" y="3596"/>
                </a:lnTo>
                <a:lnTo>
                  <a:pt x="3882" y="3682"/>
                </a:lnTo>
                <a:lnTo>
                  <a:pt x="3950" y="3766"/>
                </a:lnTo>
                <a:lnTo>
                  <a:pt x="4016" y="3846"/>
                </a:lnTo>
                <a:lnTo>
                  <a:pt x="4082" y="3922"/>
                </a:lnTo>
                <a:lnTo>
                  <a:pt x="4148" y="3994"/>
                </a:lnTo>
                <a:lnTo>
                  <a:pt x="4216" y="4060"/>
                </a:lnTo>
                <a:lnTo>
                  <a:pt x="4282" y="4120"/>
                </a:lnTo>
                <a:lnTo>
                  <a:pt x="4348" y="4172"/>
                </a:lnTo>
                <a:lnTo>
                  <a:pt x="4414" y="4212"/>
                </a:lnTo>
                <a:lnTo>
                  <a:pt x="4482" y="4242"/>
                </a:lnTo>
                <a:lnTo>
                  <a:pt x="4548" y="4262"/>
                </a:lnTo>
                <a:lnTo>
                  <a:pt x="4614" y="4268"/>
                </a:lnTo>
                <a:moveTo>
                  <a:pt x="1688" y="1928"/>
                </a:moveTo>
                <a:lnTo>
                  <a:pt x="1754" y="2014"/>
                </a:lnTo>
                <a:lnTo>
                  <a:pt x="1822" y="2094"/>
                </a:lnTo>
                <a:lnTo>
                  <a:pt x="1888" y="2174"/>
                </a:lnTo>
                <a:lnTo>
                  <a:pt x="1954" y="2250"/>
                </a:lnTo>
                <a:lnTo>
                  <a:pt x="2020" y="2322"/>
                </a:lnTo>
                <a:lnTo>
                  <a:pt x="2088" y="2392"/>
                </a:lnTo>
                <a:lnTo>
                  <a:pt x="2154" y="2460"/>
                </a:lnTo>
                <a:lnTo>
                  <a:pt x="2220" y="2524"/>
                </a:lnTo>
                <a:lnTo>
                  <a:pt x="2286" y="2584"/>
                </a:lnTo>
                <a:lnTo>
                  <a:pt x="2354" y="2640"/>
                </a:lnTo>
                <a:lnTo>
                  <a:pt x="2420" y="2694"/>
                </a:lnTo>
                <a:lnTo>
                  <a:pt x="2486" y="2658"/>
                </a:lnTo>
                <a:lnTo>
                  <a:pt x="2552" y="2620"/>
                </a:lnTo>
                <a:lnTo>
                  <a:pt x="2620" y="2596"/>
                </a:lnTo>
                <a:lnTo>
                  <a:pt x="2686" y="2586"/>
                </a:lnTo>
                <a:lnTo>
                  <a:pt x="2752" y="2588"/>
                </a:lnTo>
                <a:lnTo>
                  <a:pt x="2818" y="2604"/>
                </a:lnTo>
                <a:lnTo>
                  <a:pt x="2886" y="2630"/>
                </a:lnTo>
                <a:lnTo>
                  <a:pt x="2952" y="2666"/>
                </a:lnTo>
                <a:lnTo>
                  <a:pt x="3018" y="2710"/>
                </a:lnTo>
                <a:lnTo>
                  <a:pt x="3084" y="2762"/>
                </a:lnTo>
                <a:lnTo>
                  <a:pt x="3152" y="2820"/>
                </a:lnTo>
                <a:lnTo>
                  <a:pt x="3218" y="2884"/>
                </a:lnTo>
                <a:lnTo>
                  <a:pt x="3284" y="2950"/>
                </a:lnTo>
                <a:lnTo>
                  <a:pt x="3350" y="3022"/>
                </a:lnTo>
                <a:lnTo>
                  <a:pt x="3418" y="3090"/>
                </a:lnTo>
                <a:lnTo>
                  <a:pt x="3484" y="3090"/>
                </a:lnTo>
                <a:lnTo>
                  <a:pt x="3550" y="3088"/>
                </a:lnTo>
                <a:lnTo>
                  <a:pt x="3616" y="3084"/>
                </a:lnTo>
                <a:lnTo>
                  <a:pt x="3684" y="3078"/>
                </a:lnTo>
                <a:lnTo>
                  <a:pt x="3750" y="3070"/>
                </a:lnTo>
                <a:lnTo>
                  <a:pt x="3816" y="3060"/>
                </a:lnTo>
                <a:lnTo>
                  <a:pt x="3882" y="3050"/>
                </a:lnTo>
                <a:lnTo>
                  <a:pt x="3950" y="3038"/>
                </a:lnTo>
                <a:lnTo>
                  <a:pt x="4016" y="3026"/>
                </a:lnTo>
                <a:lnTo>
                  <a:pt x="4082" y="3014"/>
                </a:lnTo>
                <a:lnTo>
                  <a:pt x="4148" y="3004"/>
                </a:lnTo>
                <a:lnTo>
                  <a:pt x="4216" y="2994"/>
                </a:lnTo>
                <a:lnTo>
                  <a:pt x="4282" y="2984"/>
                </a:lnTo>
                <a:lnTo>
                  <a:pt x="4348" y="2976"/>
                </a:lnTo>
                <a:lnTo>
                  <a:pt x="4414" y="2968"/>
                </a:lnTo>
                <a:lnTo>
                  <a:pt x="4482" y="2964"/>
                </a:lnTo>
                <a:lnTo>
                  <a:pt x="4548" y="2960"/>
                </a:lnTo>
                <a:lnTo>
                  <a:pt x="4614" y="2960"/>
                </a:lnTo>
                <a:moveTo>
                  <a:pt x="1688" y="1670"/>
                </a:moveTo>
                <a:lnTo>
                  <a:pt x="1754" y="1644"/>
                </a:lnTo>
                <a:lnTo>
                  <a:pt x="1822" y="1622"/>
                </a:lnTo>
                <a:lnTo>
                  <a:pt x="1888" y="1606"/>
                </a:lnTo>
                <a:lnTo>
                  <a:pt x="1954" y="1596"/>
                </a:lnTo>
                <a:lnTo>
                  <a:pt x="2020" y="1590"/>
                </a:lnTo>
                <a:lnTo>
                  <a:pt x="2088" y="1590"/>
                </a:lnTo>
                <a:lnTo>
                  <a:pt x="2154" y="1596"/>
                </a:lnTo>
                <a:lnTo>
                  <a:pt x="2220" y="1606"/>
                </a:lnTo>
                <a:lnTo>
                  <a:pt x="2286" y="1618"/>
                </a:lnTo>
                <a:lnTo>
                  <a:pt x="2354" y="1634"/>
                </a:lnTo>
                <a:lnTo>
                  <a:pt x="2420" y="1648"/>
                </a:lnTo>
                <a:lnTo>
                  <a:pt x="2486" y="1664"/>
                </a:lnTo>
                <a:lnTo>
                  <a:pt x="2552" y="1678"/>
                </a:lnTo>
                <a:lnTo>
                  <a:pt x="2620" y="1704"/>
                </a:lnTo>
                <a:lnTo>
                  <a:pt x="2686" y="1774"/>
                </a:lnTo>
                <a:lnTo>
                  <a:pt x="2752" y="1844"/>
                </a:lnTo>
                <a:lnTo>
                  <a:pt x="2818" y="1912"/>
                </a:lnTo>
                <a:lnTo>
                  <a:pt x="2886" y="1980"/>
                </a:lnTo>
                <a:lnTo>
                  <a:pt x="2952" y="2046"/>
                </a:lnTo>
                <a:lnTo>
                  <a:pt x="3018" y="2112"/>
                </a:lnTo>
                <a:lnTo>
                  <a:pt x="3084" y="2176"/>
                </a:lnTo>
                <a:lnTo>
                  <a:pt x="3152" y="2238"/>
                </a:lnTo>
                <a:lnTo>
                  <a:pt x="3218" y="2300"/>
                </a:lnTo>
                <a:lnTo>
                  <a:pt x="3284" y="2358"/>
                </a:lnTo>
                <a:lnTo>
                  <a:pt x="3350" y="2414"/>
                </a:lnTo>
                <a:lnTo>
                  <a:pt x="3418" y="2468"/>
                </a:lnTo>
                <a:lnTo>
                  <a:pt x="3484" y="2520"/>
                </a:lnTo>
                <a:lnTo>
                  <a:pt x="3550" y="2568"/>
                </a:lnTo>
                <a:lnTo>
                  <a:pt x="3616" y="2614"/>
                </a:lnTo>
                <a:lnTo>
                  <a:pt x="3684" y="2658"/>
                </a:lnTo>
                <a:lnTo>
                  <a:pt x="3750" y="2700"/>
                </a:lnTo>
                <a:lnTo>
                  <a:pt x="3816" y="2738"/>
                </a:lnTo>
                <a:lnTo>
                  <a:pt x="3882" y="2772"/>
                </a:lnTo>
                <a:lnTo>
                  <a:pt x="3950" y="2804"/>
                </a:lnTo>
                <a:lnTo>
                  <a:pt x="4016" y="2834"/>
                </a:lnTo>
                <a:lnTo>
                  <a:pt x="4082" y="2860"/>
                </a:lnTo>
                <a:lnTo>
                  <a:pt x="4148" y="2884"/>
                </a:lnTo>
                <a:lnTo>
                  <a:pt x="4216" y="2904"/>
                </a:lnTo>
                <a:lnTo>
                  <a:pt x="4282" y="2920"/>
                </a:lnTo>
                <a:lnTo>
                  <a:pt x="4348" y="2934"/>
                </a:lnTo>
                <a:lnTo>
                  <a:pt x="4414" y="2946"/>
                </a:lnTo>
                <a:lnTo>
                  <a:pt x="4482" y="2954"/>
                </a:lnTo>
                <a:lnTo>
                  <a:pt x="4548" y="2958"/>
                </a:lnTo>
                <a:lnTo>
                  <a:pt x="4614" y="2960"/>
                </a:lnTo>
                <a:moveTo>
                  <a:pt x="1688" y="844"/>
                </a:moveTo>
                <a:lnTo>
                  <a:pt x="1754" y="890"/>
                </a:lnTo>
                <a:lnTo>
                  <a:pt x="1822" y="940"/>
                </a:lnTo>
                <a:lnTo>
                  <a:pt x="1888" y="994"/>
                </a:lnTo>
                <a:lnTo>
                  <a:pt x="1954" y="1050"/>
                </a:lnTo>
                <a:lnTo>
                  <a:pt x="2020" y="1108"/>
                </a:lnTo>
                <a:lnTo>
                  <a:pt x="2088" y="1168"/>
                </a:lnTo>
                <a:lnTo>
                  <a:pt x="2154" y="1232"/>
                </a:lnTo>
                <a:lnTo>
                  <a:pt x="2220" y="1294"/>
                </a:lnTo>
                <a:lnTo>
                  <a:pt x="2286" y="1360"/>
                </a:lnTo>
                <a:lnTo>
                  <a:pt x="2354" y="1428"/>
                </a:lnTo>
                <a:lnTo>
                  <a:pt x="2420" y="1496"/>
                </a:lnTo>
                <a:lnTo>
                  <a:pt x="2486" y="1566"/>
                </a:lnTo>
                <a:lnTo>
                  <a:pt x="2552" y="1636"/>
                </a:lnTo>
                <a:lnTo>
                  <a:pt x="2620" y="1688"/>
                </a:lnTo>
                <a:lnTo>
                  <a:pt x="2686" y="1700"/>
                </a:lnTo>
                <a:lnTo>
                  <a:pt x="2752" y="1710"/>
                </a:lnTo>
                <a:lnTo>
                  <a:pt x="2818" y="1720"/>
                </a:lnTo>
                <a:lnTo>
                  <a:pt x="2886" y="1730"/>
                </a:lnTo>
                <a:lnTo>
                  <a:pt x="2952" y="1744"/>
                </a:lnTo>
                <a:lnTo>
                  <a:pt x="3018" y="1764"/>
                </a:lnTo>
                <a:lnTo>
                  <a:pt x="3084" y="1788"/>
                </a:lnTo>
                <a:lnTo>
                  <a:pt x="3152" y="1820"/>
                </a:lnTo>
                <a:lnTo>
                  <a:pt x="3218" y="1858"/>
                </a:lnTo>
                <a:lnTo>
                  <a:pt x="3284" y="1904"/>
                </a:lnTo>
                <a:lnTo>
                  <a:pt x="3350" y="1958"/>
                </a:lnTo>
                <a:lnTo>
                  <a:pt x="3418" y="2020"/>
                </a:lnTo>
                <a:lnTo>
                  <a:pt x="3484" y="2086"/>
                </a:lnTo>
                <a:lnTo>
                  <a:pt x="3550" y="2160"/>
                </a:lnTo>
                <a:lnTo>
                  <a:pt x="3616" y="2234"/>
                </a:lnTo>
                <a:lnTo>
                  <a:pt x="3684" y="2312"/>
                </a:lnTo>
                <a:lnTo>
                  <a:pt x="3750" y="2388"/>
                </a:lnTo>
                <a:lnTo>
                  <a:pt x="3816" y="2462"/>
                </a:lnTo>
                <a:lnTo>
                  <a:pt x="3882" y="2534"/>
                </a:lnTo>
                <a:lnTo>
                  <a:pt x="3950" y="2602"/>
                </a:lnTo>
                <a:lnTo>
                  <a:pt x="4016" y="2666"/>
                </a:lnTo>
                <a:lnTo>
                  <a:pt x="4082" y="2724"/>
                </a:lnTo>
                <a:lnTo>
                  <a:pt x="4148" y="2778"/>
                </a:lnTo>
                <a:lnTo>
                  <a:pt x="4216" y="2824"/>
                </a:lnTo>
                <a:lnTo>
                  <a:pt x="4282" y="2866"/>
                </a:lnTo>
                <a:lnTo>
                  <a:pt x="4348" y="2898"/>
                </a:lnTo>
                <a:lnTo>
                  <a:pt x="4414" y="2926"/>
                </a:lnTo>
                <a:lnTo>
                  <a:pt x="4482" y="2944"/>
                </a:lnTo>
                <a:lnTo>
                  <a:pt x="4548" y="2956"/>
                </a:lnTo>
                <a:lnTo>
                  <a:pt x="4614" y="2960"/>
                </a:lnTo>
                <a:moveTo>
                  <a:pt x="1688" y="728"/>
                </a:moveTo>
                <a:lnTo>
                  <a:pt x="1754" y="642"/>
                </a:lnTo>
                <a:lnTo>
                  <a:pt x="1822" y="560"/>
                </a:lnTo>
                <a:lnTo>
                  <a:pt x="1888" y="482"/>
                </a:lnTo>
                <a:lnTo>
                  <a:pt x="1954" y="412"/>
                </a:lnTo>
                <a:lnTo>
                  <a:pt x="2020" y="348"/>
                </a:lnTo>
                <a:lnTo>
                  <a:pt x="2088" y="292"/>
                </a:lnTo>
                <a:lnTo>
                  <a:pt x="2154" y="246"/>
                </a:lnTo>
                <a:lnTo>
                  <a:pt x="2220" y="210"/>
                </a:lnTo>
                <a:lnTo>
                  <a:pt x="2286" y="182"/>
                </a:lnTo>
                <a:lnTo>
                  <a:pt x="2354" y="166"/>
                </a:lnTo>
                <a:lnTo>
                  <a:pt x="2420" y="160"/>
                </a:lnTo>
                <a:lnTo>
                  <a:pt x="2486" y="166"/>
                </a:lnTo>
                <a:lnTo>
                  <a:pt x="2552" y="180"/>
                </a:lnTo>
                <a:lnTo>
                  <a:pt x="2620" y="206"/>
                </a:lnTo>
                <a:lnTo>
                  <a:pt x="2686" y="240"/>
                </a:lnTo>
                <a:lnTo>
                  <a:pt x="2752" y="282"/>
                </a:lnTo>
              </a:path>
            </a:pathLst>
          </a:custGeom>
          <a:noFill/>
          <a:ln w="6350">
            <a:solidFill>
              <a:schemeClr val="tx1"/>
            </a:solidFill>
            <a:miter lim="800000"/>
            <a:headEnd/>
            <a:tailEnd/>
          </a:ln>
        </p:spPr>
        <p:txBody>
          <a:bodyPr/>
          <a:lstStyle/>
          <a:p>
            <a:endParaRPr lang="en-US"/>
          </a:p>
        </p:txBody>
      </p:sp>
      <p:sp>
        <p:nvSpPr>
          <p:cNvPr id="38965" name="Freeform 144"/>
          <p:cNvSpPr>
            <a:spLocks noEditPoints="1"/>
          </p:cNvSpPr>
          <p:nvPr/>
        </p:nvSpPr>
        <p:spPr bwMode="auto">
          <a:xfrm>
            <a:off x="5670550" y="4659313"/>
            <a:ext cx="446088" cy="482600"/>
          </a:xfrm>
          <a:custGeom>
            <a:avLst/>
            <a:gdLst>
              <a:gd name="T0" fmla="*/ 2147483647 w 1896"/>
              <a:gd name="T1" fmla="*/ 2147483647 h 2290"/>
              <a:gd name="T2" fmla="*/ 2147483647 w 1896"/>
              <a:gd name="T3" fmla="*/ 2147483647 h 2290"/>
              <a:gd name="T4" fmla="*/ 2147483647 w 1896"/>
              <a:gd name="T5" fmla="*/ 2147483647 h 2290"/>
              <a:gd name="T6" fmla="*/ 2147483647 w 1896"/>
              <a:gd name="T7" fmla="*/ 2147483647 h 2290"/>
              <a:gd name="T8" fmla="*/ 2147483647 w 1896"/>
              <a:gd name="T9" fmla="*/ 2147483647 h 2290"/>
              <a:gd name="T10" fmla="*/ 2147483647 w 1896"/>
              <a:gd name="T11" fmla="*/ 2147483647 h 2290"/>
              <a:gd name="T12" fmla="*/ 2147483647 w 1896"/>
              <a:gd name="T13" fmla="*/ 2147483647 h 2290"/>
              <a:gd name="T14" fmla="*/ 2147483647 w 1896"/>
              <a:gd name="T15" fmla="*/ 2147483647 h 2290"/>
              <a:gd name="T16" fmla="*/ 2147483647 w 1896"/>
              <a:gd name="T17" fmla="*/ 2147483647 h 2290"/>
              <a:gd name="T18" fmla="*/ 2147483647 w 1896"/>
              <a:gd name="T19" fmla="*/ 2147483647 h 2290"/>
              <a:gd name="T20" fmla="*/ 2147483647 w 1896"/>
              <a:gd name="T21" fmla="*/ 2147483647 h 2290"/>
              <a:gd name="T22" fmla="*/ 2147483647 w 1896"/>
              <a:gd name="T23" fmla="*/ 2147483647 h 2290"/>
              <a:gd name="T24" fmla="*/ 2147483647 w 1896"/>
              <a:gd name="T25" fmla="*/ 2147483647 h 2290"/>
              <a:gd name="T26" fmla="*/ 2147483647 w 1896"/>
              <a:gd name="T27" fmla="*/ 2147483647 h 2290"/>
              <a:gd name="T28" fmla="*/ 2147483647 w 1896"/>
              <a:gd name="T29" fmla="*/ 2147483647 h 2290"/>
              <a:gd name="T30" fmla="*/ 2147483647 w 1896"/>
              <a:gd name="T31" fmla="*/ 2147483647 h 2290"/>
              <a:gd name="T32" fmla="*/ 2147483647 w 1896"/>
              <a:gd name="T33" fmla="*/ 2147483647 h 2290"/>
              <a:gd name="T34" fmla="*/ 2147483647 w 1896"/>
              <a:gd name="T35" fmla="*/ 2147483647 h 2290"/>
              <a:gd name="T36" fmla="*/ 2147483647 w 1896"/>
              <a:gd name="T37" fmla="*/ 2147483647 h 2290"/>
              <a:gd name="T38" fmla="*/ 2147483647 w 1896"/>
              <a:gd name="T39" fmla="*/ 2147483647 h 2290"/>
              <a:gd name="T40" fmla="*/ 2147483647 w 1896"/>
              <a:gd name="T41" fmla="*/ 2147483647 h 2290"/>
              <a:gd name="T42" fmla="*/ 2147483647 w 1896"/>
              <a:gd name="T43" fmla="*/ 2147483647 h 2290"/>
              <a:gd name="T44" fmla="*/ 2147483647 w 1896"/>
              <a:gd name="T45" fmla="*/ 2147483647 h 2290"/>
              <a:gd name="T46" fmla="*/ 2147483647 w 1896"/>
              <a:gd name="T47" fmla="*/ 2147483647 h 2290"/>
              <a:gd name="T48" fmla="*/ 2147483647 w 1896"/>
              <a:gd name="T49" fmla="*/ 2147483647 h 2290"/>
              <a:gd name="T50" fmla="*/ 2147483647 w 1896"/>
              <a:gd name="T51" fmla="*/ 2147483647 h 2290"/>
              <a:gd name="T52" fmla="*/ 2147483647 w 1896"/>
              <a:gd name="T53" fmla="*/ 2147483647 h 2290"/>
              <a:gd name="T54" fmla="*/ 2147483647 w 1896"/>
              <a:gd name="T55" fmla="*/ 2147483647 h 2290"/>
              <a:gd name="T56" fmla="*/ 2147483647 w 1896"/>
              <a:gd name="T57" fmla="*/ 2147483647 h 2290"/>
              <a:gd name="T58" fmla="*/ 0 w 1896"/>
              <a:gd name="T59" fmla="*/ 0 h 2290"/>
              <a:gd name="T60" fmla="*/ 2147483647 w 1896"/>
              <a:gd name="T61" fmla="*/ 2147483647 h 2290"/>
              <a:gd name="T62" fmla="*/ 2147483647 w 1896"/>
              <a:gd name="T63" fmla="*/ 2147483647 h 2290"/>
              <a:gd name="T64" fmla="*/ 2147483647 w 1896"/>
              <a:gd name="T65" fmla="*/ 2147483647 h 2290"/>
              <a:gd name="T66" fmla="*/ 2147483647 w 1896"/>
              <a:gd name="T67" fmla="*/ 2147483647 h 2290"/>
              <a:gd name="T68" fmla="*/ 2147483647 w 1896"/>
              <a:gd name="T69" fmla="*/ 2147483647 h 2290"/>
              <a:gd name="T70" fmla="*/ 2147483647 w 1896"/>
              <a:gd name="T71" fmla="*/ 2147483647 h 2290"/>
              <a:gd name="T72" fmla="*/ 2147483647 w 1896"/>
              <a:gd name="T73" fmla="*/ 2147483647 h 2290"/>
              <a:gd name="T74" fmla="*/ 2147483647 w 1896"/>
              <a:gd name="T75" fmla="*/ 2147483647 h 2290"/>
              <a:gd name="T76" fmla="*/ 2147483647 w 1896"/>
              <a:gd name="T77" fmla="*/ 2147483647 h 2290"/>
              <a:gd name="T78" fmla="*/ 2147483647 w 1896"/>
              <a:gd name="T79" fmla="*/ 2147483647 h 2290"/>
              <a:gd name="T80" fmla="*/ 2147483647 w 1896"/>
              <a:gd name="T81" fmla="*/ 2147483647 h 2290"/>
              <a:gd name="T82" fmla="*/ 2147483647 w 1896"/>
              <a:gd name="T83" fmla="*/ 2147483647 h 2290"/>
              <a:gd name="T84" fmla="*/ 2147483647 w 1896"/>
              <a:gd name="T85" fmla="*/ 2147483647 h 2290"/>
              <a:gd name="T86" fmla="*/ 2147483647 w 1896"/>
              <a:gd name="T87" fmla="*/ 2147483647 h 2290"/>
              <a:gd name="T88" fmla="*/ 2147483647 w 1896"/>
              <a:gd name="T89" fmla="*/ 2147483647 h 2290"/>
              <a:gd name="T90" fmla="*/ 2147483647 w 1896"/>
              <a:gd name="T91" fmla="*/ 2147483647 h 2290"/>
              <a:gd name="T92" fmla="*/ 2147483647 w 1896"/>
              <a:gd name="T93" fmla="*/ 2147483647 h 2290"/>
              <a:gd name="T94" fmla="*/ 2147483647 w 1896"/>
              <a:gd name="T95" fmla="*/ 2147483647 h 2290"/>
              <a:gd name="T96" fmla="*/ 2147483647 w 1896"/>
              <a:gd name="T97" fmla="*/ 2147483647 h 2290"/>
              <a:gd name="T98" fmla="*/ 2147483647 w 1896"/>
              <a:gd name="T99" fmla="*/ 2147483647 h 2290"/>
              <a:gd name="T100" fmla="*/ 2147483647 w 1896"/>
              <a:gd name="T101" fmla="*/ 2147483647 h 2290"/>
              <a:gd name="T102" fmla="*/ 2147483647 w 1896"/>
              <a:gd name="T103" fmla="*/ 2147483647 h 2290"/>
              <a:gd name="T104" fmla="*/ 2147483647 w 1896"/>
              <a:gd name="T105" fmla="*/ 2147483647 h 2290"/>
              <a:gd name="T106" fmla="*/ 2147483647 w 1896"/>
              <a:gd name="T107" fmla="*/ 2147483647 h 2290"/>
              <a:gd name="T108" fmla="*/ 2147483647 w 1896"/>
              <a:gd name="T109" fmla="*/ 2147483647 h 2290"/>
              <a:gd name="T110" fmla="*/ 2147483647 w 1896"/>
              <a:gd name="T111" fmla="*/ 2147483647 h 2290"/>
              <a:gd name="T112" fmla="*/ 2147483647 w 1896"/>
              <a:gd name="T113" fmla="*/ 2147483647 h 2290"/>
              <a:gd name="T114" fmla="*/ 2147483647 w 1896"/>
              <a:gd name="T115" fmla="*/ 2147483647 h 2290"/>
              <a:gd name="T116" fmla="*/ 2147483647 w 1896"/>
              <a:gd name="T117" fmla="*/ 2147483647 h 22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96"/>
              <a:gd name="T178" fmla="*/ 0 h 2290"/>
              <a:gd name="T179" fmla="*/ 1896 w 1896"/>
              <a:gd name="T180" fmla="*/ 2290 h 22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96" h="2290">
                <a:moveTo>
                  <a:pt x="34" y="282"/>
                </a:moveTo>
                <a:lnTo>
                  <a:pt x="100" y="334"/>
                </a:lnTo>
                <a:lnTo>
                  <a:pt x="168" y="440"/>
                </a:lnTo>
                <a:lnTo>
                  <a:pt x="234" y="604"/>
                </a:lnTo>
                <a:lnTo>
                  <a:pt x="300" y="760"/>
                </a:lnTo>
                <a:lnTo>
                  <a:pt x="366" y="910"/>
                </a:lnTo>
                <a:lnTo>
                  <a:pt x="434" y="1050"/>
                </a:lnTo>
                <a:lnTo>
                  <a:pt x="500" y="1180"/>
                </a:lnTo>
                <a:lnTo>
                  <a:pt x="566" y="1302"/>
                </a:lnTo>
                <a:lnTo>
                  <a:pt x="632" y="1414"/>
                </a:lnTo>
                <a:lnTo>
                  <a:pt x="700" y="1516"/>
                </a:lnTo>
                <a:lnTo>
                  <a:pt x="766" y="1606"/>
                </a:lnTo>
                <a:lnTo>
                  <a:pt x="832" y="1688"/>
                </a:lnTo>
                <a:lnTo>
                  <a:pt x="898" y="1764"/>
                </a:lnTo>
                <a:lnTo>
                  <a:pt x="966" y="1832"/>
                </a:lnTo>
                <a:lnTo>
                  <a:pt x="1032" y="1894"/>
                </a:lnTo>
                <a:lnTo>
                  <a:pt x="1098" y="1952"/>
                </a:lnTo>
                <a:lnTo>
                  <a:pt x="1164" y="2006"/>
                </a:lnTo>
                <a:lnTo>
                  <a:pt x="1232" y="2054"/>
                </a:lnTo>
                <a:lnTo>
                  <a:pt x="1298" y="2098"/>
                </a:lnTo>
                <a:lnTo>
                  <a:pt x="1364" y="2138"/>
                </a:lnTo>
                <a:lnTo>
                  <a:pt x="1430" y="2172"/>
                </a:lnTo>
                <a:lnTo>
                  <a:pt x="1498" y="2204"/>
                </a:lnTo>
                <a:lnTo>
                  <a:pt x="1564" y="2230"/>
                </a:lnTo>
                <a:lnTo>
                  <a:pt x="1630" y="2250"/>
                </a:lnTo>
                <a:lnTo>
                  <a:pt x="1696" y="2268"/>
                </a:lnTo>
                <a:lnTo>
                  <a:pt x="1764" y="2280"/>
                </a:lnTo>
                <a:lnTo>
                  <a:pt x="1830" y="2288"/>
                </a:lnTo>
                <a:lnTo>
                  <a:pt x="1896" y="2290"/>
                </a:lnTo>
                <a:moveTo>
                  <a:pt x="0" y="0"/>
                </a:moveTo>
                <a:lnTo>
                  <a:pt x="34" y="92"/>
                </a:lnTo>
                <a:lnTo>
                  <a:pt x="100" y="268"/>
                </a:lnTo>
                <a:lnTo>
                  <a:pt x="168" y="392"/>
                </a:lnTo>
                <a:lnTo>
                  <a:pt x="234" y="458"/>
                </a:lnTo>
                <a:lnTo>
                  <a:pt x="300" y="530"/>
                </a:lnTo>
                <a:lnTo>
                  <a:pt x="366" y="606"/>
                </a:lnTo>
                <a:lnTo>
                  <a:pt x="434" y="690"/>
                </a:lnTo>
                <a:lnTo>
                  <a:pt x="500" y="776"/>
                </a:lnTo>
                <a:lnTo>
                  <a:pt x="566" y="866"/>
                </a:lnTo>
                <a:lnTo>
                  <a:pt x="632" y="960"/>
                </a:lnTo>
                <a:lnTo>
                  <a:pt x="700" y="1056"/>
                </a:lnTo>
                <a:lnTo>
                  <a:pt x="766" y="1152"/>
                </a:lnTo>
                <a:lnTo>
                  <a:pt x="832" y="1250"/>
                </a:lnTo>
                <a:lnTo>
                  <a:pt x="898" y="1348"/>
                </a:lnTo>
                <a:lnTo>
                  <a:pt x="966" y="1446"/>
                </a:lnTo>
                <a:lnTo>
                  <a:pt x="1032" y="1542"/>
                </a:lnTo>
                <a:lnTo>
                  <a:pt x="1098" y="1634"/>
                </a:lnTo>
                <a:lnTo>
                  <a:pt x="1164" y="1726"/>
                </a:lnTo>
                <a:lnTo>
                  <a:pt x="1232" y="1812"/>
                </a:lnTo>
                <a:lnTo>
                  <a:pt x="1298" y="1896"/>
                </a:lnTo>
                <a:lnTo>
                  <a:pt x="1364" y="1972"/>
                </a:lnTo>
                <a:lnTo>
                  <a:pt x="1430" y="2042"/>
                </a:lnTo>
                <a:lnTo>
                  <a:pt x="1498" y="2104"/>
                </a:lnTo>
                <a:lnTo>
                  <a:pt x="1564" y="2160"/>
                </a:lnTo>
                <a:lnTo>
                  <a:pt x="1630" y="2206"/>
                </a:lnTo>
                <a:lnTo>
                  <a:pt x="1696" y="2242"/>
                </a:lnTo>
                <a:lnTo>
                  <a:pt x="1764" y="2268"/>
                </a:lnTo>
                <a:lnTo>
                  <a:pt x="1830" y="2284"/>
                </a:lnTo>
                <a:lnTo>
                  <a:pt x="1896" y="2290"/>
                </a:lnTo>
              </a:path>
            </a:pathLst>
          </a:custGeom>
          <a:noFill/>
          <a:ln w="6350">
            <a:solidFill>
              <a:schemeClr val="tx1"/>
            </a:solidFill>
            <a:miter lim="800000"/>
            <a:headEnd/>
            <a:tailEnd/>
          </a:ln>
        </p:spPr>
        <p:txBody>
          <a:bodyPr/>
          <a:lstStyle/>
          <a:p>
            <a:endParaRPr lang="en-US"/>
          </a:p>
        </p:txBody>
      </p:sp>
      <p:sp>
        <p:nvSpPr>
          <p:cNvPr id="38966" name="Freeform 145"/>
          <p:cNvSpPr>
            <a:spLocks noEditPoints="1"/>
          </p:cNvSpPr>
          <p:nvPr/>
        </p:nvSpPr>
        <p:spPr bwMode="auto">
          <a:xfrm>
            <a:off x="3043238" y="4659313"/>
            <a:ext cx="3073400" cy="1817687"/>
          </a:xfrm>
          <a:custGeom>
            <a:avLst/>
            <a:gdLst>
              <a:gd name="T0" fmla="*/ 2147483647 w 13092"/>
              <a:gd name="T1" fmla="*/ 2147483647 h 8628"/>
              <a:gd name="T2" fmla="*/ 2147483647 w 13092"/>
              <a:gd name="T3" fmla="*/ 0 h 8628"/>
              <a:gd name="T4" fmla="*/ 2147483647 w 13092"/>
              <a:gd name="T5" fmla="*/ 2147483647 h 8628"/>
              <a:gd name="T6" fmla="*/ 2147483647 w 13092"/>
              <a:gd name="T7" fmla="*/ 0 h 8628"/>
              <a:gd name="T8" fmla="*/ 2147483647 w 13092"/>
              <a:gd name="T9" fmla="*/ 2147483647 h 8628"/>
              <a:gd name="T10" fmla="*/ 2147483647 w 13092"/>
              <a:gd name="T11" fmla="*/ 0 h 8628"/>
              <a:gd name="T12" fmla="*/ 2147483647 w 13092"/>
              <a:gd name="T13" fmla="*/ 2147483647 h 8628"/>
              <a:gd name="T14" fmla="*/ 2147483647 w 13092"/>
              <a:gd name="T15" fmla="*/ 0 h 8628"/>
              <a:gd name="T16" fmla="*/ 2147483647 w 13092"/>
              <a:gd name="T17" fmla="*/ 2147483647 h 8628"/>
              <a:gd name="T18" fmla="*/ 2147483647 w 13092"/>
              <a:gd name="T19" fmla="*/ 0 h 8628"/>
              <a:gd name="T20" fmla="*/ 0 w 13092"/>
              <a:gd name="T21" fmla="*/ 2147483647 h 8628"/>
              <a:gd name="T22" fmla="*/ 2147483647 w 13092"/>
              <a:gd name="T23" fmla="*/ 2147483647 h 86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092"/>
              <a:gd name="T37" fmla="*/ 0 h 8628"/>
              <a:gd name="T38" fmla="*/ 13092 w 13092"/>
              <a:gd name="T39" fmla="*/ 8628 h 86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092" h="8628">
                <a:moveTo>
                  <a:pt x="2388" y="8628"/>
                </a:moveTo>
                <a:lnTo>
                  <a:pt x="2388" y="0"/>
                </a:lnTo>
                <a:moveTo>
                  <a:pt x="5148" y="8628"/>
                </a:moveTo>
                <a:lnTo>
                  <a:pt x="5148" y="0"/>
                </a:lnTo>
                <a:moveTo>
                  <a:pt x="6526" y="8628"/>
                </a:moveTo>
                <a:lnTo>
                  <a:pt x="6526" y="0"/>
                </a:lnTo>
                <a:moveTo>
                  <a:pt x="8478" y="8628"/>
                </a:moveTo>
                <a:lnTo>
                  <a:pt x="8478" y="0"/>
                </a:lnTo>
                <a:moveTo>
                  <a:pt x="10166" y="8628"/>
                </a:moveTo>
                <a:lnTo>
                  <a:pt x="10166" y="0"/>
                </a:lnTo>
                <a:moveTo>
                  <a:pt x="0" y="6470"/>
                </a:moveTo>
                <a:lnTo>
                  <a:pt x="13092" y="6470"/>
                </a:lnTo>
              </a:path>
            </a:pathLst>
          </a:custGeom>
          <a:noFill/>
          <a:ln w="4826">
            <a:solidFill>
              <a:schemeClr val="tx1"/>
            </a:solidFill>
            <a:prstDash val="sysDash"/>
            <a:miter lim="800000"/>
            <a:headEnd/>
            <a:tailEnd/>
          </a:ln>
        </p:spPr>
        <p:txBody>
          <a:bodyPr/>
          <a:lstStyle/>
          <a:p>
            <a:endParaRPr lang="en-US"/>
          </a:p>
        </p:txBody>
      </p:sp>
      <p:sp>
        <p:nvSpPr>
          <p:cNvPr id="38967" name="Line 146"/>
          <p:cNvSpPr>
            <a:spLocks noChangeShapeType="1"/>
          </p:cNvSpPr>
          <p:nvPr/>
        </p:nvSpPr>
        <p:spPr bwMode="auto">
          <a:xfrm>
            <a:off x="3043238" y="6021388"/>
            <a:ext cx="3073400" cy="0"/>
          </a:xfrm>
          <a:prstGeom prst="line">
            <a:avLst/>
          </a:prstGeom>
          <a:noFill/>
          <a:ln w="22225">
            <a:solidFill>
              <a:srgbClr val="0000CC"/>
            </a:solidFill>
            <a:round/>
            <a:headEnd/>
            <a:tailEnd/>
          </a:ln>
        </p:spPr>
        <p:txBody>
          <a:bodyPr/>
          <a:lstStyle/>
          <a:p>
            <a:endParaRPr lang="en-US"/>
          </a:p>
        </p:txBody>
      </p:sp>
      <p:sp>
        <p:nvSpPr>
          <p:cNvPr id="38968" name="Text Box 147"/>
          <p:cNvSpPr txBox="1">
            <a:spLocks noChangeArrowheads="1"/>
          </p:cNvSpPr>
          <p:nvPr/>
        </p:nvSpPr>
        <p:spPr bwMode="auto">
          <a:xfrm>
            <a:off x="225425" y="4792663"/>
            <a:ext cx="2297113" cy="1552575"/>
          </a:xfrm>
          <a:prstGeom prst="rect">
            <a:avLst/>
          </a:prstGeom>
          <a:noFill/>
          <a:ln w="3175">
            <a:noFill/>
            <a:miter lim="800000"/>
            <a:headEnd/>
            <a:tailEnd/>
          </a:ln>
        </p:spPr>
        <p:txBody>
          <a:bodyPr>
            <a:spAutoFit/>
          </a:bodyPr>
          <a:lstStyle/>
          <a:p>
            <a:pPr>
              <a:spcBef>
                <a:spcPct val="50000"/>
              </a:spcBef>
            </a:pPr>
            <a:r>
              <a:rPr lang="en-CA" sz="2400">
                <a:latin typeface="Times New Roman" pitchFamily="18" charset="0"/>
              </a:rPr>
              <a:t>      Note:</a:t>
            </a:r>
            <a:br>
              <a:rPr lang="en-CA" sz="2400">
                <a:latin typeface="Times New Roman" pitchFamily="18" charset="0"/>
              </a:rPr>
            </a:br>
            <a:r>
              <a:rPr lang="en-CA" sz="2400">
                <a:latin typeface="Times New Roman" pitchFamily="18" charset="0"/>
              </a:rPr>
              <a:t>Bulk material</a:t>
            </a:r>
            <a:br>
              <a:rPr lang="en-CA" sz="2400">
                <a:latin typeface="Times New Roman" pitchFamily="18" charset="0"/>
              </a:rPr>
            </a:br>
            <a:r>
              <a:rPr lang="en-CA" sz="2400">
                <a:latin typeface="Times New Roman" pitchFamily="18" charset="0"/>
              </a:rPr>
              <a:t> (no surface)</a:t>
            </a:r>
            <a:br>
              <a:rPr lang="en-CA" sz="2400">
                <a:latin typeface="Times New Roman" pitchFamily="18" charset="0"/>
              </a:rPr>
            </a:br>
            <a:r>
              <a:rPr lang="en-CA" sz="2400">
                <a:latin typeface="Times New Roman" pitchFamily="18" charset="0"/>
              </a:rPr>
              <a:t>is an insulator</a:t>
            </a:r>
          </a:p>
        </p:txBody>
      </p:sp>
      <p:sp>
        <p:nvSpPr>
          <p:cNvPr id="38969" name="AutoShape 148"/>
          <p:cNvSpPr>
            <a:spLocks noChangeArrowheads="1"/>
          </p:cNvSpPr>
          <p:nvPr/>
        </p:nvSpPr>
        <p:spPr bwMode="auto">
          <a:xfrm>
            <a:off x="2022475" y="5588000"/>
            <a:ext cx="754063" cy="276225"/>
          </a:xfrm>
          <a:prstGeom prst="rightArrow">
            <a:avLst>
              <a:gd name="adj1" fmla="val 50000"/>
              <a:gd name="adj2" fmla="val 68247"/>
            </a:avLst>
          </a:prstGeom>
          <a:solidFill>
            <a:srgbClr val="0000CC"/>
          </a:solidFill>
          <a:ln w="3175">
            <a:solidFill>
              <a:schemeClr val="tx1"/>
            </a:solidFill>
            <a:miter lim="800000"/>
            <a:headEnd/>
            <a:tailEnd/>
          </a:ln>
        </p:spPr>
        <p:txBody>
          <a:bodyPr wrap="none" anchor="ctr"/>
          <a:lstStyle/>
          <a:p>
            <a:endParaRPr lang="en-US">
              <a:latin typeface="Calibri" pitchFamily="34" charset="0"/>
            </a:endParaRPr>
          </a:p>
        </p:txBody>
      </p:sp>
      <p:sp>
        <p:nvSpPr>
          <p:cNvPr id="38970" name="Text Box 149"/>
          <p:cNvSpPr txBox="1">
            <a:spLocks noChangeArrowheads="1"/>
          </p:cNvSpPr>
          <p:nvPr/>
        </p:nvSpPr>
        <p:spPr bwMode="auto">
          <a:xfrm>
            <a:off x="6850063" y="4724400"/>
            <a:ext cx="2089150" cy="1939925"/>
          </a:xfrm>
          <a:prstGeom prst="rect">
            <a:avLst/>
          </a:prstGeom>
          <a:noFill/>
          <a:ln w="3175">
            <a:noFill/>
            <a:miter lim="800000"/>
            <a:headEnd/>
            <a:tailEnd/>
          </a:ln>
        </p:spPr>
        <p:txBody>
          <a:bodyPr>
            <a:spAutoFit/>
          </a:bodyPr>
          <a:lstStyle/>
          <a:p>
            <a:pPr>
              <a:spcBef>
                <a:spcPct val="50000"/>
              </a:spcBef>
            </a:pPr>
            <a:r>
              <a:rPr lang="en-CA" sz="2400">
                <a:latin typeface="Times New Roman" pitchFamily="18" charset="0"/>
              </a:rPr>
              <a:t>But </a:t>
            </a:r>
            <a:r>
              <a:rPr lang="en-CA" sz="2400">
                <a:solidFill>
                  <a:srgbClr val="FF0000"/>
                </a:solidFill>
                <a:latin typeface="Times New Roman" pitchFamily="18" charset="0"/>
              </a:rPr>
              <a:t>surface is metallic! And ferromagnetic!half metallic ferromagnet</a:t>
            </a:r>
          </a:p>
        </p:txBody>
      </p:sp>
      <p:sp>
        <p:nvSpPr>
          <p:cNvPr id="38971" name="Text Box 150"/>
          <p:cNvSpPr txBox="1">
            <a:spLocks noChangeArrowheads="1"/>
          </p:cNvSpPr>
          <p:nvPr/>
        </p:nvSpPr>
        <p:spPr bwMode="auto">
          <a:xfrm>
            <a:off x="4292600" y="1319213"/>
            <a:ext cx="698500" cy="366712"/>
          </a:xfrm>
          <a:prstGeom prst="rect">
            <a:avLst/>
          </a:prstGeom>
          <a:solidFill>
            <a:schemeClr val="bg1"/>
          </a:solidFill>
          <a:ln w="3175">
            <a:noFill/>
            <a:miter lim="800000"/>
            <a:headEnd/>
            <a:tailEnd/>
          </a:ln>
        </p:spPr>
        <p:txBody>
          <a:bodyPr wrap="none">
            <a:spAutoFit/>
          </a:bodyPr>
          <a:lstStyle/>
          <a:p>
            <a:r>
              <a:rPr lang="en-CA">
                <a:solidFill>
                  <a:schemeClr val="tx2"/>
                </a:solidFill>
                <a:latin typeface="Times New Roman" pitchFamily="18" charset="0"/>
              </a:rPr>
              <a:t>Ca 4</a:t>
            </a:r>
            <a:r>
              <a:rPr lang="en-CA" i="1">
                <a:solidFill>
                  <a:schemeClr val="tx2"/>
                </a:solidFill>
                <a:latin typeface="Times New Roman" pitchFamily="18" charset="0"/>
              </a:rPr>
              <a:t>s</a:t>
            </a:r>
          </a:p>
        </p:txBody>
      </p:sp>
      <p:sp>
        <p:nvSpPr>
          <p:cNvPr id="38972" name="Line 151"/>
          <p:cNvSpPr>
            <a:spLocks noChangeShapeType="1"/>
          </p:cNvSpPr>
          <p:nvPr/>
        </p:nvSpPr>
        <p:spPr bwMode="auto">
          <a:xfrm flipH="1">
            <a:off x="3692525" y="1651000"/>
            <a:ext cx="919163" cy="530225"/>
          </a:xfrm>
          <a:prstGeom prst="line">
            <a:avLst/>
          </a:prstGeom>
          <a:noFill/>
          <a:ln w="3175">
            <a:solidFill>
              <a:srgbClr val="333333"/>
            </a:solidFill>
            <a:round/>
            <a:headEnd/>
            <a:tailEnd type="triangle" w="med" len="med"/>
          </a:ln>
        </p:spPr>
        <p:txBody>
          <a:bodyPr/>
          <a:lstStyle/>
          <a:p>
            <a:endParaRPr lang="en-US"/>
          </a:p>
        </p:txBody>
      </p:sp>
      <p:sp>
        <p:nvSpPr>
          <p:cNvPr id="38973" name="Line 152"/>
          <p:cNvSpPr>
            <a:spLocks noChangeShapeType="1"/>
          </p:cNvSpPr>
          <p:nvPr/>
        </p:nvSpPr>
        <p:spPr bwMode="auto">
          <a:xfrm>
            <a:off x="4689475" y="1644650"/>
            <a:ext cx="839788" cy="528638"/>
          </a:xfrm>
          <a:prstGeom prst="line">
            <a:avLst/>
          </a:prstGeom>
          <a:noFill/>
          <a:ln w="3175">
            <a:solidFill>
              <a:srgbClr val="333333"/>
            </a:solidFill>
            <a:round/>
            <a:headEnd/>
            <a:tailEnd type="triangle" w="med" len="med"/>
          </a:ln>
        </p:spPr>
        <p:txBody>
          <a:bodyPr/>
          <a:lstStyle/>
          <a:p>
            <a:endParaRPr lang="en-US"/>
          </a:p>
        </p:txBody>
      </p:sp>
      <p:sp>
        <p:nvSpPr>
          <p:cNvPr id="38974" name="Text Box 153"/>
          <p:cNvSpPr txBox="1">
            <a:spLocks noChangeArrowheads="1"/>
          </p:cNvSpPr>
          <p:nvPr/>
        </p:nvSpPr>
        <p:spPr bwMode="auto">
          <a:xfrm>
            <a:off x="4318000" y="3382963"/>
            <a:ext cx="635000" cy="366712"/>
          </a:xfrm>
          <a:prstGeom prst="rect">
            <a:avLst/>
          </a:prstGeom>
          <a:solidFill>
            <a:schemeClr val="bg1"/>
          </a:solidFill>
          <a:ln w="3175">
            <a:noFill/>
            <a:miter lim="800000"/>
            <a:headEnd/>
            <a:tailEnd/>
          </a:ln>
        </p:spPr>
        <p:txBody>
          <a:bodyPr wrap="none">
            <a:spAutoFit/>
          </a:bodyPr>
          <a:lstStyle/>
          <a:p>
            <a:r>
              <a:rPr lang="en-CA">
                <a:solidFill>
                  <a:srgbClr val="FF0000"/>
                </a:solidFill>
                <a:latin typeface="Times New Roman" pitchFamily="18" charset="0"/>
              </a:rPr>
              <a:t>O 2</a:t>
            </a:r>
            <a:r>
              <a:rPr lang="en-CA" i="1">
                <a:solidFill>
                  <a:srgbClr val="FF0000"/>
                </a:solidFill>
                <a:latin typeface="Times New Roman" pitchFamily="18" charset="0"/>
              </a:rPr>
              <a:t>p</a:t>
            </a:r>
          </a:p>
        </p:txBody>
      </p:sp>
      <p:sp>
        <p:nvSpPr>
          <p:cNvPr id="38975" name="Line 154"/>
          <p:cNvSpPr>
            <a:spLocks noChangeShapeType="1"/>
          </p:cNvSpPr>
          <p:nvPr/>
        </p:nvSpPr>
        <p:spPr bwMode="auto">
          <a:xfrm flipH="1" flipV="1">
            <a:off x="3948113" y="2932113"/>
            <a:ext cx="655637" cy="503237"/>
          </a:xfrm>
          <a:prstGeom prst="line">
            <a:avLst/>
          </a:prstGeom>
          <a:noFill/>
          <a:ln w="3175">
            <a:solidFill>
              <a:srgbClr val="FF0000"/>
            </a:solidFill>
            <a:round/>
            <a:headEnd/>
            <a:tailEnd type="triangle" w="med" len="med"/>
          </a:ln>
        </p:spPr>
        <p:txBody>
          <a:bodyPr/>
          <a:lstStyle/>
          <a:p>
            <a:endParaRPr lang="en-US"/>
          </a:p>
        </p:txBody>
      </p:sp>
      <p:sp>
        <p:nvSpPr>
          <p:cNvPr id="38976" name="Line 155"/>
          <p:cNvSpPr>
            <a:spLocks noChangeShapeType="1"/>
          </p:cNvSpPr>
          <p:nvPr/>
        </p:nvSpPr>
        <p:spPr bwMode="auto">
          <a:xfrm flipV="1">
            <a:off x="4616450" y="2792413"/>
            <a:ext cx="742950" cy="642937"/>
          </a:xfrm>
          <a:prstGeom prst="line">
            <a:avLst/>
          </a:prstGeom>
          <a:noFill/>
          <a:ln w="3175">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1"/>
          <p:cNvSpPr>
            <a:spLocks/>
          </p:cNvSpPr>
          <p:nvPr/>
        </p:nvSpPr>
        <p:spPr bwMode="auto">
          <a:xfrm>
            <a:off x="323850" y="476250"/>
            <a:ext cx="5311775" cy="450850"/>
          </a:xfrm>
          <a:prstGeom prst="rect">
            <a:avLst/>
          </a:prstGeom>
          <a:noFill/>
          <a:ln w="12700">
            <a:noFill/>
            <a:miter lim="800000"/>
            <a:headEnd/>
            <a:tailEnd/>
          </a:ln>
        </p:spPr>
        <p:txBody>
          <a:bodyPr lIns="0" tIns="0" rIns="0" bIns="0" anchor="ctr"/>
          <a:lstStyle/>
          <a:p>
            <a:r>
              <a:rPr lang="en-US">
                <a:latin typeface="Calibri" pitchFamily="34" charset="0"/>
              </a:rPr>
              <a:t>Asymmetric boundary condition: Diverging potential</a:t>
            </a:r>
          </a:p>
        </p:txBody>
      </p:sp>
      <p:grpSp>
        <p:nvGrpSpPr>
          <p:cNvPr id="2" name="Group 2"/>
          <p:cNvGrpSpPr>
            <a:grpSpLocks/>
          </p:cNvGrpSpPr>
          <p:nvPr/>
        </p:nvGrpSpPr>
        <p:grpSpPr bwMode="auto">
          <a:xfrm>
            <a:off x="4130675" y="1187450"/>
            <a:ext cx="4675188" cy="3830638"/>
            <a:chOff x="0" y="0"/>
            <a:chExt cx="4187" cy="3432"/>
          </a:xfrm>
        </p:grpSpPr>
        <p:grpSp>
          <p:nvGrpSpPr>
            <p:cNvPr id="3" name="Group 3"/>
            <p:cNvGrpSpPr>
              <a:grpSpLocks/>
            </p:cNvGrpSpPr>
            <p:nvPr/>
          </p:nvGrpSpPr>
          <p:grpSpPr bwMode="auto">
            <a:xfrm>
              <a:off x="1538" y="0"/>
              <a:ext cx="2649" cy="3432"/>
              <a:chOff x="0" y="0"/>
              <a:chExt cx="2649" cy="3432"/>
            </a:xfrm>
          </p:grpSpPr>
          <p:sp>
            <p:nvSpPr>
              <p:cNvPr id="3148" name="Rectangle 4"/>
              <p:cNvSpPr>
                <a:spLocks/>
              </p:cNvSpPr>
              <p:nvPr/>
            </p:nvSpPr>
            <p:spPr bwMode="auto">
              <a:xfrm>
                <a:off x="443" y="427"/>
                <a:ext cx="1706" cy="168"/>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3149" name="Rectangle 5"/>
              <p:cNvSpPr>
                <a:spLocks/>
              </p:cNvSpPr>
              <p:nvPr/>
            </p:nvSpPr>
            <p:spPr bwMode="auto">
              <a:xfrm>
                <a:off x="443" y="1099"/>
                <a:ext cx="1706" cy="168"/>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3150" name="Rectangle 6"/>
              <p:cNvSpPr>
                <a:spLocks/>
              </p:cNvSpPr>
              <p:nvPr/>
            </p:nvSpPr>
            <p:spPr bwMode="auto">
              <a:xfrm>
                <a:off x="443" y="1771"/>
                <a:ext cx="1706" cy="168"/>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3151" name="Rectangle 7"/>
              <p:cNvSpPr>
                <a:spLocks/>
              </p:cNvSpPr>
              <p:nvPr/>
            </p:nvSpPr>
            <p:spPr bwMode="auto">
              <a:xfrm>
                <a:off x="443" y="2443"/>
                <a:ext cx="1706" cy="168"/>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3152" name="Line 8"/>
              <p:cNvSpPr>
                <a:spLocks noChangeShapeType="1"/>
              </p:cNvSpPr>
              <p:nvPr/>
            </p:nvSpPr>
            <p:spPr bwMode="auto">
              <a:xfrm flipH="1">
                <a:off x="539" y="0"/>
                <a:ext cx="0" cy="2988"/>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153" name="Line 9"/>
              <p:cNvSpPr>
                <a:spLocks noChangeShapeType="1"/>
              </p:cNvSpPr>
              <p:nvPr/>
            </p:nvSpPr>
            <p:spPr bwMode="auto">
              <a:xfrm rot="10800000">
                <a:off x="355" y="2851"/>
                <a:ext cx="2046" cy="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154" name="Line 10"/>
              <p:cNvSpPr>
                <a:spLocks noChangeShapeType="1"/>
              </p:cNvSpPr>
              <p:nvPr/>
            </p:nvSpPr>
            <p:spPr bwMode="auto">
              <a:xfrm rot="10800000" flipH="1">
                <a:off x="722" y="1859"/>
                <a:ext cx="665" cy="666"/>
              </a:xfrm>
              <a:prstGeom prst="line">
                <a:avLst/>
              </a:prstGeom>
              <a:noFill/>
              <a:ln w="38100">
                <a:solidFill>
                  <a:schemeClr val="tx1"/>
                </a:solidFill>
                <a:miter lim="800000"/>
                <a:headEnd/>
                <a:tailEnd/>
              </a:ln>
            </p:spPr>
            <p:txBody>
              <a:bodyPr lIns="0" tIns="0" rIns="0" bIns="0"/>
              <a:lstStyle/>
              <a:p>
                <a:endParaRPr lang="en-US"/>
              </a:p>
            </p:txBody>
          </p:sp>
          <p:sp>
            <p:nvSpPr>
              <p:cNvPr id="3155" name="Line 11"/>
              <p:cNvSpPr>
                <a:spLocks noChangeShapeType="1"/>
              </p:cNvSpPr>
              <p:nvPr/>
            </p:nvSpPr>
            <p:spPr bwMode="auto">
              <a:xfrm rot="10800000" flipH="1">
                <a:off x="1385" y="1186"/>
                <a:ext cx="0" cy="684"/>
              </a:xfrm>
              <a:prstGeom prst="line">
                <a:avLst/>
              </a:prstGeom>
              <a:noFill/>
              <a:ln w="38100">
                <a:solidFill>
                  <a:schemeClr val="tx1"/>
                </a:solidFill>
                <a:miter lim="800000"/>
                <a:headEnd/>
                <a:tailEnd/>
              </a:ln>
            </p:spPr>
            <p:txBody>
              <a:bodyPr lIns="0" tIns="0" rIns="0" bIns="0"/>
              <a:lstStyle/>
              <a:p>
                <a:endParaRPr lang="en-US"/>
              </a:p>
            </p:txBody>
          </p:sp>
          <p:sp>
            <p:nvSpPr>
              <p:cNvPr id="3156" name="Line 12"/>
              <p:cNvSpPr>
                <a:spLocks noChangeShapeType="1"/>
              </p:cNvSpPr>
              <p:nvPr/>
            </p:nvSpPr>
            <p:spPr bwMode="auto">
              <a:xfrm rot="10800000" flipH="1">
                <a:off x="1385" y="523"/>
                <a:ext cx="666" cy="667"/>
              </a:xfrm>
              <a:prstGeom prst="line">
                <a:avLst/>
              </a:prstGeom>
              <a:noFill/>
              <a:ln w="38100">
                <a:solidFill>
                  <a:schemeClr val="tx1"/>
                </a:solidFill>
                <a:miter lim="800000"/>
                <a:headEnd/>
                <a:tailEnd/>
              </a:ln>
            </p:spPr>
            <p:txBody>
              <a:bodyPr lIns="0" tIns="0" rIns="0" bIns="0"/>
              <a:lstStyle/>
              <a:p>
                <a:endParaRPr lang="en-US"/>
              </a:p>
            </p:txBody>
          </p:sp>
          <p:sp>
            <p:nvSpPr>
              <p:cNvPr id="3157" name="Line 13"/>
              <p:cNvSpPr>
                <a:spLocks noChangeShapeType="1"/>
              </p:cNvSpPr>
              <p:nvPr/>
            </p:nvSpPr>
            <p:spPr bwMode="auto">
              <a:xfrm rot="10800000" flipH="1">
                <a:off x="2049" y="108"/>
                <a:ext cx="0" cy="418"/>
              </a:xfrm>
              <a:prstGeom prst="line">
                <a:avLst/>
              </a:prstGeom>
              <a:noFill/>
              <a:ln w="38100">
                <a:solidFill>
                  <a:schemeClr val="tx1"/>
                </a:solidFill>
                <a:miter lim="800000"/>
                <a:headEnd/>
                <a:tailEnd/>
              </a:ln>
            </p:spPr>
            <p:txBody>
              <a:bodyPr lIns="0" tIns="0" rIns="0" bIns="0"/>
              <a:lstStyle/>
              <a:p>
                <a:endParaRPr lang="en-US"/>
              </a:p>
            </p:txBody>
          </p:sp>
          <p:sp>
            <p:nvSpPr>
              <p:cNvPr id="3158" name="Line 14"/>
              <p:cNvSpPr>
                <a:spLocks noChangeShapeType="1"/>
              </p:cNvSpPr>
              <p:nvPr/>
            </p:nvSpPr>
            <p:spPr bwMode="auto">
              <a:xfrm rot="10800000" flipH="1">
                <a:off x="721" y="2521"/>
                <a:ext cx="0" cy="477"/>
              </a:xfrm>
              <a:prstGeom prst="line">
                <a:avLst/>
              </a:prstGeom>
              <a:noFill/>
              <a:ln w="38100">
                <a:solidFill>
                  <a:schemeClr val="tx1"/>
                </a:solidFill>
                <a:miter lim="800000"/>
                <a:headEnd/>
                <a:tailEnd/>
              </a:ln>
            </p:spPr>
            <p:txBody>
              <a:bodyPr lIns="0" tIns="0" rIns="0" bIns="0"/>
              <a:lstStyle/>
              <a:p>
                <a:endParaRPr lang="en-US"/>
              </a:p>
            </p:txBody>
          </p:sp>
          <p:sp>
            <p:nvSpPr>
              <p:cNvPr id="3159" name="Rectangle 15"/>
              <p:cNvSpPr>
                <a:spLocks/>
              </p:cNvSpPr>
              <p:nvPr/>
            </p:nvSpPr>
            <p:spPr bwMode="auto">
              <a:xfrm>
                <a:off x="2287" y="2409"/>
                <a:ext cx="217"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3160" name="Rectangle 16"/>
              <p:cNvSpPr>
                <a:spLocks/>
              </p:cNvSpPr>
              <p:nvPr/>
            </p:nvSpPr>
            <p:spPr bwMode="auto">
              <a:xfrm>
                <a:off x="2518" y="2880"/>
                <a:ext cx="131"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V</a:t>
                </a:r>
              </a:p>
            </p:txBody>
          </p:sp>
          <p:sp>
            <p:nvSpPr>
              <p:cNvPr id="3161" name="Rectangle 17"/>
              <p:cNvSpPr>
                <a:spLocks/>
              </p:cNvSpPr>
              <p:nvPr/>
            </p:nvSpPr>
            <p:spPr bwMode="auto">
              <a:xfrm>
                <a:off x="2262" y="1744"/>
                <a:ext cx="266"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3162" name="Rectangle 18"/>
              <p:cNvSpPr>
                <a:spLocks/>
              </p:cNvSpPr>
              <p:nvPr/>
            </p:nvSpPr>
            <p:spPr bwMode="auto">
              <a:xfrm>
                <a:off x="2287" y="1065"/>
                <a:ext cx="217"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3163" name="Rectangle 19"/>
              <p:cNvSpPr>
                <a:spLocks/>
              </p:cNvSpPr>
              <p:nvPr/>
            </p:nvSpPr>
            <p:spPr bwMode="auto">
              <a:xfrm>
                <a:off x="2262" y="400"/>
                <a:ext cx="266"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3164" name="Line 20"/>
              <p:cNvSpPr>
                <a:spLocks noChangeShapeType="1"/>
              </p:cNvSpPr>
              <p:nvPr/>
            </p:nvSpPr>
            <p:spPr bwMode="auto">
              <a:xfrm rot="10800000">
                <a:off x="1382" y="2842"/>
                <a:ext cx="0" cy="162"/>
              </a:xfrm>
              <a:prstGeom prst="line">
                <a:avLst/>
              </a:prstGeom>
              <a:noFill/>
              <a:ln w="38100">
                <a:solidFill>
                  <a:schemeClr val="tx1"/>
                </a:solidFill>
                <a:miter lim="800000"/>
                <a:headEnd/>
                <a:tailEnd/>
              </a:ln>
            </p:spPr>
            <p:txBody>
              <a:bodyPr lIns="0" tIns="0" rIns="0" bIns="0"/>
              <a:lstStyle/>
              <a:p>
                <a:endParaRPr lang="en-US"/>
              </a:p>
            </p:txBody>
          </p:sp>
          <p:sp>
            <p:nvSpPr>
              <p:cNvPr id="3165" name="Rectangle 21"/>
              <p:cNvSpPr>
                <a:spLocks/>
              </p:cNvSpPr>
              <p:nvPr/>
            </p:nvSpPr>
            <p:spPr bwMode="auto">
              <a:xfrm rot="10800000" flipH="1">
                <a:off x="675" y="2981"/>
                <a:ext cx="10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0</a:t>
                </a:r>
              </a:p>
            </p:txBody>
          </p:sp>
          <p:sp>
            <p:nvSpPr>
              <p:cNvPr id="3166" name="Line 22"/>
              <p:cNvSpPr>
                <a:spLocks noChangeShapeType="1"/>
              </p:cNvSpPr>
              <p:nvPr/>
            </p:nvSpPr>
            <p:spPr bwMode="auto">
              <a:xfrm rot="10800000">
                <a:off x="2054" y="2850"/>
                <a:ext cx="0" cy="162"/>
              </a:xfrm>
              <a:prstGeom prst="line">
                <a:avLst/>
              </a:prstGeom>
              <a:noFill/>
              <a:ln w="38100">
                <a:solidFill>
                  <a:schemeClr val="tx1"/>
                </a:solidFill>
                <a:miter lim="800000"/>
                <a:headEnd/>
                <a:tailEnd/>
              </a:ln>
            </p:spPr>
            <p:txBody>
              <a:bodyPr lIns="0" tIns="0" rIns="0" bIns="0"/>
              <a:lstStyle/>
              <a:p>
                <a:endParaRPr lang="en-US"/>
              </a:p>
            </p:txBody>
          </p:sp>
          <p:grpSp>
            <p:nvGrpSpPr>
              <p:cNvPr id="4" name="Group 23"/>
              <p:cNvGrpSpPr>
                <a:grpSpLocks/>
              </p:cNvGrpSpPr>
              <p:nvPr/>
            </p:nvGrpSpPr>
            <p:grpSpPr bwMode="auto">
              <a:xfrm>
                <a:off x="125" y="1870"/>
                <a:ext cx="217" cy="672"/>
                <a:chOff x="0" y="0"/>
                <a:chExt cx="216" cy="672"/>
              </a:xfrm>
            </p:grpSpPr>
            <p:sp>
              <p:nvSpPr>
                <p:cNvPr id="3179" name="Line 24"/>
                <p:cNvSpPr>
                  <a:spLocks noChangeShapeType="1"/>
                </p:cNvSpPr>
                <p:nvPr/>
              </p:nvSpPr>
              <p:spPr bwMode="auto">
                <a:xfrm rot="10800000">
                  <a:off x="216" y="0"/>
                  <a:ext cx="0" cy="672"/>
                </a:xfrm>
                <a:prstGeom prst="line">
                  <a:avLst/>
                </a:prstGeom>
                <a:noFill/>
                <a:ln w="38100">
                  <a:solidFill>
                    <a:schemeClr val="tx1"/>
                  </a:solidFill>
                  <a:miter lim="800000"/>
                  <a:headEnd type="stealth" w="med" len="med"/>
                  <a:tailEnd type="stealth" w="med" len="med"/>
                </a:ln>
              </p:spPr>
              <p:txBody>
                <a:bodyPr lIns="0" tIns="0" rIns="0" bIns="0"/>
                <a:lstStyle/>
                <a:p>
                  <a:endParaRPr lang="en-US"/>
                </a:p>
              </p:txBody>
            </p:sp>
            <p:sp>
              <p:nvSpPr>
                <p:cNvPr id="3180" name="Rectangle 25"/>
                <p:cNvSpPr>
                  <a:spLocks/>
                </p:cNvSpPr>
                <p:nvPr/>
              </p:nvSpPr>
              <p:spPr bwMode="auto">
                <a:xfrm>
                  <a:off x="0" y="206"/>
                  <a:ext cx="10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d</a:t>
                  </a:r>
                </a:p>
              </p:txBody>
            </p:sp>
          </p:grpSp>
          <p:grpSp>
            <p:nvGrpSpPr>
              <p:cNvPr id="5" name="Group 26"/>
              <p:cNvGrpSpPr>
                <a:grpSpLocks/>
              </p:cNvGrpSpPr>
              <p:nvPr/>
            </p:nvGrpSpPr>
            <p:grpSpPr bwMode="auto">
              <a:xfrm rot="5400000" flipH="1">
                <a:off x="1173" y="3055"/>
                <a:ext cx="465" cy="287"/>
                <a:chOff x="32" y="13"/>
                <a:chExt cx="465" cy="286"/>
              </a:xfrm>
            </p:grpSpPr>
            <p:sp>
              <p:nvSpPr>
                <p:cNvPr id="3176" name="Rectangle 27"/>
                <p:cNvSpPr>
                  <a:spLocks/>
                </p:cNvSpPr>
                <p:nvPr/>
              </p:nvSpPr>
              <p:spPr bwMode="auto">
                <a:xfrm rot="5400000" flipH="1">
                  <a:off x="265" y="68"/>
                  <a:ext cx="22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σd</a:t>
                  </a:r>
                </a:p>
              </p:txBody>
            </p:sp>
            <p:sp>
              <p:nvSpPr>
                <p:cNvPr id="3177" name="Rectangle 28"/>
                <p:cNvSpPr>
                  <a:spLocks/>
                </p:cNvSpPr>
                <p:nvPr/>
              </p:nvSpPr>
              <p:spPr bwMode="auto">
                <a:xfrm rot="5400000" flipH="1">
                  <a:off x="69" y="50"/>
                  <a:ext cx="15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ε</a:t>
                  </a:r>
                  <a:r>
                    <a:rPr lang="en-US" sz="1700" baseline="-6000">
                      <a:latin typeface="Calibri" pitchFamily="34" charset="0"/>
                    </a:rPr>
                    <a:t>0</a:t>
                  </a:r>
                </a:p>
              </p:txBody>
            </p:sp>
            <p:sp>
              <p:nvSpPr>
                <p:cNvPr id="3178" name="Line 29"/>
                <p:cNvSpPr>
                  <a:spLocks noChangeShapeType="1"/>
                </p:cNvSpPr>
                <p:nvPr/>
              </p:nvSpPr>
              <p:spPr bwMode="auto">
                <a:xfrm rot="10800000">
                  <a:off x="224" y="13"/>
                  <a:ext cx="0" cy="277"/>
                </a:xfrm>
                <a:prstGeom prst="line">
                  <a:avLst/>
                </a:prstGeom>
                <a:noFill/>
                <a:ln w="38100">
                  <a:solidFill>
                    <a:schemeClr val="tx1"/>
                  </a:solidFill>
                  <a:miter lim="800000"/>
                  <a:headEnd/>
                  <a:tailEnd/>
                </a:ln>
              </p:spPr>
              <p:txBody>
                <a:bodyPr lIns="0" tIns="0" rIns="0" bIns="0"/>
                <a:lstStyle/>
                <a:p>
                  <a:endParaRPr lang="en-US"/>
                </a:p>
              </p:txBody>
            </p:sp>
          </p:grpSp>
          <p:grpSp>
            <p:nvGrpSpPr>
              <p:cNvPr id="6" name="Group 30"/>
              <p:cNvGrpSpPr>
                <a:grpSpLocks/>
              </p:cNvGrpSpPr>
              <p:nvPr/>
            </p:nvGrpSpPr>
            <p:grpSpPr bwMode="auto">
              <a:xfrm rot="5400000" flipH="1">
                <a:off x="1832" y="3030"/>
                <a:ext cx="464" cy="339"/>
                <a:chOff x="32" y="58"/>
                <a:chExt cx="464" cy="338"/>
              </a:xfrm>
            </p:grpSpPr>
            <p:sp>
              <p:nvSpPr>
                <p:cNvPr id="3173" name="Rectangle 31"/>
                <p:cNvSpPr>
                  <a:spLocks/>
                </p:cNvSpPr>
                <p:nvPr/>
              </p:nvSpPr>
              <p:spPr bwMode="auto">
                <a:xfrm rot="5400000" flipH="1">
                  <a:off x="210" y="110"/>
                  <a:ext cx="338"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2σd</a:t>
                  </a:r>
                </a:p>
              </p:txBody>
            </p:sp>
            <p:sp>
              <p:nvSpPr>
                <p:cNvPr id="3174" name="Rectangle 32"/>
                <p:cNvSpPr>
                  <a:spLocks/>
                </p:cNvSpPr>
                <p:nvPr/>
              </p:nvSpPr>
              <p:spPr bwMode="auto">
                <a:xfrm rot="5400000" flipH="1">
                  <a:off x="69" y="98"/>
                  <a:ext cx="159"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ε</a:t>
                  </a:r>
                  <a:r>
                    <a:rPr lang="en-US" sz="1700" baseline="-6000">
                      <a:latin typeface="Calibri" pitchFamily="34" charset="0"/>
                    </a:rPr>
                    <a:t>0</a:t>
                  </a:r>
                </a:p>
              </p:txBody>
            </p:sp>
            <p:sp>
              <p:nvSpPr>
                <p:cNvPr id="3175" name="Line 33"/>
                <p:cNvSpPr>
                  <a:spLocks noChangeShapeType="1"/>
                </p:cNvSpPr>
                <p:nvPr/>
              </p:nvSpPr>
              <p:spPr bwMode="auto">
                <a:xfrm rot="10800000">
                  <a:off x="224" y="61"/>
                  <a:ext cx="0" cy="277"/>
                </a:xfrm>
                <a:prstGeom prst="line">
                  <a:avLst/>
                </a:prstGeom>
                <a:noFill/>
                <a:ln w="38100">
                  <a:solidFill>
                    <a:schemeClr val="tx1"/>
                  </a:solidFill>
                  <a:miter lim="800000"/>
                  <a:headEnd/>
                  <a:tailEnd/>
                </a:ln>
              </p:spPr>
              <p:txBody>
                <a:bodyPr lIns="0" tIns="0" rIns="0" bIns="0"/>
                <a:lstStyle/>
                <a:p>
                  <a:endParaRPr lang="en-US"/>
                </a:p>
              </p:txBody>
            </p:sp>
          </p:grpSp>
          <p:sp>
            <p:nvSpPr>
              <p:cNvPr id="3170" name="Line 34"/>
              <p:cNvSpPr>
                <a:spLocks noChangeShapeType="1"/>
              </p:cNvSpPr>
              <p:nvPr/>
            </p:nvSpPr>
            <p:spPr bwMode="auto">
              <a:xfrm rot="10800000">
                <a:off x="1046" y="2842"/>
                <a:ext cx="0" cy="178"/>
              </a:xfrm>
              <a:prstGeom prst="line">
                <a:avLst/>
              </a:prstGeom>
              <a:noFill/>
              <a:ln w="38100">
                <a:solidFill>
                  <a:schemeClr val="tx1"/>
                </a:solidFill>
                <a:miter lim="800000"/>
                <a:headEnd/>
                <a:tailEnd/>
              </a:ln>
            </p:spPr>
            <p:txBody>
              <a:bodyPr lIns="0" tIns="0" rIns="0" bIns="0"/>
              <a:lstStyle/>
              <a:p>
                <a:endParaRPr lang="en-US"/>
              </a:p>
            </p:txBody>
          </p:sp>
          <p:sp>
            <p:nvSpPr>
              <p:cNvPr id="3171" name="Line 35"/>
              <p:cNvSpPr>
                <a:spLocks noChangeShapeType="1"/>
              </p:cNvSpPr>
              <p:nvPr/>
            </p:nvSpPr>
            <p:spPr bwMode="auto">
              <a:xfrm rot="10800000">
                <a:off x="1734" y="2842"/>
                <a:ext cx="0" cy="178"/>
              </a:xfrm>
              <a:prstGeom prst="line">
                <a:avLst/>
              </a:prstGeom>
              <a:noFill/>
              <a:ln w="38100">
                <a:solidFill>
                  <a:schemeClr val="tx1"/>
                </a:solidFill>
                <a:miter lim="800000"/>
                <a:headEnd/>
                <a:tailEnd/>
              </a:ln>
            </p:spPr>
            <p:txBody>
              <a:bodyPr lIns="0" tIns="0" rIns="0" bIns="0"/>
              <a:lstStyle/>
              <a:p>
                <a:endParaRPr lang="en-US"/>
              </a:p>
            </p:txBody>
          </p:sp>
          <p:sp>
            <p:nvSpPr>
              <p:cNvPr id="3172" name="Rectangle 36"/>
              <p:cNvSpPr>
                <a:spLocks/>
              </p:cNvSpPr>
              <p:nvPr/>
            </p:nvSpPr>
            <p:spPr bwMode="auto">
              <a:xfrm>
                <a:off x="0" y="27"/>
                <a:ext cx="428"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(111)</a:t>
                </a:r>
              </a:p>
            </p:txBody>
          </p:sp>
        </p:grpSp>
        <p:sp>
          <p:nvSpPr>
            <p:cNvPr id="3147" name="Line 37"/>
            <p:cNvSpPr>
              <a:spLocks noChangeShapeType="1"/>
            </p:cNvSpPr>
            <p:nvPr/>
          </p:nvSpPr>
          <p:spPr bwMode="auto">
            <a:xfrm rot="10800000">
              <a:off x="0" y="1504"/>
              <a:ext cx="1051" cy="0"/>
            </a:xfrm>
            <a:prstGeom prst="line">
              <a:avLst/>
            </a:prstGeom>
            <a:noFill/>
            <a:ln w="63500">
              <a:solidFill>
                <a:schemeClr val="tx1"/>
              </a:solidFill>
              <a:miter lim="800000"/>
              <a:headEnd type="stealth" w="med" len="med"/>
              <a:tailEnd/>
            </a:ln>
          </p:spPr>
          <p:txBody>
            <a:bodyPr lIns="0" tIns="0" rIns="0" bIns="0"/>
            <a:lstStyle/>
            <a:p>
              <a:endParaRPr lang="en-US"/>
            </a:p>
          </p:txBody>
        </p:sp>
      </p:grpSp>
      <p:grpSp>
        <p:nvGrpSpPr>
          <p:cNvPr id="7" name="Group 38"/>
          <p:cNvGrpSpPr>
            <a:grpSpLocks/>
          </p:cNvGrpSpPr>
          <p:nvPr/>
        </p:nvGrpSpPr>
        <p:grpSpPr bwMode="auto">
          <a:xfrm>
            <a:off x="812800" y="1193800"/>
            <a:ext cx="2344738" cy="3360738"/>
            <a:chOff x="0" y="0"/>
            <a:chExt cx="2101" cy="3010"/>
          </a:xfrm>
        </p:grpSpPr>
        <p:sp>
          <p:nvSpPr>
            <p:cNvPr id="3135" name="Rectangle 39"/>
            <p:cNvSpPr>
              <a:spLocks/>
            </p:cNvSpPr>
            <p:nvPr/>
          </p:nvSpPr>
          <p:spPr bwMode="auto">
            <a:xfrm>
              <a:off x="395" y="2406"/>
              <a:ext cx="1706" cy="168"/>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3136" name="Rectangle 40"/>
            <p:cNvSpPr>
              <a:spLocks/>
            </p:cNvSpPr>
            <p:nvPr/>
          </p:nvSpPr>
          <p:spPr bwMode="auto">
            <a:xfrm>
              <a:off x="0" y="2309"/>
              <a:ext cx="217"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grpSp>
          <p:nvGrpSpPr>
            <p:cNvPr id="8" name="Group 41"/>
            <p:cNvGrpSpPr>
              <a:grpSpLocks/>
            </p:cNvGrpSpPr>
            <p:nvPr/>
          </p:nvGrpSpPr>
          <p:grpSpPr bwMode="auto">
            <a:xfrm>
              <a:off x="396" y="0"/>
              <a:ext cx="244" cy="3010"/>
              <a:chOff x="0" y="0"/>
              <a:chExt cx="243" cy="3010"/>
            </a:xfrm>
          </p:grpSpPr>
          <p:grpSp>
            <p:nvGrpSpPr>
              <p:cNvPr id="9" name="Group 42"/>
              <p:cNvGrpSpPr>
                <a:grpSpLocks/>
              </p:cNvGrpSpPr>
              <p:nvPr/>
            </p:nvGrpSpPr>
            <p:grpSpPr bwMode="auto">
              <a:xfrm>
                <a:off x="3" y="0"/>
                <a:ext cx="240" cy="3010"/>
                <a:chOff x="0" y="0"/>
                <a:chExt cx="240" cy="3010"/>
              </a:xfrm>
            </p:grpSpPr>
            <p:sp>
              <p:nvSpPr>
                <p:cNvPr id="3140" name="Line 43"/>
                <p:cNvSpPr>
                  <a:spLocks noChangeShapeType="1"/>
                </p:cNvSpPr>
                <p:nvPr/>
              </p:nvSpPr>
              <p:spPr bwMode="auto">
                <a:xfrm rot="10800000" flipH="1">
                  <a:off x="112" y="2016"/>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41" name="Line 44"/>
                <p:cNvSpPr>
                  <a:spLocks noChangeShapeType="1"/>
                </p:cNvSpPr>
                <p:nvPr/>
              </p:nvSpPr>
              <p:spPr bwMode="auto">
                <a:xfrm flipH="1">
                  <a:off x="112" y="2688"/>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42" name="Line 45"/>
                <p:cNvSpPr>
                  <a:spLocks noChangeShapeType="1"/>
                </p:cNvSpPr>
                <p:nvPr/>
              </p:nvSpPr>
              <p:spPr bwMode="auto">
                <a:xfrm rot="10800000" flipH="1">
                  <a:off x="112" y="1344"/>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43" name="Line 46"/>
                <p:cNvSpPr>
                  <a:spLocks noChangeShapeType="1"/>
                </p:cNvSpPr>
                <p:nvPr/>
              </p:nvSpPr>
              <p:spPr bwMode="auto">
                <a:xfrm rot="10800000" flipH="1">
                  <a:off x="112" y="672"/>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44" name="Line 47"/>
                <p:cNvSpPr>
                  <a:spLocks noChangeShapeType="1"/>
                </p:cNvSpPr>
                <p:nvPr/>
              </p:nvSpPr>
              <p:spPr bwMode="auto">
                <a:xfrm rot="10800000" flipH="1">
                  <a:off x="112" y="0"/>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45" name="Oval 48"/>
                <p:cNvSpPr>
                  <a:spLocks/>
                </p:cNvSpPr>
                <p:nvPr/>
              </p:nvSpPr>
              <p:spPr bwMode="auto">
                <a:xfrm>
                  <a:off x="0" y="2370"/>
                  <a:ext cx="240" cy="240"/>
                </a:xfrm>
                <a:prstGeom prst="ellipse">
                  <a:avLst/>
                </a:prstGeom>
                <a:noFill/>
                <a:ln w="25400">
                  <a:solidFill>
                    <a:srgbClr val="FF0080">
                      <a:alpha val="0"/>
                    </a:srgbClr>
                  </a:solidFill>
                  <a:miter lim="800000"/>
                  <a:headEnd/>
                  <a:tailEnd/>
                </a:ln>
              </p:spPr>
              <p:txBody>
                <a:bodyPr lIns="0" tIns="0" rIns="0" bIns="0"/>
                <a:lstStyle/>
                <a:p>
                  <a:endParaRPr lang="en-US">
                    <a:latin typeface="Calibri" pitchFamily="34" charset="0"/>
                  </a:endParaRPr>
                </a:p>
              </p:txBody>
            </p:sp>
          </p:grpSp>
          <p:sp>
            <p:nvSpPr>
              <p:cNvPr id="3139" name="Rectangle 49"/>
              <p:cNvSpPr>
                <a:spLocks/>
              </p:cNvSpPr>
              <p:nvPr/>
            </p:nvSpPr>
            <p:spPr bwMode="auto">
              <a:xfrm>
                <a:off x="0" y="2322"/>
                <a:ext cx="103" cy="248"/>
              </a:xfrm>
              <a:prstGeom prst="rect">
                <a:avLst/>
              </a:prstGeom>
              <a:noFill/>
              <a:ln w="12700">
                <a:noFill/>
                <a:miter lim="800000"/>
                <a:headEnd/>
                <a:tailEnd/>
              </a:ln>
            </p:spPr>
            <p:txBody>
              <a:bodyPr wrap="none" lIns="0" tIns="0" rIns="0" bIns="0" anchor="ctr">
                <a:spAutoFit/>
              </a:bodyPr>
              <a:lstStyle/>
              <a:p>
                <a:r>
                  <a:rPr lang="en-US">
                    <a:latin typeface="Calibri" pitchFamily="34" charset="0"/>
                  </a:rPr>
                  <a:t>x</a:t>
                </a:r>
              </a:p>
            </p:txBody>
          </p:sp>
        </p:grpSp>
      </p:grpSp>
      <p:grpSp>
        <p:nvGrpSpPr>
          <p:cNvPr id="10" name="Group 50"/>
          <p:cNvGrpSpPr>
            <a:grpSpLocks/>
          </p:cNvGrpSpPr>
          <p:nvPr/>
        </p:nvGrpSpPr>
        <p:grpSpPr bwMode="auto">
          <a:xfrm>
            <a:off x="758825" y="1193800"/>
            <a:ext cx="2398713" cy="3360738"/>
            <a:chOff x="0" y="0"/>
            <a:chExt cx="2149" cy="3010"/>
          </a:xfrm>
        </p:grpSpPr>
        <p:sp>
          <p:nvSpPr>
            <p:cNvPr id="3124" name="Rectangle 51"/>
            <p:cNvSpPr>
              <a:spLocks/>
            </p:cNvSpPr>
            <p:nvPr/>
          </p:nvSpPr>
          <p:spPr bwMode="auto">
            <a:xfrm>
              <a:off x="443" y="1734"/>
              <a:ext cx="1706" cy="168"/>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3125" name="Rectangle 52"/>
            <p:cNvSpPr>
              <a:spLocks/>
            </p:cNvSpPr>
            <p:nvPr/>
          </p:nvSpPr>
          <p:spPr bwMode="auto">
            <a:xfrm>
              <a:off x="0" y="1653"/>
              <a:ext cx="266"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grpSp>
          <p:nvGrpSpPr>
            <p:cNvPr id="11" name="Group 53"/>
            <p:cNvGrpSpPr>
              <a:grpSpLocks/>
            </p:cNvGrpSpPr>
            <p:nvPr/>
          </p:nvGrpSpPr>
          <p:grpSpPr bwMode="auto">
            <a:xfrm>
              <a:off x="920" y="0"/>
              <a:ext cx="256" cy="3010"/>
              <a:chOff x="0" y="0"/>
              <a:chExt cx="256" cy="3010"/>
            </a:xfrm>
          </p:grpSpPr>
          <p:grpSp>
            <p:nvGrpSpPr>
              <p:cNvPr id="12" name="Group 54"/>
              <p:cNvGrpSpPr>
                <a:grpSpLocks/>
              </p:cNvGrpSpPr>
              <p:nvPr/>
            </p:nvGrpSpPr>
            <p:grpSpPr bwMode="auto">
              <a:xfrm>
                <a:off x="16" y="0"/>
                <a:ext cx="240" cy="3010"/>
                <a:chOff x="0" y="0"/>
                <a:chExt cx="240" cy="3010"/>
              </a:xfrm>
            </p:grpSpPr>
            <p:sp>
              <p:nvSpPr>
                <p:cNvPr id="3129" name="Line 55"/>
                <p:cNvSpPr>
                  <a:spLocks noChangeShapeType="1"/>
                </p:cNvSpPr>
                <p:nvPr/>
              </p:nvSpPr>
              <p:spPr bwMode="auto">
                <a:xfrm rot="10800000" flipH="1">
                  <a:off x="112" y="2016"/>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30" name="Line 56"/>
                <p:cNvSpPr>
                  <a:spLocks noChangeShapeType="1"/>
                </p:cNvSpPr>
                <p:nvPr/>
              </p:nvSpPr>
              <p:spPr bwMode="auto">
                <a:xfrm flipH="1">
                  <a:off x="112" y="1344"/>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31" name="Line 57"/>
                <p:cNvSpPr>
                  <a:spLocks noChangeShapeType="1"/>
                </p:cNvSpPr>
                <p:nvPr/>
              </p:nvSpPr>
              <p:spPr bwMode="auto">
                <a:xfrm flipH="1">
                  <a:off x="112" y="672"/>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32" name="Line 58"/>
                <p:cNvSpPr>
                  <a:spLocks noChangeShapeType="1"/>
                </p:cNvSpPr>
                <p:nvPr/>
              </p:nvSpPr>
              <p:spPr bwMode="auto">
                <a:xfrm flipH="1">
                  <a:off x="112" y="0"/>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33" name="Line 59"/>
                <p:cNvSpPr>
                  <a:spLocks noChangeShapeType="1"/>
                </p:cNvSpPr>
                <p:nvPr/>
              </p:nvSpPr>
              <p:spPr bwMode="auto">
                <a:xfrm rot="10800000" flipH="1">
                  <a:off x="112" y="2688"/>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34" name="Oval 60"/>
                <p:cNvSpPr>
                  <a:spLocks/>
                </p:cNvSpPr>
                <p:nvPr/>
              </p:nvSpPr>
              <p:spPr bwMode="auto">
                <a:xfrm>
                  <a:off x="0" y="1698"/>
                  <a:ext cx="240" cy="240"/>
                </a:xfrm>
                <a:prstGeom prst="ellipse">
                  <a:avLst/>
                </a:prstGeom>
                <a:noFill/>
                <a:ln w="25400">
                  <a:solidFill>
                    <a:srgbClr val="8000FF">
                      <a:alpha val="0"/>
                    </a:srgbClr>
                  </a:solidFill>
                  <a:miter lim="800000"/>
                  <a:headEnd/>
                  <a:tailEnd/>
                </a:ln>
              </p:spPr>
              <p:txBody>
                <a:bodyPr lIns="0" tIns="0" rIns="0" bIns="0"/>
                <a:lstStyle/>
                <a:p>
                  <a:endParaRPr lang="en-US">
                    <a:latin typeface="Calibri" pitchFamily="34" charset="0"/>
                  </a:endParaRPr>
                </a:p>
              </p:txBody>
            </p:sp>
          </p:grpSp>
          <p:sp>
            <p:nvSpPr>
              <p:cNvPr id="3128" name="Rectangle 61"/>
              <p:cNvSpPr>
                <a:spLocks/>
              </p:cNvSpPr>
              <p:nvPr/>
            </p:nvSpPr>
            <p:spPr bwMode="auto">
              <a:xfrm>
                <a:off x="0" y="1650"/>
                <a:ext cx="103" cy="248"/>
              </a:xfrm>
              <a:prstGeom prst="rect">
                <a:avLst/>
              </a:prstGeom>
              <a:noFill/>
              <a:ln w="12700">
                <a:noFill/>
                <a:miter lim="800000"/>
                <a:headEnd/>
                <a:tailEnd/>
              </a:ln>
            </p:spPr>
            <p:txBody>
              <a:bodyPr wrap="none" lIns="0" tIns="0" rIns="0" bIns="0" anchor="ctr">
                <a:spAutoFit/>
              </a:bodyPr>
              <a:lstStyle/>
              <a:p>
                <a:r>
                  <a:rPr lang="en-US">
                    <a:latin typeface="Calibri" pitchFamily="34" charset="0"/>
                  </a:rPr>
                  <a:t>x</a:t>
                </a:r>
              </a:p>
            </p:txBody>
          </p:sp>
        </p:grpSp>
      </p:grpSp>
      <p:grpSp>
        <p:nvGrpSpPr>
          <p:cNvPr id="13" name="Group 62"/>
          <p:cNvGrpSpPr>
            <a:grpSpLocks/>
          </p:cNvGrpSpPr>
          <p:nvPr/>
        </p:nvGrpSpPr>
        <p:grpSpPr bwMode="auto">
          <a:xfrm>
            <a:off x="812800" y="1193800"/>
            <a:ext cx="2344738" cy="3360738"/>
            <a:chOff x="0" y="0"/>
            <a:chExt cx="2101" cy="3010"/>
          </a:xfrm>
        </p:grpSpPr>
        <p:sp>
          <p:nvSpPr>
            <p:cNvPr id="3113" name="Rectangle 63"/>
            <p:cNvSpPr>
              <a:spLocks/>
            </p:cNvSpPr>
            <p:nvPr/>
          </p:nvSpPr>
          <p:spPr bwMode="auto">
            <a:xfrm>
              <a:off x="395" y="1062"/>
              <a:ext cx="1706" cy="168"/>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3114" name="Rectangle 64"/>
            <p:cNvSpPr>
              <a:spLocks/>
            </p:cNvSpPr>
            <p:nvPr/>
          </p:nvSpPr>
          <p:spPr bwMode="auto">
            <a:xfrm>
              <a:off x="0" y="997"/>
              <a:ext cx="217"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grpSp>
          <p:nvGrpSpPr>
            <p:cNvPr id="14" name="Group 65"/>
            <p:cNvGrpSpPr>
              <a:grpSpLocks/>
            </p:cNvGrpSpPr>
            <p:nvPr/>
          </p:nvGrpSpPr>
          <p:grpSpPr bwMode="auto">
            <a:xfrm>
              <a:off x="1376" y="0"/>
              <a:ext cx="240" cy="3010"/>
              <a:chOff x="0" y="0"/>
              <a:chExt cx="240" cy="3010"/>
            </a:xfrm>
          </p:grpSpPr>
          <p:grpSp>
            <p:nvGrpSpPr>
              <p:cNvPr id="15" name="Group 66"/>
              <p:cNvGrpSpPr>
                <a:grpSpLocks/>
              </p:cNvGrpSpPr>
              <p:nvPr/>
            </p:nvGrpSpPr>
            <p:grpSpPr bwMode="auto">
              <a:xfrm>
                <a:off x="0" y="0"/>
                <a:ext cx="240" cy="3010"/>
                <a:chOff x="0" y="0"/>
                <a:chExt cx="240" cy="3010"/>
              </a:xfrm>
            </p:grpSpPr>
            <p:sp>
              <p:nvSpPr>
                <p:cNvPr id="3118" name="Line 67"/>
                <p:cNvSpPr>
                  <a:spLocks noChangeShapeType="1"/>
                </p:cNvSpPr>
                <p:nvPr/>
              </p:nvSpPr>
              <p:spPr bwMode="auto">
                <a:xfrm rot="10800000" flipH="1">
                  <a:off x="112" y="672"/>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19" name="Line 68"/>
                <p:cNvSpPr>
                  <a:spLocks noChangeShapeType="1"/>
                </p:cNvSpPr>
                <p:nvPr/>
              </p:nvSpPr>
              <p:spPr bwMode="auto">
                <a:xfrm rot="10800000" flipH="1">
                  <a:off x="112" y="0"/>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20" name="Line 69"/>
                <p:cNvSpPr>
                  <a:spLocks noChangeShapeType="1"/>
                </p:cNvSpPr>
                <p:nvPr/>
              </p:nvSpPr>
              <p:spPr bwMode="auto">
                <a:xfrm flipH="1">
                  <a:off x="112" y="1344"/>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21" name="Line 70"/>
                <p:cNvSpPr>
                  <a:spLocks noChangeShapeType="1"/>
                </p:cNvSpPr>
                <p:nvPr/>
              </p:nvSpPr>
              <p:spPr bwMode="auto">
                <a:xfrm flipH="1">
                  <a:off x="112" y="2016"/>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22" name="Line 71"/>
                <p:cNvSpPr>
                  <a:spLocks noChangeShapeType="1"/>
                </p:cNvSpPr>
                <p:nvPr/>
              </p:nvSpPr>
              <p:spPr bwMode="auto">
                <a:xfrm flipH="1">
                  <a:off x="112" y="2688"/>
                  <a:ext cx="0" cy="322"/>
                </a:xfrm>
                <a:prstGeom prst="line">
                  <a:avLst/>
                </a:prstGeom>
                <a:noFill/>
                <a:ln w="38100">
                  <a:solidFill>
                    <a:srgbClr val="FF0080"/>
                  </a:solidFill>
                  <a:miter lim="800000"/>
                  <a:headEnd type="stealth" w="med" len="med"/>
                  <a:tailEnd/>
                </a:ln>
              </p:spPr>
              <p:txBody>
                <a:bodyPr lIns="0" tIns="0" rIns="0" bIns="0"/>
                <a:lstStyle/>
                <a:p>
                  <a:endParaRPr lang="en-US"/>
                </a:p>
              </p:txBody>
            </p:sp>
            <p:sp>
              <p:nvSpPr>
                <p:cNvPr id="3123" name="Oval 72"/>
                <p:cNvSpPr>
                  <a:spLocks/>
                </p:cNvSpPr>
                <p:nvPr/>
              </p:nvSpPr>
              <p:spPr bwMode="auto">
                <a:xfrm>
                  <a:off x="0" y="1026"/>
                  <a:ext cx="240" cy="240"/>
                </a:xfrm>
                <a:prstGeom prst="ellipse">
                  <a:avLst/>
                </a:prstGeom>
                <a:noFill/>
                <a:ln w="25400">
                  <a:solidFill>
                    <a:srgbClr val="FF0080">
                      <a:alpha val="0"/>
                    </a:srgbClr>
                  </a:solidFill>
                  <a:miter lim="800000"/>
                  <a:headEnd/>
                  <a:tailEnd/>
                </a:ln>
              </p:spPr>
              <p:txBody>
                <a:bodyPr lIns="0" tIns="0" rIns="0" bIns="0"/>
                <a:lstStyle/>
                <a:p>
                  <a:endParaRPr lang="en-US">
                    <a:latin typeface="Calibri" pitchFamily="34" charset="0"/>
                  </a:endParaRPr>
                </a:p>
              </p:txBody>
            </p:sp>
          </p:grpSp>
          <p:sp>
            <p:nvSpPr>
              <p:cNvPr id="3117" name="Rectangle 73"/>
              <p:cNvSpPr>
                <a:spLocks/>
              </p:cNvSpPr>
              <p:nvPr/>
            </p:nvSpPr>
            <p:spPr bwMode="auto">
              <a:xfrm>
                <a:off x="0" y="978"/>
                <a:ext cx="103" cy="248"/>
              </a:xfrm>
              <a:prstGeom prst="rect">
                <a:avLst/>
              </a:prstGeom>
              <a:noFill/>
              <a:ln w="12700">
                <a:noFill/>
                <a:miter lim="800000"/>
                <a:headEnd/>
                <a:tailEnd/>
              </a:ln>
            </p:spPr>
            <p:txBody>
              <a:bodyPr wrap="none" lIns="0" tIns="0" rIns="0" bIns="0" anchor="ctr">
                <a:spAutoFit/>
              </a:bodyPr>
              <a:lstStyle/>
              <a:p>
                <a:r>
                  <a:rPr lang="en-US">
                    <a:latin typeface="Calibri" pitchFamily="34" charset="0"/>
                  </a:rPr>
                  <a:t>x</a:t>
                </a:r>
              </a:p>
            </p:txBody>
          </p:sp>
        </p:grpSp>
      </p:grpSp>
      <p:grpSp>
        <p:nvGrpSpPr>
          <p:cNvPr id="16" name="Group 74"/>
          <p:cNvGrpSpPr>
            <a:grpSpLocks/>
          </p:cNvGrpSpPr>
          <p:nvPr/>
        </p:nvGrpSpPr>
        <p:grpSpPr bwMode="auto">
          <a:xfrm>
            <a:off x="758825" y="1193800"/>
            <a:ext cx="2401888" cy="3360738"/>
            <a:chOff x="0" y="0"/>
            <a:chExt cx="2152" cy="3010"/>
          </a:xfrm>
        </p:grpSpPr>
        <p:sp>
          <p:nvSpPr>
            <p:cNvPr id="3102" name="Rectangle 75"/>
            <p:cNvSpPr>
              <a:spLocks/>
            </p:cNvSpPr>
            <p:nvPr/>
          </p:nvSpPr>
          <p:spPr bwMode="auto">
            <a:xfrm>
              <a:off x="443" y="390"/>
              <a:ext cx="1706" cy="168"/>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3103" name="Rectangle 76"/>
            <p:cNvSpPr>
              <a:spLocks/>
            </p:cNvSpPr>
            <p:nvPr/>
          </p:nvSpPr>
          <p:spPr bwMode="auto">
            <a:xfrm>
              <a:off x="0" y="341"/>
              <a:ext cx="266"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grpSp>
          <p:nvGrpSpPr>
            <p:cNvPr id="17" name="Group 77"/>
            <p:cNvGrpSpPr>
              <a:grpSpLocks/>
            </p:cNvGrpSpPr>
            <p:nvPr/>
          </p:nvGrpSpPr>
          <p:grpSpPr bwMode="auto">
            <a:xfrm>
              <a:off x="1912" y="0"/>
              <a:ext cx="240" cy="3010"/>
              <a:chOff x="0" y="0"/>
              <a:chExt cx="240" cy="3010"/>
            </a:xfrm>
          </p:grpSpPr>
          <p:grpSp>
            <p:nvGrpSpPr>
              <p:cNvPr id="18" name="Group 78"/>
              <p:cNvGrpSpPr>
                <a:grpSpLocks/>
              </p:cNvGrpSpPr>
              <p:nvPr/>
            </p:nvGrpSpPr>
            <p:grpSpPr bwMode="auto">
              <a:xfrm>
                <a:off x="0" y="0"/>
                <a:ext cx="240" cy="3010"/>
                <a:chOff x="0" y="0"/>
                <a:chExt cx="240" cy="3010"/>
              </a:xfrm>
            </p:grpSpPr>
            <p:sp>
              <p:nvSpPr>
                <p:cNvPr id="3107" name="Line 79"/>
                <p:cNvSpPr>
                  <a:spLocks noChangeShapeType="1"/>
                </p:cNvSpPr>
                <p:nvPr/>
              </p:nvSpPr>
              <p:spPr bwMode="auto">
                <a:xfrm flipH="1">
                  <a:off x="120" y="0"/>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08" name="Line 80"/>
                <p:cNvSpPr>
                  <a:spLocks noChangeShapeType="1"/>
                </p:cNvSpPr>
                <p:nvPr/>
              </p:nvSpPr>
              <p:spPr bwMode="auto">
                <a:xfrm rot="10800000" flipH="1">
                  <a:off x="120" y="672"/>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09" name="Line 81"/>
                <p:cNvSpPr>
                  <a:spLocks noChangeShapeType="1"/>
                </p:cNvSpPr>
                <p:nvPr/>
              </p:nvSpPr>
              <p:spPr bwMode="auto">
                <a:xfrm rot="10800000" flipH="1">
                  <a:off x="120" y="1344"/>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10" name="Line 82"/>
                <p:cNvSpPr>
                  <a:spLocks noChangeShapeType="1"/>
                </p:cNvSpPr>
                <p:nvPr/>
              </p:nvSpPr>
              <p:spPr bwMode="auto">
                <a:xfrm rot="10800000" flipH="1">
                  <a:off x="120" y="2016"/>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11" name="Line 83"/>
                <p:cNvSpPr>
                  <a:spLocks noChangeShapeType="1"/>
                </p:cNvSpPr>
                <p:nvPr/>
              </p:nvSpPr>
              <p:spPr bwMode="auto">
                <a:xfrm rot="10800000" flipH="1">
                  <a:off x="120" y="2688"/>
                  <a:ext cx="0" cy="322"/>
                </a:xfrm>
                <a:prstGeom prst="line">
                  <a:avLst/>
                </a:prstGeom>
                <a:noFill/>
                <a:ln w="38100">
                  <a:solidFill>
                    <a:srgbClr val="8000FF"/>
                  </a:solidFill>
                  <a:miter lim="800000"/>
                  <a:headEnd type="stealth" w="med" len="med"/>
                  <a:tailEnd/>
                </a:ln>
              </p:spPr>
              <p:txBody>
                <a:bodyPr lIns="0" tIns="0" rIns="0" bIns="0"/>
                <a:lstStyle/>
                <a:p>
                  <a:endParaRPr lang="en-US"/>
                </a:p>
              </p:txBody>
            </p:sp>
            <p:sp>
              <p:nvSpPr>
                <p:cNvPr id="3112" name="Oval 84"/>
                <p:cNvSpPr>
                  <a:spLocks/>
                </p:cNvSpPr>
                <p:nvPr/>
              </p:nvSpPr>
              <p:spPr bwMode="auto">
                <a:xfrm>
                  <a:off x="0" y="354"/>
                  <a:ext cx="240" cy="240"/>
                </a:xfrm>
                <a:prstGeom prst="ellipse">
                  <a:avLst/>
                </a:prstGeom>
                <a:noFill/>
                <a:ln w="25400">
                  <a:solidFill>
                    <a:srgbClr val="8000FF">
                      <a:alpha val="0"/>
                    </a:srgbClr>
                  </a:solidFill>
                  <a:miter lim="800000"/>
                  <a:headEnd/>
                  <a:tailEnd/>
                </a:ln>
              </p:spPr>
              <p:txBody>
                <a:bodyPr lIns="0" tIns="0" rIns="0" bIns="0"/>
                <a:lstStyle/>
                <a:p>
                  <a:endParaRPr lang="en-US">
                    <a:latin typeface="Calibri" pitchFamily="34" charset="0"/>
                  </a:endParaRPr>
                </a:p>
              </p:txBody>
            </p:sp>
          </p:grpSp>
          <p:sp>
            <p:nvSpPr>
              <p:cNvPr id="3106" name="Rectangle 85"/>
              <p:cNvSpPr>
                <a:spLocks/>
              </p:cNvSpPr>
              <p:nvPr/>
            </p:nvSpPr>
            <p:spPr bwMode="auto">
              <a:xfrm>
                <a:off x="16" y="306"/>
                <a:ext cx="103" cy="248"/>
              </a:xfrm>
              <a:prstGeom prst="rect">
                <a:avLst/>
              </a:prstGeom>
              <a:noFill/>
              <a:ln w="12700">
                <a:noFill/>
                <a:miter lim="800000"/>
                <a:headEnd/>
                <a:tailEnd/>
              </a:ln>
            </p:spPr>
            <p:txBody>
              <a:bodyPr wrap="none" lIns="0" tIns="0" rIns="0" bIns="0" anchor="ctr">
                <a:spAutoFit/>
              </a:bodyPr>
              <a:lstStyle/>
              <a:p>
                <a:r>
                  <a:rPr lang="en-US">
                    <a:latin typeface="Calibri" pitchFamily="34" charset="0"/>
                  </a:rPr>
                  <a:t>x</a:t>
                </a:r>
              </a:p>
            </p:txBody>
          </p:sp>
        </p:grpSp>
      </p:grpSp>
      <p:grpSp>
        <p:nvGrpSpPr>
          <p:cNvPr id="19" name="Group 86"/>
          <p:cNvGrpSpPr>
            <a:grpSpLocks/>
          </p:cNvGrpSpPr>
          <p:nvPr/>
        </p:nvGrpSpPr>
        <p:grpSpPr bwMode="auto">
          <a:xfrm>
            <a:off x="1254125" y="911225"/>
            <a:ext cx="2139950" cy="3929063"/>
            <a:chOff x="0" y="0"/>
            <a:chExt cx="1916" cy="3520"/>
          </a:xfrm>
        </p:grpSpPr>
        <p:sp>
          <p:nvSpPr>
            <p:cNvPr id="3087" name="Rectangle 87"/>
            <p:cNvSpPr>
              <a:spLocks/>
            </p:cNvSpPr>
            <p:nvPr/>
          </p:nvSpPr>
          <p:spPr bwMode="auto">
            <a:xfrm>
              <a:off x="4" y="0"/>
              <a:ext cx="1912" cy="3520"/>
            </a:xfrm>
            <a:prstGeom prst="rect">
              <a:avLst/>
            </a:prstGeom>
            <a:solidFill>
              <a:srgbClr val="FFFFFF"/>
            </a:solidFill>
            <a:ln w="25400">
              <a:noFill/>
              <a:miter lim="800000"/>
              <a:headEnd/>
              <a:tailEnd/>
            </a:ln>
          </p:spPr>
          <p:txBody>
            <a:bodyPr lIns="0" tIns="0" rIns="0" bIns="0"/>
            <a:lstStyle/>
            <a:p>
              <a:endParaRPr lang="en-US">
                <a:latin typeface="Calibri" pitchFamily="34" charset="0"/>
              </a:endParaRPr>
            </a:p>
          </p:txBody>
        </p:sp>
        <p:grpSp>
          <p:nvGrpSpPr>
            <p:cNvPr id="20" name="Group 88"/>
            <p:cNvGrpSpPr>
              <a:grpSpLocks/>
            </p:cNvGrpSpPr>
            <p:nvPr/>
          </p:nvGrpSpPr>
          <p:grpSpPr bwMode="auto">
            <a:xfrm>
              <a:off x="0" y="279"/>
              <a:ext cx="1705" cy="2954"/>
              <a:chOff x="0" y="27"/>
              <a:chExt cx="1705" cy="2954"/>
            </a:xfrm>
          </p:grpSpPr>
          <p:sp>
            <p:nvSpPr>
              <p:cNvPr id="3089" name="Rectangle 89"/>
              <p:cNvSpPr>
                <a:spLocks/>
              </p:cNvSpPr>
              <p:nvPr/>
            </p:nvSpPr>
            <p:spPr bwMode="auto">
              <a:xfrm>
                <a:off x="0" y="391"/>
                <a:ext cx="1705" cy="168"/>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3090" name="Line 90"/>
              <p:cNvSpPr>
                <a:spLocks noChangeShapeType="1"/>
              </p:cNvSpPr>
              <p:nvPr/>
            </p:nvSpPr>
            <p:spPr bwMode="auto">
              <a:xfrm rot="10800000" flipH="1">
                <a:off x="1588" y="673"/>
                <a:ext cx="0" cy="323"/>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091" name="Line 91"/>
              <p:cNvSpPr>
                <a:spLocks noChangeShapeType="1"/>
              </p:cNvSpPr>
              <p:nvPr/>
            </p:nvSpPr>
            <p:spPr bwMode="auto">
              <a:xfrm rot="10800000" flipH="1">
                <a:off x="1588" y="2017"/>
                <a:ext cx="0" cy="323"/>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092" name="Rectangle 92"/>
              <p:cNvSpPr>
                <a:spLocks/>
              </p:cNvSpPr>
              <p:nvPr/>
            </p:nvSpPr>
            <p:spPr bwMode="auto">
              <a:xfrm>
                <a:off x="0" y="1063"/>
                <a:ext cx="1705" cy="168"/>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3093" name="Rectangle 93"/>
              <p:cNvSpPr>
                <a:spLocks/>
              </p:cNvSpPr>
              <p:nvPr/>
            </p:nvSpPr>
            <p:spPr bwMode="auto">
              <a:xfrm>
                <a:off x="0" y="2407"/>
                <a:ext cx="1705" cy="168"/>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3094" name="Line 94"/>
              <p:cNvSpPr>
                <a:spLocks noChangeShapeType="1"/>
              </p:cNvSpPr>
              <p:nvPr/>
            </p:nvSpPr>
            <p:spPr bwMode="auto">
              <a:xfrm rot="10800000" flipH="1">
                <a:off x="116" y="2017"/>
                <a:ext cx="0" cy="323"/>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095" name="Line 95"/>
              <p:cNvSpPr>
                <a:spLocks noChangeShapeType="1"/>
              </p:cNvSpPr>
              <p:nvPr/>
            </p:nvSpPr>
            <p:spPr bwMode="auto">
              <a:xfrm rot="10800000" flipH="1">
                <a:off x="116" y="673"/>
                <a:ext cx="0" cy="323"/>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096" name="Rectangle 96"/>
              <p:cNvSpPr>
                <a:spLocks/>
              </p:cNvSpPr>
              <p:nvPr/>
            </p:nvSpPr>
            <p:spPr bwMode="auto">
              <a:xfrm>
                <a:off x="0" y="1735"/>
                <a:ext cx="1705" cy="168"/>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3097" name="Rectangle 97"/>
              <p:cNvSpPr>
                <a:spLocks/>
              </p:cNvSpPr>
              <p:nvPr/>
            </p:nvSpPr>
            <p:spPr bwMode="auto">
              <a:xfrm>
                <a:off x="357" y="707"/>
                <a:ext cx="936"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    E = σ/ε</a:t>
                </a:r>
                <a:r>
                  <a:rPr lang="en-US" sz="1700" baseline="-6000">
                    <a:latin typeface="Calibri" pitchFamily="34" charset="0"/>
                  </a:rPr>
                  <a:t>0</a:t>
                </a:r>
              </a:p>
            </p:txBody>
          </p:sp>
          <p:sp>
            <p:nvSpPr>
              <p:cNvPr id="3098" name="Rectangle 98"/>
              <p:cNvSpPr>
                <a:spLocks/>
              </p:cNvSpPr>
              <p:nvPr/>
            </p:nvSpPr>
            <p:spPr bwMode="auto">
              <a:xfrm>
                <a:off x="357" y="2035"/>
                <a:ext cx="936"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    E = σ/ε</a:t>
                </a:r>
                <a:r>
                  <a:rPr lang="en-US" sz="1700" baseline="-6000">
                    <a:latin typeface="Calibri" pitchFamily="34" charset="0"/>
                  </a:rPr>
                  <a:t>0</a:t>
                </a:r>
              </a:p>
            </p:txBody>
          </p:sp>
          <p:sp>
            <p:nvSpPr>
              <p:cNvPr id="3099" name="Rectangle 99"/>
              <p:cNvSpPr>
                <a:spLocks/>
              </p:cNvSpPr>
              <p:nvPr/>
            </p:nvSpPr>
            <p:spPr bwMode="auto">
              <a:xfrm>
                <a:off x="605" y="1387"/>
                <a:ext cx="462"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E = 0</a:t>
                </a:r>
              </a:p>
            </p:txBody>
          </p:sp>
          <p:sp>
            <p:nvSpPr>
              <p:cNvPr id="3100" name="Rectangle 100"/>
              <p:cNvSpPr>
                <a:spLocks/>
              </p:cNvSpPr>
              <p:nvPr/>
            </p:nvSpPr>
            <p:spPr bwMode="auto">
              <a:xfrm>
                <a:off x="605" y="27"/>
                <a:ext cx="462"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E = 0</a:t>
                </a:r>
              </a:p>
            </p:txBody>
          </p:sp>
          <p:sp>
            <p:nvSpPr>
              <p:cNvPr id="3101" name="Rectangle 101"/>
              <p:cNvSpPr>
                <a:spLocks/>
              </p:cNvSpPr>
              <p:nvPr/>
            </p:nvSpPr>
            <p:spPr bwMode="auto">
              <a:xfrm>
                <a:off x="605" y="2747"/>
                <a:ext cx="462"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E = 0</a:t>
                </a:r>
              </a:p>
            </p:txBody>
          </p:sp>
        </p:grpSp>
      </p:grpSp>
      <p:sp>
        <p:nvSpPr>
          <p:cNvPr id="54374" name="Rectangle 102"/>
          <p:cNvSpPr>
            <a:spLocks/>
          </p:cNvSpPr>
          <p:nvPr/>
        </p:nvSpPr>
        <p:spPr bwMode="auto">
          <a:xfrm>
            <a:off x="6935788" y="704850"/>
            <a:ext cx="746125" cy="384175"/>
          </a:xfrm>
          <a:prstGeom prst="rect">
            <a:avLst/>
          </a:prstGeom>
          <a:noFill/>
          <a:ln w="12700">
            <a:noFill/>
            <a:miter lim="800000"/>
            <a:headEnd/>
            <a:tailEnd/>
          </a:ln>
        </p:spPr>
        <p:txBody>
          <a:bodyPr wrap="none" lIns="0" tIns="0" rIns="0" bIns="0" anchor="ctr">
            <a:spAutoFit/>
          </a:bodyPr>
          <a:lstStyle/>
          <a:p>
            <a:r>
              <a:rPr lang="en-US" sz="2500">
                <a:latin typeface="Calibri" pitchFamily="34" charset="0"/>
              </a:rPr>
              <a:t>Polar</a:t>
            </a:r>
          </a:p>
        </p:txBody>
      </p:sp>
      <p:sp>
        <p:nvSpPr>
          <p:cNvPr id="3084" name="TextBox 104"/>
          <p:cNvSpPr txBox="1">
            <a:spLocks noChangeArrowheads="1"/>
          </p:cNvSpPr>
          <p:nvPr/>
        </p:nvSpPr>
        <p:spPr bwMode="auto">
          <a:xfrm>
            <a:off x="323850" y="4868863"/>
            <a:ext cx="2898775" cy="646112"/>
          </a:xfrm>
          <a:prstGeom prst="rect">
            <a:avLst/>
          </a:prstGeom>
          <a:noFill/>
          <a:ln w="9525">
            <a:noFill/>
            <a:miter lim="800000"/>
            <a:headEnd/>
            <a:tailEnd/>
          </a:ln>
        </p:spPr>
        <p:txBody>
          <a:bodyPr wrap="none">
            <a:spAutoFit/>
          </a:bodyPr>
          <a:lstStyle/>
          <a:p>
            <a:r>
              <a:rPr lang="en-US">
                <a:latin typeface="Calibri" pitchFamily="34" charset="0"/>
              </a:rPr>
              <a:t>Remember Gauss’s Law? </a:t>
            </a:r>
          </a:p>
          <a:p>
            <a:endParaRPr lang="en-US">
              <a:latin typeface="Calibri" pitchFamily="34" charset="0"/>
            </a:endParaRPr>
          </a:p>
        </p:txBody>
      </p:sp>
      <p:graphicFrame>
        <p:nvGraphicFramePr>
          <p:cNvPr id="3074" name="Object 2"/>
          <p:cNvGraphicFramePr>
            <a:graphicFrameLocks noChangeAspect="1"/>
          </p:cNvGraphicFramePr>
          <p:nvPr/>
        </p:nvGraphicFramePr>
        <p:xfrm>
          <a:off x="3348038" y="4797425"/>
          <a:ext cx="1944687" cy="647700"/>
        </p:xfrm>
        <a:graphic>
          <a:graphicData uri="http://schemas.openxmlformats.org/presentationml/2006/ole">
            <p:oleObj spid="_x0000_s100354" name="Équation" r:id="rId3" imgW="838080" imgH="279360" progId="Equation.3">
              <p:embed/>
            </p:oleObj>
          </a:graphicData>
        </a:graphic>
      </p:graphicFrame>
      <p:sp>
        <p:nvSpPr>
          <p:cNvPr id="3085" name="TextBox 106"/>
          <p:cNvSpPr txBox="1">
            <a:spLocks noChangeArrowheads="1"/>
          </p:cNvSpPr>
          <p:nvPr/>
        </p:nvSpPr>
        <p:spPr bwMode="auto">
          <a:xfrm>
            <a:off x="827088" y="5516563"/>
            <a:ext cx="4776787" cy="923925"/>
          </a:xfrm>
          <a:prstGeom prst="rect">
            <a:avLst/>
          </a:prstGeom>
          <a:noFill/>
          <a:ln w="9525">
            <a:noFill/>
            <a:miter lim="800000"/>
            <a:headEnd/>
            <a:tailEnd/>
          </a:ln>
        </p:spPr>
        <p:txBody>
          <a:bodyPr wrap="none">
            <a:spAutoFit/>
          </a:bodyPr>
          <a:lstStyle/>
          <a:p>
            <a:r>
              <a:rPr lang="en-US">
                <a:latin typeface="Calibri" pitchFamily="34" charset="0"/>
              </a:rPr>
              <a:t>The field outside an infinite  charged plane of</a:t>
            </a:r>
          </a:p>
          <a:p>
            <a:r>
              <a:rPr lang="en-US">
                <a:latin typeface="Calibri" pitchFamily="34" charset="0"/>
              </a:rPr>
              <a:t> small thickness is given by </a:t>
            </a:r>
          </a:p>
          <a:p>
            <a:endParaRPr lang="en-US">
              <a:latin typeface="Calibri" pitchFamily="34" charset="0"/>
            </a:endParaRPr>
          </a:p>
        </p:txBody>
      </p:sp>
      <p:graphicFrame>
        <p:nvGraphicFramePr>
          <p:cNvPr id="3075" name="Object 3"/>
          <p:cNvGraphicFramePr>
            <a:graphicFrameLocks noChangeAspect="1"/>
          </p:cNvGraphicFramePr>
          <p:nvPr/>
        </p:nvGraphicFramePr>
        <p:xfrm>
          <a:off x="5867400" y="5445125"/>
          <a:ext cx="1296988" cy="847725"/>
        </p:xfrm>
        <a:graphic>
          <a:graphicData uri="http://schemas.openxmlformats.org/presentationml/2006/ole">
            <p:oleObj spid="_x0000_s100355" name="Équation" r:id="rId4" imgW="660240" imgH="431640" progId="Equation.3">
              <p:embed/>
            </p:oleObj>
          </a:graphicData>
        </a:graphic>
      </p:graphicFrame>
      <p:sp>
        <p:nvSpPr>
          <p:cNvPr id="3086" name="TextBox 108"/>
          <p:cNvSpPr txBox="1">
            <a:spLocks noChangeArrowheads="1"/>
          </p:cNvSpPr>
          <p:nvPr/>
        </p:nvSpPr>
        <p:spPr bwMode="auto">
          <a:xfrm>
            <a:off x="1979613" y="44450"/>
            <a:ext cx="6218237" cy="461963"/>
          </a:xfrm>
          <a:prstGeom prst="rect">
            <a:avLst/>
          </a:prstGeom>
          <a:noFill/>
          <a:ln w="9525">
            <a:noFill/>
            <a:miter lim="800000"/>
            <a:headEnd/>
            <a:tailEnd/>
          </a:ln>
        </p:spPr>
        <p:txBody>
          <a:bodyPr wrap="none">
            <a:spAutoFit/>
          </a:bodyPr>
          <a:lstStyle/>
          <a:p>
            <a:r>
              <a:rPr lang="en-US" sz="2400">
                <a:latin typeface="Calibri" pitchFamily="34" charset="0"/>
              </a:rPr>
              <a:t>Why are polar surfaces i.e. type 3 different?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54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26988"/>
            <a:ext cx="8229600" cy="503238"/>
          </a:xfrm>
        </p:spPr>
        <p:txBody>
          <a:bodyPr rtlCol="0">
            <a:normAutofit fontScale="90000"/>
          </a:bodyPr>
          <a:lstStyle/>
          <a:p>
            <a:pPr eaLnBrk="1" fontAlgn="auto" hangingPunct="1">
              <a:spcAft>
                <a:spcPts val="0"/>
              </a:spcAft>
              <a:defRPr/>
            </a:pPr>
            <a:r>
              <a:rPr lang="en-US" sz="3200" smtClean="0"/>
              <a:t>Simple explanation : big capacitor</a:t>
            </a:r>
          </a:p>
        </p:txBody>
      </p:sp>
      <p:sp>
        <p:nvSpPr>
          <p:cNvPr id="39939" name="Rectangle 2"/>
          <p:cNvSpPr>
            <a:spLocks/>
          </p:cNvSpPr>
          <p:nvPr/>
        </p:nvSpPr>
        <p:spPr bwMode="auto">
          <a:xfrm>
            <a:off x="5694363" y="2841625"/>
            <a:ext cx="134937" cy="276225"/>
          </a:xfrm>
          <a:prstGeom prst="rect">
            <a:avLst/>
          </a:prstGeom>
          <a:noFill/>
          <a:ln w="12700">
            <a:noFill/>
            <a:miter lim="800000"/>
            <a:headEnd/>
            <a:tailEnd/>
          </a:ln>
        </p:spPr>
        <p:txBody>
          <a:bodyPr wrap="none" lIns="0" tIns="0" rIns="0" bIns="0" anchor="ctr">
            <a:spAutoFit/>
          </a:bodyPr>
          <a:lstStyle/>
          <a:p>
            <a:r>
              <a:rPr lang="en-US">
                <a:latin typeface="Calibri" pitchFamily="34" charset="0"/>
              </a:rPr>
              <a:t>+</a:t>
            </a:r>
          </a:p>
        </p:txBody>
      </p:sp>
      <p:sp>
        <p:nvSpPr>
          <p:cNvPr id="39940" name="Rectangle 3"/>
          <p:cNvSpPr>
            <a:spLocks/>
          </p:cNvSpPr>
          <p:nvPr/>
        </p:nvSpPr>
        <p:spPr bwMode="auto">
          <a:xfrm>
            <a:off x="3259138" y="2841625"/>
            <a:ext cx="134937" cy="276225"/>
          </a:xfrm>
          <a:prstGeom prst="rect">
            <a:avLst/>
          </a:prstGeom>
          <a:noFill/>
          <a:ln w="12700">
            <a:noFill/>
            <a:miter lim="800000"/>
            <a:headEnd/>
            <a:tailEnd/>
          </a:ln>
        </p:spPr>
        <p:txBody>
          <a:bodyPr wrap="none" lIns="0" tIns="0" rIns="0" bIns="0" anchor="ctr">
            <a:spAutoFit/>
          </a:bodyPr>
          <a:lstStyle/>
          <a:p>
            <a:r>
              <a:rPr lang="en-US">
                <a:latin typeface="Calibri" pitchFamily="34" charset="0"/>
              </a:rPr>
              <a:t>=</a:t>
            </a:r>
          </a:p>
        </p:txBody>
      </p:sp>
      <p:grpSp>
        <p:nvGrpSpPr>
          <p:cNvPr id="2" name="Group 4"/>
          <p:cNvGrpSpPr>
            <a:grpSpLocks/>
          </p:cNvGrpSpPr>
          <p:nvPr/>
        </p:nvGrpSpPr>
        <p:grpSpPr bwMode="auto">
          <a:xfrm>
            <a:off x="3616325" y="1046163"/>
            <a:ext cx="822325" cy="4375150"/>
            <a:chOff x="0" y="0"/>
            <a:chExt cx="736" cy="3920"/>
          </a:xfrm>
        </p:grpSpPr>
        <p:sp>
          <p:nvSpPr>
            <p:cNvPr id="40066" name="Rectangle 5"/>
            <p:cNvSpPr>
              <a:spLocks/>
            </p:cNvSpPr>
            <p:nvPr/>
          </p:nvSpPr>
          <p:spPr bwMode="auto">
            <a:xfrm>
              <a:off x="0" y="0"/>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67" name="Rectangle 6"/>
            <p:cNvSpPr>
              <a:spLocks/>
            </p:cNvSpPr>
            <p:nvPr/>
          </p:nvSpPr>
          <p:spPr bwMode="auto">
            <a:xfrm>
              <a:off x="56" y="336"/>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68" name="Rectangle 7"/>
            <p:cNvSpPr>
              <a:spLocks/>
            </p:cNvSpPr>
            <p:nvPr/>
          </p:nvSpPr>
          <p:spPr bwMode="auto">
            <a:xfrm>
              <a:off x="56" y="520"/>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69" name="Rectangle 8"/>
            <p:cNvSpPr>
              <a:spLocks/>
            </p:cNvSpPr>
            <p:nvPr/>
          </p:nvSpPr>
          <p:spPr bwMode="auto">
            <a:xfrm>
              <a:off x="0" y="944"/>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0" name="Rectangle 9"/>
            <p:cNvSpPr>
              <a:spLocks/>
            </p:cNvSpPr>
            <p:nvPr/>
          </p:nvSpPr>
          <p:spPr bwMode="auto">
            <a:xfrm>
              <a:off x="0" y="1128"/>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1" name="Rectangle 10"/>
            <p:cNvSpPr>
              <a:spLocks/>
            </p:cNvSpPr>
            <p:nvPr/>
          </p:nvSpPr>
          <p:spPr bwMode="auto">
            <a:xfrm>
              <a:off x="56" y="1464"/>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2" name="Rectangle 11"/>
            <p:cNvSpPr>
              <a:spLocks/>
            </p:cNvSpPr>
            <p:nvPr/>
          </p:nvSpPr>
          <p:spPr bwMode="auto">
            <a:xfrm>
              <a:off x="56" y="1648"/>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3" name="Rectangle 12"/>
            <p:cNvSpPr>
              <a:spLocks/>
            </p:cNvSpPr>
            <p:nvPr/>
          </p:nvSpPr>
          <p:spPr bwMode="auto">
            <a:xfrm>
              <a:off x="0" y="2032"/>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4" name="Rectangle 13"/>
            <p:cNvSpPr>
              <a:spLocks/>
            </p:cNvSpPr>
            <p:nvPr/>
          </p:nvSpPr>
          <p:spPr bwMode="auto">
            <a:xfrm>
              <a:off x="0" y="2216"/>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5" name="Rectangle 14"/>
            <p:cNvSpPr>
              <a:spLocks/>
            </p:cNvSpPr>
            <p:nvPr/>
          </p:nvSpPr>
          <p:spPr bwMode="auto">
            <a:xfrm>
              <a:off x="56" y="2552"/>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6" name="Rectangle 15"/>
            <p:cNvSpPr>
              <a:spLocks/>
            </p:cNvSpPr>
            <p:nvPr/>
          </p:nvSpPr>
          <p:spPr bwMode="auto">
            <a:xfrm>
              <a:off x="56" y="2736"/>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7" name="Rectangle 16"/>
            <p:cNvSpPr>
              <a:spLocks/>
            </p:cNvSpPr>
            <p:nvPr/>
          </p:nvSpPr>
          <p:spPr bwMode="auto">
            <a:xfrm>
              <a:off x="0" y="3112"/>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8" name="Rectangle 17"/>
            <p:cNvSpPr>
              <a:spLocks/>
            </p:cNvSpPr>
            <p:nvPr/>
          </p:nvSpPr>
          <p:spPr bwMode="auto">
            <a:xfrm>
              <a:off x="0" y="3296"/>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79" name="Rectangle 18"/>
            <p:cNvSpPr>
              <a:spLocks/>
            </p:cNvSpPr>
            <p:nvPr/>
          </p:nvSpPr>
          <p:spPr bwMode="auto">
            <a:xfrm>
              <a:off x="56" y="3632"/>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grpSp>
      <p:grpSp>
        <p:nvGrpSpPr>
          <p:cNvPr id="3" name="Group 19"/>
          <p:cNvGrpSpPr>
            <a:grpSpLocks/>
          </p:cNvGrpSpPr>
          <p:nvPr/>
        </p:nvGrpSpPr>
        <p:grpSpPr bwMode="auto">
          <a:xfrm>
            <a:off x="4249738" y="1127125"/>
            <a:ext cx="625475" cy="4256088"/>
            <a:chOff x="0" y="0"/>
            <a:chExt cx="560" cy="3813"/>
          </a:xfrm>
        </p:grpSpPr>
        <p:sp>
          <p:nvSpPr>
            <p:cNvPr id="40045" name="Rectangle 20"/>
            <p:cNvSpPr>
              <a:spLocks/>
            </p:cNvSpPr>
            <p:nvPr/>
          </p:nvSpPr>
          <p:spPr bwMode="auto">
            <a:xfrm>
              <a:off x="0" y="463"/>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46" name="Rectangle 21"/>
            <p:cNvSpPr>
              <a:spLocks/>
            </p:cNvSpPr>
            <p:nvPr/>
          </p:nvSpPr>
          <p:spPr bwMode="auto">
            <a:xfrm>
              <a:off x="0" y="1568"/>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47" name="Rectangle 22"/>
            <p:cNvSpPr>
              <a:spLocks/>
            </p:cNvSpPr>
            <p:nvPr/>
          </p:nvSpPr>
          <p:spPr bwMode="auto">
            <a:xfrm>
              <a:off x="0" y="1016"/>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48" name="Rectangle 23"/>
            <p:cNvSpPr>
              <a:spLocks/>
            </p:cNvSpPr>
            <p:nvPr/>
          </p:nvSpPr>
          <p:spPr bwMode="auto">
            <a:xfrm>
              <a:off x="0" y="2116"/>
              <a:ext cx="558"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49" name="Rectangle 24"/>
            <p:cNvSpPr>
              <a:spLocks/>
            </p:cNvSpPr>
            <p:nvPr/>
          </p:nvSpPr>
          <p:spPr bwMode="auto">
            <a:xfrm>
              <a:off x="0" y="2668"/>
              <a:ext cx="558"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50" name="Rectangle 25"/>
            <p:cNvSpPr>
              <a:spLocks/>
            </p:cNvSpPr>
            <p:nvPr/>
          </p:nvSpPr>
          <p:spPr bwMode="auto">
            <a:xfrm>
              <a:off x="0" y="3773"/>
              <a:ext cx="558"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51" name="Rectangle 26"/>
            <p:cNvSpPr>
              <a:spLocks/>
            </p:cNvSpPr>
            <p:nvPr/>
          </p:nvSpPr>
          <p:spPr bwMode="auto">
            <a:xfrm>
              <a:off x="0" y="3221"/>
              <a:ext cx="558"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52" name="Rectangle 27"/>
            <p:cNvSpPr>
              <a:spLocks/>
            </p:cNvSpPr>
            <p:nvPr/>
          </p:nvSpPr>
          <p:spPr bwMode="auto">
            <a:xfrm>
              <a:off x="1" y="0"/>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53" name="Rectangle 28"/>
            <p:cNvSpPr>
              <a:spLocks/>
            </p:cNvSpPr>
            <p:nvPr/>
          </p:nvSpPr>
          <p:spPr bwMode="auto">
            <a:xfrm>
              <a:off x="1" y="552"/>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54" name="Rectangle 29"/>
            <p:cNvSpPr>
              <a:spLocks/>
            </p:cNvSpPr>
            <p:nvPr/>
          </p:nvSpPr>
          <p:spPr bwMode="auto">
            <a:xfrm>
              <a:off x="1" y="1657"/>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55" name="Rectangle 30"/>
            <p:cNvSpPr>
              <a:spLocks/>
            </p:cNvSpPr>
            <p:nvPr/>
          </p:nvSpPr>
          <p:spPr bwMode="auto">
            <a:xfrm>
              <a:off x="1" y="1104"/>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56" name="Rectangle 31"/>
            <p:cNvSpPr>
              <a:spLocks/>
            </p:cNvSpPr>
            <p:nvPr/>
          </p:nvSpPr>
          <p:spPr bwMode="auto">
            <a:xfrm>
              <a:off x="0" y="2204"/>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57" name="Rectangle 32"/>
            <p:cNvSpPr>
              <a:spLocks/>
            </p:cNvSpPr>
            <p:nvPr/>
          </p:nvSpPr>
          <p:spPr bwMode="auto">
            <a:xfrm>
              <a:off x="0" y="2757"/>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58" name="Rectangle 33"/>
            <p:cNvSpPr>
              <a:spLocks/>
            </p:cNvSpPr>
            <p:nvPr/>
          </p:nvSpPr>
          <p:spPr bwMode="auto">
            <a:xfrm>
              <a:off x="0" y="3309"/>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59" name="Line 34"/>
            <p:cNvSpPr>
              <a:spLocks noChangeShapeType="1"/>
            </p:cNvSpPr>
            <p:nvPr/>
          </p:nvSpPr>
          <p:spPr bwMode="auto">
            <a:xfrm rot="10800000" flipH="1">
              <a:off x="293" y="93"/>
              <a:ext cx="0" cy="323"/>
            </a:xfrm>
            <a:prstGeom prst="line">
              <a:avLst/>
            </a:prstGeom>
            <a:noFill/>
            <a:ln w="38100">
              <a:solidFill>
                <a:srgbClr val="0000FF"/>
              </a:solidFill>
              <a:miter lim="800000"/>
              <a:headEnd type="stealth" w="med" len="med"/>
              <a:tailEnd/>
            </a:ln>
          </p:spPr>
          <p:txBody>
            <a:bodyPr lIns="0" tIns="0" rIns="0" bIns="0"/>
            <a:lstStyle/>
            <a:p>
              <a:endParaRPr lang="en-US"/>
            </a:p>
          </p:txBody>
        </p:sp>
        <p:sp>
          <p:nvSpPr>
            <p:cNvPr id="40060" name="Line 35"/>
            <p:cNvSpPr>
              <a:spLocks noChangeShapeType="1"/>
            </p:cNvSpPr>
            <p:nvPr/>
          </p:nvSpPr>
          <p:spPr bwMode="auto">
            <a:xfrm rot="10800000" flipH="1">
              <a:off x="293" y="1208"/>
              <a:ext cx="0" cy="322"/>
            </a:xfrm>
            <a:prstGeom prst="line">
              <a:avLst/>
            </a:prstGeom>
            <a:noFill/>
            <a:ln w="38100">
              <a:solidFill>
                <a:srgbClr val="0000FF"/>
              </a:solidFill>
              <a:miter lim="800000"/>
              <a:headEnd type="stealth" w="med" len="med"/>
              <a:tailEnd/>
            </a:ln>
          </p:spPr>
          <p:txBody>
            <a:bodyPr lIns="0" tIns="0" rIns="0" bIns="0"/>
            <a:lstStyle/>
            <a:p>
              <a:endParaRPr lang="en-US"/>
            </a:p>
          </p:txBody>
        </p:sp>
        <p:sp>
          <p:nvSpPr>
            <p:cNvPr id="40061" name="Line 36"/>
            <p:cNvSpPr>
              <a:spLocks noChangeShapeType="1"/>
            </p:cNvSpPr>
            <p:nvPr/>
          </p:nvSpPr>
          <p:spPr bwMode="auto">
            <a:xfrm rot="10800000" flipH="1">
              <a:off x="293" y="2296"/>
              <a:ext cx="0" cy="322"/>
            </a:xfrm>
            <a:prstGeom prst="line">
              <a:avLst/>
            </a:prstGeom>
            <a:noFill/>
            <a:ln w="38100">
              <a:solidFill>
                <a:srgbClr val="0000FF"/>
              </a:solidFill>
              <a:miter lim="800000"/>
              <a:headEnd type="stealth" w="med" len="med"/>
              <a:tailEnd/>
            </a:ln>
          </p:spPr>
          <p:txBody>
            <a:bodyPr lIns="0" tIns="0" rIns="0" bIns="0"/>
            <a:lstStyle/>
            <a:p>
              <a:endParaRPr lang="en-US"/>
            </a:p>
          </p:txBody>
        </p:sp>
        <p:sp>
          <p:nvSpPr>
            <p:cNvPr id="40062" name="Line 37"/>
            <p:cNvSpPr>
              <a:spLocks noChangeShapeType="1"/>
            </p:cNvSpPr>
            <p:nvPr/>
          </p:nvSpPr>
          <p:spPr bwMode="auto">
            <a:xfrm rot="10800000" flipH="1">
              <a:off x="293" y="3400"/>
              <a:ext cx="0" cy="322"/>
            </a:xfrm>
            <a:prstGeom prst="line">
              <a:avLst/>
            </a:prstGeom>
            <a:noFill/>
            <a:ln w="38100">
              <a:solidFill>
                <a:srgbClr val="0000FF"/>
              </a:solidFill>
              <a:miter lim="800000"/>
              <a:headEnd type="stealth" w="med" len="med"/>
              <a:tailEnd/>
            </a:ln>
          </p:spPr>
          <p:txBody>
            <a:bodyPr lIns="0" tIns="0" rIns="0" bIns="0"/>
            <a:lstStyle/>
            <a:p>
              <a:endParaRPr lang="en-US"/>
            </a:p>
          </p:txBody>
        </p:sp>
        <p:sp>
          <p:nvSpPr>
            <p:cNvPr id="40063" name="Line 38"/>
            <p:cNvSpPr>
              <a:spLocks noChangeShapeType="1"/>
            </p:cNvSpPr>
            <p:nvPr/>
          </p:nvSpPr>
          <p:spPr bwMode="auto">
            <a:xfrm>
              <a:off x="293" y="2856"/>
              <a:ext cx="0" cy="322"/>
            </a:xfrm>
            <a:prstGeom prst="line">
              <a:avLst/>
            </a:prstGeom>
            <a:noFill/>
            <a:ln w="38100">
              <a:solidFill>
                <a:srgbClr val="0000FF"/>
              </a:solidFill>
              <a:miter lim="800000"/>
              <a:headEnd type="stealth" w="med" len="med"/>
              <a:tailEnd/>
            </a:ln>
          </p:spPr>
          <p:txBody>
            <a:bodyPr lIns="0" tIns="0" rIns="0" bIns="0"/>
            <a:lstStyle/>
            <a:p>
              <a:endParaRPr lang="en-US"/>
            </a:p>
          </p:txBody>
        </p:sp>
        <p:sp>
          <p:nvSpPr>
            <p:cNvPr id="40064" name="Line 39"/>
            <p:cNvSpPr>
              <a:spLocks noChangeShapeType="1"/>
            </p:cNvSpPr>
            <p:nvPr/>
          </p:nvSpPr>
          <p:spPr bwMode="auto">
            <a:xfrm>
              <a:off x="293" y="1760"/>
              <a:ext cx="0" cy="322"/>
            </a:xfrm>
            <a:prstGeom prst="line">
              <a:avLst/>
            </a:prstGeom>
            <a:noFill/>
            <a:ln w="38100">
              <a:solidFill>
                <a:srgbClr val="0000FF"/>
              </a:solidFill>
              <a:miter lim="800000"/>
              <a:headEnd type="stealth" w="med" len="med"/>
              <a:tailEnd/>
            </a:ln>
          </p:spPr>
          <p:txBody>
            <a:bodyPr lIns="0" tIns="0" rIns="0" bIns="0"/>
            <a:lstStyle/>
            <a:p>
              <a:endParaRPr lang="en-US"/>
            </a:p>
          </p:txBody>
        </p:sp>
        <p:sp>
          <p:nvSpPr>
            <p:cNvPr id="40065" name="Line 40"/>
            <p:cNvSpPr>
              <a:spLocks noChangeShapeType="1"/>
            </p:cNvSpPr>
            <p:nvPr/>
          </p:nvSpPr>
          <p:spPr bwMode="auto">
            <a:xfrm>
              <a:off x="293" y="648"/>
              <a:ext cx="0" cy="322"/>
            </a:xfrm>
            <a:prstGeom prst="line">
              <a:avLst/>
            </a:prstGeom>
            <a:noFill/>
            <a:ln w="38100">
              <a:solidFill>
                <a:srgbClr val="0000FF"/>
              </a:solidFill>
              <a:miter lim="800000"/>
              <a:headEnd type="stealth" w="med" len="med"/>
              <a:tailEnd/>
            </a:ln>
          </p:spPr>
          <p:txBody>
            <a:bodyPr lIns="0" tIns="0" rIns="0" bIns="0"/>
            <a:lstStyle/>
            <a:p>
              <a:endParaRPr lang="en-US"/>
            </a:p>
          </p:txBody>
        </p:sp>
      </p:grpSp>
      <p:sp>
        <p:nvSpPr>
          <p:cNvPr id="39943" name="Rectangle 41"/>
          <p:cNvSpPr>
            <a:spLocks/>
          </p:cNvSpPr>
          <p:nvPr/>
        </p:nvSpPr>
        <p:spPr bwMode="auto">
          <a:xfrm>
            <a:off x="4340225" y="1281113"/>
            <a:ext cx="146050" cy="261937"/>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E</a:t>
            </a:r>
          </a:p>
        </p:txBody>
      </p:sp>
      <p:sp>
        <p:nvSpPr>
          <p:cNvPr id="39944" name="Rectangle 42"/>
          <p:cNvSpPr>
            <a:spLocks/>
          </p:cNvSpPr>
          <p:nvPr/>
        </p:nvSpPr>
        <p:spPr bwMode="auto">
          <a:xfrm>
            <a:off x="6224588" y="5465763"/>
            <a:ext cx="758825" cy="322262"/>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grpSp>
        <p:nvGrpSpPr>
          <p:cNvPr id="4" name="Group 43"/>
          <p:cNvGrpSpPr>
            <a:grpSpLocks/>
          </p:cNvGrpSpPr>
          <p:nvPr/>
        </p:nvGrpSpPr>
        <p:grpSpPr bwMode="auto">
          <a:xfrm>
            <a:off x="6224588" y="1009650"/>
            <a:ext cx="623887" cy="4452938"/>
            <a:chOff x="0" y="0"/>
            <a:chExt cx="560" cy="3990"/>
          </a:xfrm>
        </p:grpSpPr>
        <p:grpSp>
          <p:nvGrpSpPr>
            <p:cNvPr id="5" name="Group 44"/>
            <p:cNvGrpSpPr>
              <a:grpSpLocks/>
            </p:cNvGrpSpPr>
            <p:nvPr/>
          </p:nvGrpSpPr>
          <p:grpSpPr bwMode="auto">
            <a:xfrm>
              <a:off x="0" y="0"/>
              <a:ext cx="560" cy="3990"/>
              <a:chOff x="0" y="0"/>
              <a:chExt cx="560" cy="3990"/>
            </a:xfrm>
          </p:grpSpPr>
          <p:sp>
            <p:nvSpPr>
              <p:cNvPr id="40043" name="Rectangle 45"/>
              <p:cNvSpPr>
                <a:spLocks/>
              </p:cNvSpPr>
              <p:nvPr/>
            </p:nvSpPr>
            <p:spPr bwMode="auto">
              <a:xfrm>
                <a:off x="0" y="0"/>
                <a:ext cx="560"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44" name="Rectangle 46"/>
              <p:cNvSpPr>
                <a:spLocks/>
              </p:cNvSpPr>
              <p:nvPr/>
            </p:nvSpPr>
            <p:spPr bwMode="auto">
              <a:xfrm>
                <a:off x="0" y="3950"/>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grpSp>
        <p:sp>
          <p:nvSpPr>
            <p:cNvPr id="40042" name="Line 47"/>
            <p:cNvSpPr>
              <a:spLocks noChangeShapeType="1"/>
            </p:cNvSpPr>
            <p:nvPr/>
          </p:nvSpPr>
          <p:spPr bwMode="auto">
            <a:xfrm rot="10800000" flipH="1">
              <a:off x="266" y="72"/>
              <a:ext cx="0" cy="3841"/>
            </a:xfrm>
            <a:prstGeom prst="line">
              <a:avLst/>
            </a:prstGeom>
            <a:noFill/>
            <a:ln w="38100">
              <a:solidFill>
                <a:srgbClr val="FF0000"/>
              </a:solidFill>
              <a:miter lim="800000"/>
              <a:headEnd type="stealth" w="med" len="med"/>
              <a:tailEnd/>
            </a:ln>
          </p:spPr>
          <p:txBody>
            <a:bodyPr lIns="0" tIns="0" rIns="0" bIns="0"/>
            <a:lstStyle/>
            <a:p>
              <a:endParaRPr lang="en-US"/>
            </a:p>
          </p:txBody>
        </p:sp>
      </p:grpSp>
      <p:sp>
        <p:nvSpPr>
          <p:cNvPr id="39946" name="Rectangle 48"/>
          <p:cNvSpPr>
            <a:spLocks/>
          </p:cNvSpPr>
          <p:nvPr/>
        </p:nvSpPr>
        <p:spPr bwMode="auto">
          <a:xfrm>
            <a:off x="6161088" y="688975"/>
            <a:ext cx="758825" cy="322263"/>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39947" name="Rectangle 49"/>
          <p:cNvSpPr>
            <a:spLocks/>
          </p:cNvSpPr>
          <p:nvPr/>
        </p:nvSpPr>
        <p:spPr bwMode="auto">
          <a:xfrm>
            <a:off x="6259513" y="1281113"/>
            <a:ext cx="146050" cy="261937"/>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E</a:t>
            </a:r>
          </a:p>
        </p:txBody>
      </p:sp>
      <p:grpSp>
        <p:nvGrpSpPr>
          <p:cNvPr id="6" name="Group 50"/>
          <p:cNvGrpSpPr>
            <a:grpSpLocks/>
          </p:cNvGrpSpPr>
          <p:nvPr/>
        </p:nvGrpSpPr>
        <p:grpSpPr bwMode="auto">
          <a:xfrm>
            <a:off x="625475" y="1028700"/>
            <a:ext cx="623888" cy="4452938"/>
            <a:chOff x="0" y="0"/>
            <a:chExt cx="560" cy="3990"/>
          </a:xfrm>
        </p:grpSpPr>
        <p:grpSp>
          <p:nvGrpSpPr>
            <p:cNvPr id="7" name="Group 51"/>
            <p:cNvGrpSpPr>
              <a:grpSpLocks/>
            </p:cNvGrpSpPr>
            <p:nvPr/>
          </p:nvGrpSpPr>
          <p:grpSpPr bwMode="auto">
            <a:xfrm>
              <a:off x="0" y="0"/>
              <a:ext cx="560" cy="3990"/>
              <a:chOff x="0" y="0"/>
              <a:chExt cx="560" cy="3990"/>
            </a:xfrm>
          </p:grpSpPr>
          <p:sp>
            <p:nvSpPr>
              <p:cNvPr id="40025" name="Rectangle 52"/>
              <p:cNvSpPr>
                <a:spLocks/>
              </p:cNvSpPr>
              <p:nvPr/>
            </p:nvSpPr>
            <p:spPr bwMode="auto">
              <a:xfrm>
                <a:off x="0" y="0"/>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26" name="Rectangle 53"/>
              <p:cNvSpPr>
                <a:spLocks/>
              </p:cNvSpPr>
              <p:nvPr/>
            </p:nvSpPr>
            <p:spPr bwMode="auto">
              <a:xfrm>
                <a:off x="0" y="552"/>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27" name="Rectangle 54"/>
              <p:cNvSpPr>
                <a:spLocks/>
              </p:cNvSpPr>
              <p:nvPr/>
            </p:nvSpPr>
            <p:spPr bwMode="auto">
              <a:xfrm>
                <a:off x="0" y="1657"/>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28" name="Rectangle 55"/>
              <p:cNvSpPr>
                <a:spLocks/>
              </p:cNvSpPr>
              <p:nvPr/>
            </p:nvSpPr>
            <p:spPr bwMode="auto">
              <a:xfrm>
                <a:off x="0" y="1104"/>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29" name="Rectangle 56"/>
              <p:cNvSpPr>
                <a:spLocks/>
              </p:cNvSpPr>
              <p:nvPr/>
            </p:nvSpPr>
            <p:spPr bwMode="auto">
              <a:xfrm>
                <a:off x="0" y="2204"/>
                <a:ext cx="558"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30" name="Rectangle 57"/>
              <p:cNvSpPr>
                <a:spLocks/>
              </p:cNvSpPr>
              <p:nvPr/>
            </p:nvSpPr>
            <p:spPr bwMode="auto">
              <a:xfrm>
                <a:off x="0" y="2757"/>
                <a:ext cx="558"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31" name="Rectangle 58"/>
              <p:cNvSpPr>
                <a:spLocks/>
              </p:cNvSpPr>
              <p:nvPr/>
            </p:nvSpPr>
            <p:spPr bwMode="auto">
              <a:xfrm>
                <a:off x="0" y="3861"/>
                <a:ext cx="558"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32" name="Rectangle 59"/>
              <p:cNvSpPr>
                <a:spLocks/>
              </p:cNvSpPr>
              <p:nvPr/>
            </p:nvSpPr>
            <p:spPr bwMode="auto">
              <a:xfrm>
                <a:off x="0" y="3309"/>
                <a:ext cx="558"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33" name="Rectangle 60"/>
              <p:cNvSpPr>
                <a:spLocks/>
              </p:cNvSpPr>
              <p:nvPr/>
            </p:nvSpPr>
            <p:spPr bwMode="auto">
              <a:xfrm>
                <a:off x="1" y="88"/>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34" name="Rectangle 61"/>
              <p:cNvSpPr>
                <a:spLocks/>
              </p:cNvSpPr>
              <p:nvPr/>
            </p:nvSpPr>
            <p:spPr bwMode="auto">
              <a:xfrm>
                <a:off x="1" y="640"/>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35" name="Rectangle 62"/>
              <p:cNvSpPr>
                <a:spLocks/>
              </p:cNvSpPr>
              <p:nvPr/>
            </p:nvSpPr>
            <p:spPr bwMode="auto">
              <a:xfrm>
                <a:off x="1" y="1745"/>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36" name="Rectangle 63"/>
              <p:cNvSpPr>
                <a:spLocks/>
              </p:cNvSpPr>
              <p:nvPr/>
            </p:nvSpPr>
            <p:spPr bwMode="auto">
              <a:xfrm>
                <a:off x="1" y="1193"/>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37" name="Rectangle 64"/>
              <p:cNvSpPr>
                <a:spLocks/>
              </p:cNvSpPr>
              <p:nvPr/>
            </p:nvSpPr>
            <p:spPr bwMode="auto">
              <a:xfrm>
                <a:off x="0" y="2293"/>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sp>
            <p:nvSpPr>
              <p:cNvPr id="40038" name="Rectangle 65"/>
              <p:cNvSpPr>
                <a:spLocks/>
              </p:cNvSpPr>
              <p:nvPr/>
            </p:nvSpPr>
            <p:spPr bwMode="auto">
              <a:xfrm>
                <a:off x="0" y="2845"/>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39" name="Rectangle 66"/>
              <p:cNvSpPr>
                <a:spLocks/>
              </p:cNvSpPr>
              <p:nvPr/>
            </p:nvSpPr>
            <p:spPr bwMode="auto">
              <a:xfrm>
                <a:off x="0" y="3950"/>
                <a:ext cx="559" cy="4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0040" name="Rectangle 67"/>
              <p:cNvSpPr>
                <a:spLocks/>
              </p:cNvSpPr>
              <p:nvPr/>
            </p:nvSpPr>
            <p:spPr bwMode="auto">
              <a:xfrm>
                <a:off x="0" y="3398"/>
                <a:ext cx="559" cy="40"/>
              </a:xfrm>
              <a:prstGeom prst="rect">
                <a:avLst/>
              </a:prstGeom>
              <a:solidFill>
                <a:srgbClr val="0000FF">
                  <a:alpha val="70195"/>
                </a:srgbClr>
              </a:solidFill>
              <a:ln w="25400">
                <a:noFill/>
                <a:miter lim="800000"/>
                <a:headEnd/>
                <a:tailEnd/>
              </a:ln>
            </p:spPr>
            <p:txBody>
              <a:bodyPr lIns="0" tIns="0" rIns="0" bIns="0"/>
              <a:lstStyle/>
              <a:p>
                <a:endParaRPr lang="en-US">
                  <a:latin typeface="Calibri" pitchFamily="34" charset="0"/>
                </a:endParaRPr>
              </a:p>
            </p:txBody>
          </p:sp>
        </p:grpSp>
        <p:sp>
          <p:nvSpPr>
            <p:cNvPr id="40021" name="Line 68"/>
            <p:cNvSpPr>
              <a:spLocks noChangeShapeType="1"/>
            </p:cNvSpPr>
            <p:nvPr/>
          </p:nvSpPr>
          <p:spPr bwMode="auto">
            <a:xfrm rot="10800000" flipH="1">
              <a:off x="293" y="184"/>
              <a:ext cx="0" cy="322"/>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40022" name="Line 69"/>
            <p:cNvSpPr>
              <a:spLocks noChangeShapeType="1"/>
            </p:cNvSpPr>
            <p:nvPr/>
          </p:nvSpPr>
          <p:spPr bwMode="auto">
            <a:xfrm rot="10800000" flipH="1">
              <a:off x="293" y="1296"/>
              <a:ext cx="0" cy="322"/>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40023" name="Line 70"/>
            <p:cNvSpPr>
              <a:spLocks noChangeShapeType="1"/>
            </p:cNvSpPr>
            <p:nvPr/>
          </p:nvSpPr>
          <p:spPr bwMode="auto">
            <a:xfrm rot="10800000" flipH="1">
              <a:off x="293" y="2384"/>
              <a:ext cx="0" cy="322"/>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40024" name="Line 71"/>
            <p:cNvSpPr>
              <a:spLocks noChangeShapeType="1"/>
            </p:cNvSpPr>
            <p:nvPr/>
          </p:nvSpPr>
          <p:spPr bwMode="auto">
            <a:xfrm rot="10800000" flipH="1">
              <a:off x="293" y="3488"/>
              <a:ext cx="0" cy="322"/>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8" name="Group 72"/>
          <p:cNvGrpSpPr>
            <a:grpSpLocks/>
          </p:cNvGrpSpPr>
          <p:nvPr/>
        </p:nvGrpSpPr>
        <p:grpSpPr bwMode="auto">
          <a:xfrm>
            <a:off x="0" y="1027113"/>
            <a:ext cx="820738" cy="4776787"/>
            <a:chOff x="0" y="0"/>
            <a:chExt cx="736" cy="4280"/>
          </a:xfrm>
        </p:grpSpPr>
        <p:sp>
          <p:nvSpPr>
            <p:cNvPr id="40003" name="Rectangle 73"/>
            <p:cNvSpPr>
              <a:spLocks/>
            </p:cNvSpPr>
            <p:nvPr/>
          </p:nvSpPr>
          <p:spPr bwMode="auto">
            <a:xfrm>
              <a:off x="0" y="0"/>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grpSp>
          <p:nvGrpSpPr>
            <p:cNvPr id="9" name="Group 74"/>
            <p:cNvGrpSpPr>
              <a:grpSpLocks/>
            </p:cNvGrpSpPr>
            <p:nvPr/>
          </p:nvGrpSpPr>
          <p:grpSpPr bwMode="auto">
            <a:xfrm>
              <a:off x="0" y="176"/>
              <a:ext cx="736" cy="3920"/>
              <a:chOff x="0" y="0"/>
              <a:chExt cx="736" cy="3920"/>
            </a:xfrm>
          </p:grpSpPr>
          <p:sp>
            <p:nvSpPr>
              <p:cNvPr id="40006" name="Rectangle 75"/>
              <p:cNvSpPr>
                <a:spLocks/>
              </p:cNvSpPr>
              <p:nvPr/>
            </p:nvSpPr>
            <p:spPr bwMode="auto">
              <a:xfrm>
                <a:off x="0" y="0"/>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07" name="Rectangle 76"/>
              <p:cNvSpPr>
                <a:spLocks/>
              </p:cNvSpPr>
              <p:nvPr/>
            </p:nvSpPr>
            <p:spPr bwMode="auto">
              <a:xfrm>
                <a:off x="56" y="336"/>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08" name="Rectangle 77"/>
              <p:cNvSpPr>
                <a:spLocks/>
              </p:cNvSpPr>
              <p:nvPr/>
            </p:nvSpPr>
            <p:spPr bwMode="auto">
              <a:xfrm>
                <a:off x="56" y="520"/>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09" name="Rectangle 78"/>
              <p:cNvSpPr>
                <a:spLocks/>
              </p:cNvSpPr>
              <p:nvPr/>
            </p:nvSpPr>
            <p:spPr bwMode="auto">
              <a:xfrm>
                <a:off x="0" y="944"/>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0" name="Rectangle 79"/>
              <p:cNvSpPr>
                <a:spLocks/>
              </p:cNvSpPr>
              <p:nvPr/>
            </p:nvSpPr>
            <p:spPr bwMode="auto">
              <a:xfrm>
                <a:off x="0" y="1128"/>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1" name="Rectangle 80"/>
              <p:cNvSpPr>
                <a:spLocks/>
              </p:cNvSpPr>
              <p:nvPr/>
            </p:nvSpPr>
            <p:spPr bwMode="auto">
              <a:xfrm>
                <a:off x="56" y="1464"/>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2" name="Rectangle 81"/>
              <p:cNvSpPr>
                <a:spLocks/>
              </p:cNvSpPr>
              <p:nvPr/>
            </p:nvSpPr>
            <p:spPr bwMode="auto">
              <a:xfrm>
                <a:off x="56" y="1648"/>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3" name="Rectangle 82"/>
              <p:cNvSpPr>
                <a:spLocks/>
              </p:cNvSpPr>
              <p:nvPr/>
            </p:nvSpPr>
            <p:spPr bwMode="auto">
              <a:xfrm>
                <a:off x="0" y="2032"/>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4" name="Rectangle 83"/>
              <p:cNvSpPr>
                <a:spLocks/>
              </p:cNvSpPr>
              <p:nvPr/>
            </p:nvSpPr>
            <p:spPr bwMode="auto">
              <a:xfrm>
                <a:off x="0" y="2216"/>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5" name="Rectangle 84"/>
              <p:cNvSpPr>
                <a:spLocks/>
              </p:cNvSpPr>
              <p:nvPr/>
            </p:nvSpPr>
            <p:spPr bwMode="auto">
              <a:xfrm>
                <a:off x="56" y="2552"/>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6" name="Rectangle 85"/>
              <p:cNvSpPr>
                <a:spLocks/>
              </p:cNvSpPr>
              <p:nvPr/>
            </p:nvSpPr>
            <p:spPr bwMode="auto">
              <a:xfrm>
                <a:off x="56" y="2736"/>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7" name="Rectangle 86"/>
              <p:cNvSpPr>
                <a:spLocks/>
              </p:cNvSpPr>
              <p:nvPr/>
            </p:nvSpPr>
            <p:spPr bwMode="auto">
              <a:xfrm>
                <a:off x="0" y="3112"/>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8" name="Rectangle 87"/>
              <p:cNvSpPr>
                <a:spLocks/>
              </p:cNvSpPr>
              <p:nvPr/>
            </p:nvSpPr>
            <p:spPr bwMode="auto">
              <a:xfrm>
                <a:off x="0" y="3296"/>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sp>
            <p:nvSpPr>
              <p:cNvPr id="40019" name="Rectangle 88"/>
              <p:cNvSpPr>
                <a:spLocks/>
              </p:cNvSpPr>
              <p:nvPr/>
            </p:nvSpPr>
            <p:spPr bwMode="auto">
              <a:xfrm>
                <a:off x="56" y="3632"/>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grpSp>
        <p:sp>
          <p:nvSpPr>
            <p:cNvPr id="40005" name="Rectangle 89"/>
            <p:cNvSpPr>
              <a:spLocks/>
            </p:cNvSpPr>
            <p:nvPr/>
          </p:nvSpPr>
          <p:spPr bwMode="auto">
            <a:xfrm>
              <a:off x="56" y="3992"/>
              <a:ext cx="680" cy="288"/>
            </a:xfrm>
            <a:prstGeom prst="rect">
              <a:avLst/>
            </a:prstGeom>
            <a:noFill/>
            <a:ln w="12700">
              <a:noFill/>
              <a:miter lim="800000"/>
              <a:headEnd/>
              <a:tailEnd/>
            </a:ln>
          </p:spPr>
          <p:txBody>
            <a:bodyPr lIns="0" tIns="0" rIns="0" bIns="0" anchor="ctr"/>
            <a:lstStyle/>
            <a:p>
              <a:r>
                <a:rPr lang="en-US" sz="1700">
                  <a:latin typeface="Calibri" pitchFamily="34" charset="0"/>
                </a:rPr>
                <a:t>- Q/2</a:t>
              </a:r>
            </a:p>
          </p:txBody>
        </p:sp>
      </p:grpSp>
      <p:sp>
        <p:nvSpPr>
          <p:cNvPr id="39950" name="Rectangle 90"/>
          <p:cNvSpPr>
            <a:spLocks/>
          </p:cNvSpPr>
          <p:nvPr/>
        </p:nvSpPr>
        <p:spPr bwMode="auto">
          <a:xfrm>
            <a:off x="615950" y="1281113"/>
            <a:ext cx="268288" cy="261937"/>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2E</a:t>
            </a:r>
          </a:p>
        </p:txBody>
      </p:sp>
      <p:sp>
        <p:nvSpPr>
          <p:cNvPr id="39951" name="Rectangle 91"/>
          <p:cNvSpPr>
            <a:spLocks/>
          </p:cNvSpPr>
          <p:nvPr/>
        </p:nvSpPr>
        <p:spPr bwMode="auto">
          <a:xfrm>
            <a:off x="71438" y="6092825"/>
            <a:ext cx="8974137" cy="620713"/>
          </a:xfrm>
          <a:prstGeom prst="rect">
            <a:avLst/>
          </a:prstGeom>
          <a:noFill/>
          <a:ln w="12700">
            <a:noFill/>
            <a:miter lim="800000"/>
            <a:headEnd/>
            <a:tailEnd/>
          </a:ln>
        </p:spPr>
        <p:txBody>
          <a:bodyPr lIns="0" tIns="0" rIns="0" bIns="0" anchor="ctr"/>
          <a:lstStyle/>
          <a:p>
            <a:r>
              <a:rPr lang="en-US" sz="2500">
                <a:latin typeface="Calibri" pitchFamily="34" charset="0"/>
              </a:rPr>
              <a:t>Solution to polar catastrophe problem is to get rid of big capacitor.</a:t>
            </a:r>
          </a:p>
        </p:txBody>
      </p:sp>
      <p:sp>
        <p:nvSpPr>
          <p:cNvPr id="39952" name="Rectangle 92"/>
          <p:cNvSpPr>
            <a:spLocks/>
          </p:cNvSpPr>
          <p:nvPr/>
        </p:nvSpPr>
        <p:spPr bwMode="auto">
          <a:xfrm>
            <a:off x="7348538" y="5645150"/>
            <a:ext cx="1260475" cy="320675"/>
          </a:xfrm>
          <a:prstGeom prst="rect">
            <a:avLst/>
          </a:prstGeom>
          <a:noFill/>
          <a:ln w="12700">
            <a:noFill/>
            <a:miter lim="800000"/>
            <a:headEnd/>
            <a:tailEnd/>
          </a:ln>
        </p:spPr>
        <p:txBody>
          <a:bodyPr lIns="0" tIns="0" rIns="0" bIns="0" anchor="ctr"/>
          <a:lstStyle/>
          <a:p>
            <a:r>
              <a:rPr lang="en-US" sz="1700">
                <a:latin typeface="Calibri" pitchFamily="34" charset="0"/>
              </a:rPr>
              <a:t>E * (2N-1)*d</a:t>
            </a:r>
          </a:p>
        </p:txBody>
      </p:sp>
      <p:sp>
        <p:nvSpPr>
          <p:cNvPr id="39953" name="Rectangle 93"/>
          <p:cNvSpPr>
            <a:spLocks/>
          </p:cNvSpPr>
          <p:nvPr/>
        </p:nvSpPr>
        <p:spPr bwMode="auto">
          <a:xfrm>
            <a:off x="3929063" y="5645150"/>
            <a:ext cx="1258887" cy="320675"/>
          </a:xfrm>
          <a:prstGeom prst="rect">
            <a:avLst/>
          </a:prstGeom>
          <a:noFill/>
          <a:ln w="12700">
            <a:noFill/>
            <a:miter lim="800000"/>
            <a:headEnd/>
            <a:tailEnd/>
          </a:ln>
        </p:spPr>
        <p:txBody>
          <a:bodyPr lIns="0" tIns="0" rIns="0" bIns="0" anchor="ctr"/>
          <a:lstStyle/>
          <a:p>
            <a:r>
              <a:rPr lang="en-US" sz="1700">
                <a:latin typeface="Calibri" pitchFamily="34" charset="0"/>
              </a:rPr>
              <a:t>E * d</a:t>
            </a:r>
          </a:p>
        </p:txBody>
      </p:sp>
      <p:sp>
        <p:nvSpPr>
          <p:cNvPr id="39954" name="Rectangle 94"/>
          <p:cNvSpPr>
            <a:spLocks/>
          </p:cNvSpPr>
          <p:nvPr/>
        </p:nvSpPr>
        <p:spPr bwMode="auto">
          <a:xfrm>
            <a:off x="1776413" y="5645150"/>
            <a:ext cx="1260475" cy="320675"/>
          </a:xfrm>
          <a:prstGeom prst="rect">
            <a:avLst/>
          </a:prstGeom>
          <a:noFill/>
          <a:ln w="12700">
            <a:noFill/>
            <a:miter lim="800000"/>
            <a:headEnd/>
            <a:tailEnd/>
          </a:ln>
        </p:spPr>
        <p:txBody>
          <a:bodyPr lIns="0" tIns="0" rIns="0" bIns="0" anchor="ctr"/>
          <a:lstStyle/>
          <a:p>
            <a:r>
              <a:rPr lang="en-US" sz="1700">
                <a:latin typeface="Calibri" pitchFamily="34" charset="0"/>
              </a:rPr>
              <a:t>2E * N * d</a:t>
            </a:r>
          </a:p>
        </p:txBody>
      </p:sp>
      <p:grpSp>
        <p:nvGrpSpPr>
          <p:cNvPr id="10" name="Group 95"/>
          <p:cNvGrpSpPr>
            <a:grpSpLocks/>
          </p:cNvGrpSpPr>
          <p:nvPr/>
        </p:nvGrpSpPr>
        <p:grpSpPr bwMode="auto">
          <a:xfrm>
            <a:off x="1258888" y="625475"/>
            <a:ext cx="2286000" cy="5337175"/>
            <a:chOff x="0" y="27"/>
            <a:chExt cx="2047" cy="4781"/>
          </a:xfrm>
        </p:grpSpPr>
        <p:sp>
          <p:nvSpPr>
            <p:cNvPr id="39997" name="Rectangle 96"/>
            <p:cNvSpPr>
              <a:spLocks/>
            </p:cNvSpPr>
            <p:nvPr/>
          </p:nvSpPr>
          <p:spPr bwMode="auto">
            <a:xfrm>
              <a:off x="0" y="27"/>
              <a:ext cx="98"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z</a:t>
              </a:r>
            </a:p>
          </p:txBody>
        </p:sp>
        <p:sp>
          <p:nvSpPr>
            <p:cNvPr id="39998" name="Line 97"/>
            <p:cNvSpPr>
              <a:spLocks noChangeShapeType="1"/>
            </p:cNvSpPr>
            <p:nvPr/>
          </p:nvSpPr>
          <p:spPr bwMode="auto">
            <a:xfrm flipH="1">
              <a:off x="48" y="4508"/>
              <a:ext cx="1999" cy="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9999" name="Line 98"/>
            <p:cNvSpPr>
              <a:spLocks noChangeShapeType="1"/>
            </p:cNvSpPr>
            <p:nvPr/>
          </p:nvSpPr>
          <p:spPr bwMode="auto">
            <a:xfrm flipH="1">
              <a:off x="183" y="144"/>
              <a:ext cx="0" cy="4482"/>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40000" name="Line 99"/>
            <p:cNvSpPr>
              <a:spLocks noChangeShapeType="1"/>
            </p:cNvSpPr>
            <p:nvPr/>
          </p:nvSpPr>
          <p:spPr bwMode="auto">
            <a:xfrm>
              <a:off x="375" y="171"/>
              <a:ext cx="0" cy="4636"/>
            </a:xfrm>
            <a:prstGeom prst="line">
              <a:avLst/>
            </a:prstGeom>
            <a:noFill/>
            <a:ln w="38100">
              <a:solidFill>
                <a:schemeClr val="tx1"/>
              </a:solidFill>
              <a:prstDash val="sysDot"/>
              <a:miter lim="800000"/>
              <a:headEnd/>
              <a:tailEnd/>
            </a:ln>
          </p:spPr>
          <p:txBody>
            <a:bodyPr lIns="0" tIns="0" rIns="0" bIns="0"/>
            <a:lstStyle/>
            <a:p>
              <a:endParaRPr lang="en-US"/>
            </a:p>
          </p:txBody>
        </p:sp>
        <p:sp>
          <p:nvSpPr>
            <p:cNvPr id="40001" name="Line 100"/>
            <p:cNvSpPr>
              <a:spLocks noChangeShapeType="1"/>
            </p:cNvSpPr>
            <p:nvPr/>
          </p:nvSpPr>
          <p:spPr bwMode="auto">
            <a:xfrm>
              <a:off x="1647" y="172"/>
              <a:ext cx="0" cy="4636"/>
            </a:xfrm>
            <a:prstGeom prst="line">
              <a:avLst/>
            </a:prstGeom>
            <a:noFill/>
            <a:ln w="38100">
              <a:solidFill>
                <a:schemeClr val="tx1"/>
              </a:solidFill>
              <a:prstDash val="sysDot"/>
              <a:miter lim="800000"/>
              <a:headEnd/>
              <a:tailEnd/>
            </a:ln>
          </p:spPr>
          <p:txBody>
            <a:bodyPr lIns="0" tIns="0" rIns="0" bIns="0"/>
            <a:lstStyle/>
            <a:p>
              <a:endParaRPr lang="en-US"/>
            </a:p>
          </p:txBody>
        </p:sp>
        <p:sp>
          <p:nvSpPr>
            <p:cNvPr id="40002" name="Rectangle 101"/>
            <p:cNvSpPr>
              <a:spLocks/>
            </p:cNvSpPr>
            <p:nvPr/>
          </p:nvSpPr>
          <p:spPr bwMode="auto">
            <a:xfrm>
              <a:off x="1877" y="4543"/>
              <a:ext cx="131"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V</a:t>
              </a:r>
            </a:p>
          </p:txBody>
        </p:sp>
      </p:grpSp>
      <p:sp>
        <p:nvSpPr>
          <p:cNvPr id="39956" name="Line 102"/>
          <p:cNvSpPr>
            <a:spLocks noChangeShapeType="1"/>
          </p:cNvSpPr>
          <p:nvPr/>
        </p:nvSpPr>
        <p:spPr bwMode="auto">
          <a:xfrm>
            <a:off x="2027238" y="4170363"/>
            <a:ext cx="0" cy="642937"/>
          </a:xfrm>
          <a:prstGeom prst="line">
            <a:avLst/>
          </a:prstGeom>
          <a:noFill/>
          <a:ln w="38100">
            <a:solidFill>
              <a:schemeClr val="tx1"/>
            </a:solidFill>
            <a:miter lim="800000"/>
            <a:headEnd/>
            <a:tailEnd/>
          </a:ln>
        </p:spPr>
        <p:txBody>
          <a:bodyPr lIns="0" tIns="0" rIns="0" bIns="0"/>
          <a:lstStyle/>
          <a:p>
            <a:endParaRPr lang="en-US"/>
          </a:p>
        </p:txBody>
      </p:sp>
      <p:sp>
        <p:nvSpPr>
          <p:cNvPr id="39957" name="Line 103"/>
          <p:cNvSpPr>
            <a:spLocks noChangeShapeType="1"/>
          </p:cNvSpPr>
          <p:nvPr/>
        </p:nvSpPr>
        <p:spPr bwMode="auto">
          <a:xfrm>
            <a:off x="2384425" y="2940050"/>
            <a:ext cx="0" cy="641350"/>
          </a:xfrm>
          <a:prstGeom prst="line">
            <a:avLst/>
          </a:prstGeom>
          <a:noFill/>
          <a:ln w="38100">
            <a:solidFill>
              <a:schemeClr val="tx1"/>
            </a:solidFill>
            <a:miter lim="800000"/>
            <a:headEnd/>
            <a:tailEnd/>
          </a:ln>
        </p:spPr>
        <p:txBody>
          <a:bodyPr lIns="0" tIns="0" rIns="0" bIns="0"/>
          <a:lstStyle/>
          <a:p>
            <a:endParaRPr lang="en-US"/>
          </a:p>
        </p:txBody>
      </p:sp>
      <p:sp>
        <p:nvSpPr>
          <p:cNvPr id="39958" name="Line 104"/>
          <p:cNvSpPr>
            <a:spLocks noChangeShapeType="1"/>
          </p:cNvSpPr>
          <p:nvPr/>
        </p:nvSpPr>
        <p:spPr bwMode="auto">
          <a:xfrm>
            <a:off x="2741613" y="1706563"/>
            <a:ext cx="0" cy="642937"/>
          </a:xfrm>
          <a:prstGeom prst="line">
            <a:avLst/>
          </a:prstGeom>
          <a:noFill/>
          <a:ln w="38100">
            <a:solidFill>
              <a:schemeClr val="tx1"/>
            </a:solidFill>
            <a:miter lim="800000"/>
            <a:headEnd/>
            <a:tailEnd/>
          </a:ln>
        </p:spPr>
        <p:txBody>
          <a:bodyPr lIns="0" tIns="0" rIns="0" bIns="0"/>
          <a:lstStyle/>
          <a:p>
            <a:endParaRPr lang="en-US"/>
          </a:p>
        </p:txBody>
      </p:sp>
      <p:sp>
        <p:nvSpPr>
          <p:cNvPr id="39959" name="Line 105"/>
          <p:cNvSpPr>
            <a:spLocks noChangeShapeType="1"/>
          </p:cNvSpPr>
          <p:nvPr/>
        </p:nvSpPr>
        <p:spPr bwMode="auto">
          <a:xfrm flipH="1">
            <a:off x="1670050" y="4814888"/>
            <a:ext cx="355600" cy="600075"/>
          </a:xfrm>
          <a:prstGeom prst="line">
            <a:avLst/>
          </a:prstGeom>
          <a:noFill/>
          <a:ln w="38100">
            <a:solidFill>
              <a:schemeClr val="tx1"/>
            </a:solidFill>
            <a:miter lim="800000"/>
            <a:headEnd/>
            <a:tailEnd/>
          </a:ln>
        </p:spPr>
        <p:txBody>
          <a:bodyPr lIns="0" tIns="0" rIns="0" bIns="0"/>
          <a:lstStyle/>
          <a:p>
            <a:endParaRPr lang="en-US"/>
          </a:p>
        </p:txBody>
      </p:sp>
      <p:sp>
        <p:nvSpPr>
          <p:cNvPr id="39960" name="Line 106"/>
          <p:cNvSpPr>
            <a:spLocks noChangeShapeType="1"/>
          </p:cNvSpPr>
          <p:nvPr/>
        </p:nvSpPr>
        <p:spPr bwMode="auto">
          <a:xfrm flipH="1">
            <a:off x="2027238" y="3582988"/>
            <a:ext cx="357187" cy="600075"/>
          </a:xfrm>
          <a:prstGeom prst="line">
            <a:avLst/>
          </a:prstGeom>
          <a:noFill/>
          <a:ln w="38100">
            <a:solidFill>
              <a:schemeClr val="tx1"/>
            </a:solidFill>
            <a:miter lim="800000"/>
            <a:headEnd/>
            <a:tailEnd/>
          </a:ln>
        </p:spPr>
        <p:txBody>
          <a:bodyPr lIns="0" tIns="0" rIns="0" bIns="0"/>
          <a:lstStyle/>
          <a:p>
            <a:endParaRPr lang="en-US"/>
          </a:p>
        </p:txBody>
      </p:sp>
      <p:sp>
        <p:nvSpPr>
          <p:cNvPr id="39961" name="Line 107"/>
          <p:cNvSpPr>
            <a:spLocks noChangeShapeType="1"/>
          </p:cNvSpPr>
          <p:nvPr/>
        </p:nvSpPr>
        <p:spPr bwMode="auto">
          <a:xfrm flipH="1">
            <a:off x="2384425" y="2341563"/>
            <a:ext cx="357188" cy="600075"/>
          </a:xfrm>
          <a:prstGeom prst="line">
            <a:avLst/>
          </a:prstGeom>
          <a:noFill/>
          <a:ln w="38100">
            <a:solidFill>
              <a:schemeClr val="tx1"/>
            </a:solidFill>
            <a:miter lim="800000"/>
            <a:headEnd/>
            <a:tailEnd/>
          </a:ln>
        </p:spPr>
        <p:txBody>
          <a:bodyPr lIns="0" tIns="0" rIns="0" bIns="0"/>
          <a:lstStyle/>
          <a:p>
            <a:endParaRPr lang="en-US"/>
          </a:p>
        </p:txBody>
      </p:sp>
      <p:sp>
        <p:nvSpPr>
          <p:cNvPr id="39962" name="Line 108"/>
          <p:cNvSpPr>
            <a:spLocks noChangeShapeType="1"/>
          </p:cNvSpPr>
          <p:nvPr/>
        </p:nvSpPr>
        <p:spPr bwMode="auto">
          <a:xfrm flipH="1">
            <a:off x="2741613" y="1108075"/>
            <a:ext cx="357187" cy="601663"/>
          </a:xfrm>
          <a:prstGeom prst="line">
            <a:avLst/>
          </a:prstGeom>
          <a:noFill/>
          <a:ln w="38100">
            <a:solidFill>
              <a:schemeClr val="tx1"/>
            </a:solidFill>
            <a:miter lim="800000"/>
            <a:headEnd/>
            <a:tailEnd/>
          </a:ln>
        </p:spPr>
        <p:txBody>
          <a:bodyPr lIns="0" tIns="0" rIns="0" bIns="0"/>
          <a:lstStyle/>
          <a:p>
            <a:endParaRPr lang="en-US"/>
          </a:p>
        </p:txBody>
      </p:sp>
      <p:sp>
        <p:nvSpPr>
          <p:cNvPr id="39963" name="Line 109"/>
          <p:cNvSpPr>
            <a:spLocks noChangeShapeType="1"/>
          </p:cNvSpPr>
          <p:nvPr/>
        </p:nvSpPr>
        <p:spPr bwMode="auto">
          <a:xfrm>
            <a:off x="1677988" y="5421313"/>
            <a:ext cx="0" cy="473075"/>
          </a:xfrm>
          <a:prstGeom prst="line">
            <a:avLst/>
          </a:prstGeom>
          <a:noFill/>
          <a:ln w="38100">
            <a:solidFill>
              <a:schemeClr val="tx1"/>
            </a:solidFill>
            <a:miter lim="800000"/>
            <a:headEnd/>
            <a:tailEnd/>
          </a:ln>
        </p:spPr>
        <p:txBody>
          <a:bodyPr lIns="0" tIns="0" rIns="0" bIns="0"/>
          <a:lstStyle/>
          <a:p>
            <a:endParaRPr lang="en-US"/>
          </a:p>
        </p:txBody>
      </p:sp>
      <p:sp>
        <p:nvSpPr>
          <p:cNvPr id="39964" name="Line 110"/>
          <p:cNvSpPr>
            <a:spLocks noChangeShapeType="1"/>
          </p:cNvSpPr>
          <p:nvPr/>
        </p:nvSpPr>
        <p:spPr bwMode="auto">
          <a:xfrm>
            <a:off x="3098800" y="695325"/>
            <a:ext cx="0" cy="420688"/>
          </a:xfrm>
          <a:prstGeom prst="line">
            <a:avLst/>
          </a:prstGeom>
          <a:noFill/>
          <a:ln w="38100">
            <a:solidFill>
              <a:schemeClr val="tx1"/>
            </a:solidFill>
            <a:miter lim="800000"/>
            <a:headEnd/>
            <a:tailEnd/>
          </a:ln>
        </p:spPr>
        <p:txBody>
          <a:bodyPr lIns="0" tIns="0" rIns="0" bIns="0"/>
          <a:lstStyle/>
          <a:p>
            <a:endParaRPr lang="en-US"/>
          </a:p>
        </p:txBody>
      </p:sp>
      <p:grpSp>
        <p:nvGrpSpPr>
          <p:cNvPr id="11" name="Group 111"/>
          <p:cNvGrpSpPr>
            <a:grpSpLocks/>
          </p:cNvGrpSpPr>
          <p:nvPr/>
        </p:nvGrpSpPr>
        <p:grpSpPr bwMode="auto">
          <a:xfrm>
            <a:off x="6840538" y="620713"/>
            <a:ext cx="2284412" cy="5337175"/>
            <a:chOff x="0" y="27"/>
            <a:chExt cx="2047" cy="4781"/>
          </a:xfrm>
        </p:grpSpPr>
        <p:sp>
          <p:nvSpPr>
            <p:cNvPr id="39991" name="Rectangle 112"/>
            <p:cNvSpPr>
              <a:spLocks/>
            </p:cNvSpPr>
            <p:nvPr/>
          </p:nvSpPr>
          <p:spPr bwMode="auto">
            <a:xfrm>
              <a:off x="0" y="27"/>
              <a:ext cx="98"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z</a:t>
              </a:r>
            </a:p>
          </p:txBody>
        </p:sp>
        <p:sp>
          <p:nvSpPr>
            <p:cNvPr id="39992" name="Line 113"/>
            <p:cNvSpPr>
              <a:spLocks noChangeShapeType="1"/>
            </p:cNvSpPr>
            <p:nvPr/>
          </p:nvSpPr>
          <p:spPr bwMode="auto">
            <a:xfrm flipH="1">
              <a:off x="48" y="4508"/>
              <a:ext cx="1999" cy="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9993" name="Line 114"/>
            <p:cNvSpPr>
              <a:spLocks noChangeShapeType="1"/>
            </p:cNvSpPr>
            <p:nvPr/>
          </p:nvSpPr>
          <p:spPr bwMode="auto">
            <a:xfrm flipH="1">
              <a:off x="183" y="144"/>
              <a:ext cx="0" cy="4482"/>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9994" name="Line 115"/>
            <p:cNvSpPr>
              <a:spLocks noChangeShapeType="1"/>
            </p:cNvSpPr>
            <p:nvPr/>
          </p:nvSpPr>
          <p:spPr bwMode="auto">
            <a:xfrm>
              <a:off x="375" y="171"/>
              <a:ext cx="0" cy="4636"/>
            </a:xfrm>
            <a:prstGeom prst="line">
              <a:avLst/>
            </a:prstGeom>
            <a:noFill/>
            <a:ln w="38100">
              <a:solidFill>
                <a:schemeClr val="tx1"/>
              </a:solidFill>
              <a:prstDash val="sysDot"/>
              <a:miter lim="800000"/>
              <a:headEnd/>
              <a:tailEnd/>
            </a:ln>
          </p:spPr>
          <p:txBody>
            <a:bodyPr lIns="0" tIns="0" rIns="0" bIns="0"/>
            <a:lstStyle/>
            <a:p>
              <a:endParaRPr lang="en-US"/>
            </a:p>
          </p:txBody>
        </p:sp>
        <p:sp>
          <p:nvSpPr>
            <p:cNvPr id="39995" name="Line 116"/>
            <p:cNvSpPr>
              <a:spLocks noChangeShapeType="1"/>
            </p:cNvSpPr>
            <p:nvPr/>
          </p:nvSpPr>
          <p:spPr bwMode="auto">
            <a:xfrm>
              <a:off x="1647" y="172"/>
              <a:ext cx="0" cy="4636"/>
            </a:xfrm>
            <a:prstGeom prst="line">
              <a:avLst/>
            </a:prstGeom>
            <a:noFill/>
            <a:ln w="38100">
              <a:solidFill>
                <a:schemeClr val="tx1"/>
              </a:solidFill>
              <a:prstDash val="sysDot"/>
              <a:miter lim="800000"/>
              <a:headEnd/>
              <a:tailEnd/>
            </a:ln>
          </p:spPr>
          <p:txBody>
            <a:bodyPr lIns="0" tIns="0" rIns="0" bIns="0"/>
            <a:lstStyle/>
            <a:p>
              <a:endParaRPr lang="en-US"/>
            </a:p>
          </p:txBody>
        </p:sp>
        <p:sp>
          <p:nvSpPr>
            <p:cNvPr id="39996" name="Rectangle 117"/>
            <p:cNvSpPr>
              <a:spLocks/>
            </p:cNvSpPr>
            <p:nvPr/>
          </p:nvSpPr>
          <p:spPr bwMode="auto">
            <a:xfrm>
              <a:off x="1877" y="4543"/>
              <a:ext cx="131" cy="234"/>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V</a:t>
              </a:r>
            </a:p>
          </p:txBody>
        </p:sp>
      </p:grpSp>
      <p:grpSp>
        <p:nvGrpSpPr>
          <p:cNvPr id="12" name="Group 118"/>
          <p:cNvGrpSpPr>
            <a:grpSpLocks/>
          </p:cNvGrpSpPr>
          <p:nvPr/>
        </p:nvGrpSpPr>
        <p:grpSpPr bwMode="auto">
          <a:xfrm>
            <a:off x="7259638" y="725488"/>
            <a:ext cx="1419225" cy="5199062"/>
            <a:chOff x="0" y="0"/>
            <a:chExt cx="1272" cy="4659"/>
          </a:xfrm>
        </p:grpSpPr>
        <p:sp>
          <p:nvSpPr>
            <p:cNvPr id="39989" name="Line 119"/>
            <p:cNvSpPr>
              <a:spLocks noChangeShapeType="1"/>
            </p:cNvSpPr>
            <p:nvPr/>
          </p:nvSpPr>
          <p:spPr bwMode="auto">
            <a:xfrm>
              <a:off x="0" y="4234"/>
              <a:ext cx="0" cy="425"/>
            </a:xfrm>
            <a:prstGeom prst="line">
              <a:avLst/>
            </a:prstGeom>
            <a:noFill/>
            <a:ln w="38100">
              <a:solidFill>
                <a:schemeClr val="tx1"/>
              </a:solidFill>
              <a:miter lim="800000"/>
              <a:headEnd/>
              <a:tailEnd/>
            </a:ln>
          </p:spPr>
          <p:txBody>
            <a:bodyPr lIns="0" tIns="0" rIns="0" bIns="0"/>
            <a:lstStyle/>
            <a:p>
              <a:endParaRPr lang="en-US"/>
            </a:p>
          </p:txBody>
        </p:sp>
        <p:sp>
          <p:nvSpPr>
            <p:cNvPr id="39990" name="Line 120"/>
            <p:cNvSpPr>
              <a:spLocks noChangeShapeType="1"/>
            </p:cNvSpPr>
            <p:nvPr/>
          </p:nvSpPr>
          <p:spPr bwMode="auto">
            <a:xfrm>
              <a:off x="1272" y="0"/>
              <a:ext cx="0" cy="378"/>
            </a:xfrm>
            <a:prstGeom prst="line">
              <a:avLst/>
            </a:prstGeom>
            <a:noFill/>
            <a:ln w="38100">
              <a:solidFill>
                <a:schemeClr val="tx1"/>
              </a:solidFill>
              <a:miter lim="800000"/>
              <a:headEnd/>
              <a:tailEnd/>
            </a:ln>
          </p:spPr>
          <p:txBody>
            <a:bodyPr lIns="0" tIns="0" rIns="0" bIns="0"/>
            <a:lstStyle/>
            <a:p>
              <a:endParaRPr lang="en-US"/>
            </a:p>
          </p:txBody>
        </p:sp>
      </p:grpSp>
      <p:sp>
        <p:nvSpPr>
          <p:cNvPr id="39967" name="Line 121"/>
          <p:cNvSpPr>
            <a:spLocks noChangeShapeType="1"/>
          </p:cNvSpPr>
          <p:nvPr/>
        </p:nvSpPr>
        <p:spPr bwMode="auto">
          <a:xfrm flipH="1">
            <a:off x="7259638" y="1149350"/>
            <a:ext cx="1422400" cy="4310063"/>
          </a:xfrm>
          <a:prstGeom prst="line">
            <a:avLst/>
          </a:prstGeom>
          <a:noFill/>
          <a:ln w="38100">
            <a:solidFill>
              <a:schemeClr val="tx1"/>
            </a:solidFill>
            <a:miter lim="800000"/>
            <a:headEnd/>
            <a:tailEnd/>
          </a:ln>
        </p:spPr>
        <p:txBody>
          <a:bodyPr lIns="0" tIns="0" rIns="0" bIns="0"/>
          <a:lstStyle/>
          <a:p>
            <a:endParaRPr lang="en-US"/>
          </a:p>
        </p:txBody>
      </p:sp>
      <p:sp>
        <p:nvSpPr>
          <p:cNvPr id="39968" name="Rectangle 122"/>
          <p:cNvSpPr>
            <a:spLocks/>
          </p:cNvSpPr>
          <p:nvPr/>
        </p:nvSpPr>
        <p:spPr bwMode="auto">
          <a:xfrm>
            <a:off x="4795838" y="620713"/>
            <a:ext cx="107950" cy="261937"/>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z</a:t>
            </a:r>
          </a:p>
        </p:txBody>
      </p:sp>
      <p:sp>
        <p:nvSpPr>
          <p:cNvPr id="39969" name="Line 123"/>
          <p:cNvSpPr>
            <a:spLocks noChangeShapeType="1"/>
          </p:cNvSpPr>
          <p:nvPr/>
        </p:nvSpPr>
        <p:spPr bwMode="auto">
          <a:xfrm flipH="1">
            <a:off x="4848225" y="5622925"/>
            <a:ext cx="1039813" cy="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9970" name="Line 124"/>
          <p:cNvSpPr>
            <a:spLocks noChangeShapeType="1"/>
          </p:cNvSpPr>
          <p:nvPr/>
        </p:nvSpPr>
        <p:spPr bwMode="auto">
          <a:xfrm>
            <a:off x="4999038" y="750888"/>
            <a:ext cx="0" cy="5003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9971" name="Line 125"/>
          <p:cNvSpPr>
            <a:spLocks noChangeShapeType="1"/>
          </p:cNvSpPr>
          <p:nvPr/>
        </p:nvSpPr>
        <p:spPr bwMode="auto">
          <a:xfrm>
            <a:off x="5133975" y="781050"/>
            <a:ext cx="0" cy="5175250"/>
          </a:xfrm>
          <a:prstGeom prst="line">
            <a:avLst/>
          </a:prstGeom>
          <a:noFill/>
          <a:ln w="38100">
            <a:solidFill>
              <a:schemeClr val="tx1"/>
            </a:solidFill>
            <a:prstDash val="sysDot"/>
            <a:miter lim="800000"/>
            <a:headEnd/>
            <a:tailEnd/>
          </a:ln>
        </p:spPr>
        <p:txBody>
          <a:bodyPr lIns="0" tIns="0" rIns="0" bIns="0"/>
          <a:lstStyle/>
          <a:p>
            <a:endParaRPr lang="en-US"/>
          </a:p>
        </p:txBody>
      </p:sp>
      <p:sp>
        <p:nvSpPr>
          <p:cNvPr id="39972" name="Line 126"/>
          <p:cNvSpPr>
            <a:spLocks noChangeShapeType="1"/>
          </p:cNvSpPr>
          <p:nvPr/>
        </p:nvSpPr>
        <p:spPr bwMode="auto">
          <a:xfrm>
            <a:off x="5356225" y="782638"/>
            <a:ext cx="0" cy="5175250"/>
          </a:xfrm>
          <a:prstGeom prst="line">
            <a:avLst/>
          </a:prstGeom>
          <a:noFill/>
          <a:ln w="38100">
            <a:solidFill>
              <a:schemeClr val="tx1"/>
            </a:solidFill>
            <a:prstDash val="sysDot"/>
            <a:miter lim="800000"/>
            <a:headEnd/>
            <a:tailEnd/>
          </a:ln>
        </p:spPr>
        <p:txBody>
          <a:bodyPr lIns="0" tIns="0" rIns="0" bIns="0"/>
          <a:lstStyle/>
          <a:p>
            <a:endParaRPr lang="en-US"/>
          </a:p>
        </p:txBody>
      </p:sp>
      <p:sp>
        <p:nvSpPr>
          <p:cNvPr id="39973" name="Rectangle 127"/>
          <p:cNvSpPr>
            <a:spLocks/>
          </p:cNvSpPr>
          <p:nvPr/>
        </p:nvSpPr>
        <p:spPr bwMode="auto">
          <a:xfrm>
            <a:off x="5746750" y="5661025"/>
            <a:ext cx="146050" cy="261938"/>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V</a:t>
            </a:r>
          </a:p>
        </p:txBody>
      </p:sp>
      <p:sp>
        <p:nvSpPr>
          <p:cNvPr id="39974" name="Line 128"/>
          <p:cNvSpPr>
            <a:spLocks noChangeShapeType="1"/>
          </p:cNvSpPr>
          <p:nvPr/>
        </p:nvSpPr>
        <p:spPr bwMode="auto">
          <a:xfrm>
            <a:off x="5133975" y="5421313"/>
            <a:ext cx="0" cy="473075"/>
          </a:xfrm>
          <a:prstGeom prst="line">
            <a:avLst/>
          </a:prstGeom>
          <a:noFill/>
          <a:ln w="38100">
            <a:solidFill>
              <a:schemeClr val="tx1"/>
            </a:solidFill>
            <a:miter lim="800000"/>
            <a:headEnd/>
            <a:tailEnd/>
          </a:ln>
        </p:spPr>
        <p:txBody>
          <a:bodyPr lIns="0" tIns="0" rIns="0" bIns="0"/>
          <a:lstStyle/>
          <a:p>
            <a:endParaRPr lang="en-US"/>
          </a:p>
        </p:txBody>
      </p:sp>
      <p:grpSp>
        <p:nvGrpSpPr>
          <p:cNvPr id="13" name="Group 129"/>
          <p:cNvGrpSpPr>
            <a:grpSpLocks/>
          </p:cNvGrpSpPr>
          <p:nvPr/>
        </p:nvGrpSpPr>
        <p:grpSpPr bwMode="auto">
          <a:xfrm>
            <a:off x="5126038" y="4179888"/>
            <a:ext cx="184150" cy="1225550"/>
            <a:chOff x="0" y="0"/>
            <a:chExt cx="166" cy="1098"/>
          </a:xfrm>
        </p:grpSpPr>
        <p:sp>
          <p:nvSpPr>
            <p:cNvPr id="39987" name="Line 130"/>
            <p:cNvSpPr>
              <a:spLocks noChangeShapeType="1"/>
            </p:cNvSpPr>
            <p:nvPr/>
          </p:nvSpPr>
          <p:spPr bwMode="auto">
            <a:xfrm flipH="1">
              <a:off x="0" y="550"/>
              <a:ext cx="166" cy="548"/>
            </a:xfrm>
            <a:prstGeom prst="line">
              <a:avLst/>
            </a:prstGeom>
            <a:noFill/>
            <a:ln w="38100">
              <a:solidFill>
                <a:schemeClr val="tx1"/>
              </a:solidFill>
              <a:miter lim="800000"/>
              <a:headEnd/>
              <a:tailEnd/>
            </a:ln>
          </p:spPr>
          <p:txBody>
            <a:bodyPr lIns="0" tIns="0" rIns="0" bIns="0"/>
            <a:lstStyle/>
            <a:p>
              <a:endParaRPr lang="en-US"/>
            </a:p>
          </p:txBody>
        </p:sp>
        <p:sp>
          <p:nvSpPr>
            <p:cNvPr id="39988" name="Line 131"/>
            <p:cNvSpPr>
              <a:spLocks noChangeShapeType="1"/>
            </p:cNvSpPr>
            <p:nvPr/>
          </p:nvSpPr>
          <p:spPr bwMode="auto">
            <a:xfrm>
              <a:off x="0" y="0"/>
              <a:ext cx="166" cy="548"/>
            </a:xfrm>
            <a:prstGeom prst="line">
              <a:avLst/>
            </a:prstGeom>
            <a:noFill/>
            <a:ln w="38100">
              <a:solidFill>
                <a:schemeClr val="tx1"/>
              </a:solidFill>
              <a:miter lim="800000"/>
              <a:headEnd/>
              <a:tailEnd/>
            </a:ln>
          </p:spPr>
          <p:txBody>
            <a:bodyPr lIns="0" tIns="0" rIns="0" bIns="0"/>
            <a:lstStyle/>
            <a:p>
              <a:endParaRPr lang="en-US"/>
            </a:p>
          </p:txBody>
        </p:sp>
      </p:grpSp>
      <p:grpSp>
        <p:nvGrpSpPr>
          <p:cNvPr id="14" name="Group 132"/>
          <p:cNvGrpSpPr>
            <a:grpSpLocks/>
          </p:cNvGrpSpPr>
          <p:nvPr/>
        </p:nvGrpSpPr>
        <p:grpSpPr bwMode="auto">
          <a:xfrm>
            <a:off x="5126038" y="2947988"/>
            <a:ext cx="184150" cy="1225550"/>
            <a:chOff x="0" y="0"/>
            <a:chExt cx="166" cy="1098"/>
          </a:xfrm>
        </p:grpSpPr>
        <p:sp>
          <p:nvSpPr>
            <p:cNvPr id="39985" name="Line 133"/>
            <p:cNvSpPr>
              <a:spLocks noChangeShapeType="1"/>
            </p:cNvSpPr>
            <p:nvPr/>
          </p:nvSpPr>
          <p:spPr bwMode="auto">
            <a:xfrm flipH="1">
              <a:off x="0" y="550"/>
              <a:ext cx="166" cy="548"/>
            </a:xfrm>
            <a:prstGeom prst="line">
              <a:avLst/>
            </a:prstGeom>
            <a:noFill/>
            <a:ln w="38100">
              <a:solidFill>
                <a:schemeClr val="tx1"/>
              </a:solidFill>
              <a:miter lim="800000"/>
              <a:headEnd/>
              <a:tailEnd/>
            </a:ln>
          </p:spPr>
          <p:txBody>
            <a:bodyPr lIns="0" tIns="0" rIns="0" bIns="0"/>
            <a:lstStyle/>
            <a:p>
              <a:endParaRPr lang="en-US"/>
            </a:p>
          </p:txBody>
        </p:sp>
        <p:sp>
          <p:nvSpPr>
            <p:cNvPr id="39986" name="Line 134"/>
            <p:cNvSpPr>
              <a:spLocks noChangeShapeType="1"/>
            </p:cNvSpPr>
            <p:nvPr/>
          </p:nvSpPr>
          <p:spPr bwMode="auto">
            <a:xfrm>
              <a:off x="0" y="0"/>
              <a:ext cx="166" cy="548"/>
            </a:xfrm>
            <a:prstGeom prst="line">
              <a:avLst/>
            </a:prstGeom>
            <a:noFill/>
            <a:ln w="38100">
              <a:solidFill>
                <a:schemeClr val="tx1"/>
              </a:solidFill>
              <a:miter lim="800000"/>
              <a:headEnd/>
              <a:tailEnd/>
            </a:ln>
          </p:spPr>
          <p:txBody>
            <a:bodyPr lIns="0" tIns="0" rIns="0" bIns="0"/>
            <a:lstStyle/>
            <a:p>
              <a:endParaRPr lang="en-US"/>
            </a:p>
          </p:txBody>
        </p:sp>
      </p:grpSp>
      <p:grpSp>
        <p:nvGrpSpPr>
          <p:cNvPr id="15" name="Group 135"/>
          <p:cNvGrpSpPr>
            <a:grpSpLocks/>
          </p:cNvGrpSpPr>
          <p:nvPr/>
        </p:nvGrpSpPr>
        <p:grpSpPr bwMode="auto">
          <a:xfrm>
            <a:off x="5126038" y="1706563"/>
            <a:ext cx="184150" cy="1225550"/>
            <a:chOff x="0" y="0"/>
            <a:chExt cx="166" cy="1098"/>
          </a:xfrm>
        </p:grpSpPr>
        <p:sp>
          <p:nvSpPr>
            <p:cNvPr id="39983" name="Line 136"/>
            <p:cNvSpPr>
              <a:spLocks noChangeShapeType="1"/>
            </p:cNvSpPr>
            <p:nvPr/>
          </p:nvSpPr>
          <p:spPr bwMode="auto">
            <a:xfrm flipH="1">
              <a:off x="0" y="550"/>
              <a:ext cx="166" cy="548"/>
            </a:xfrm>
            <a:prstGeom prst="line">
              <a:avLst/>
            </a:prstGeom>
            <a:noFill/>
            <a:ln w="38100">
              <a:solidFill>
                <a:schemeClr val="tx1"/>
              </a:solidFill>
              <a:miter lim="800000"/>
              <a:headEnd/>
              <a:tailEnd/>
            </a:ln>
          </p:spPr>
          <p:txBody>
            <a:bodyPr lIns="0" tIns="0" rIns="0" bIns="0"/>
            <a:lstStyle/>
            <a:p>
              <a:endParaRPr lang="en-US"/>
            </a:p>
          </p:txBody>
        </p:sp>
        <p:sp>
          <p:nvSpPr>
            <p:cNvPr id="39984" name="Line 137"/>
            <p:cNvSpPr>
              <a:spLocks noChangeShapeType="1"/>
            </p:cNvSpPr>
            <p:nvPr/>
          </p:nvSpPr>
          <p:spPr bwMode="auto">
            <a:xfrm>
              <a:off x="0" y="0"/>
              <a:ext cx="166" cy="548"/>
            </a:xfrm>
            <a:prstGeom prst="line">
              <a:avLst/>
            </a:prstGeom>
            <a:noFill/>
            <a:ln w="38100">
              <a:solidFill>
                <a:schemeClr val="tx1"/>
              </a:solidFill>
              <a:miter lim="800000"/>
              <a:headEnd/>
              <a:tailEnd/>
            </a:ln>
          </p:spPr>
          <p:txBody>
            <a:bodyPr lIns="0" tIns="0" rIns="0" bIns="0"/>
            <a:lstStyle/>
            <a:p>
              <a:endParaRPr lang="en-US"/>
            </a:p>
          </p:txBody>
        </p:sp>
      </p:grpSp>
      <p:sp>
        <p:nvSpPr>
          <p:cNvPr id="39978" name="Line 138"/>
          <p:cNvSpPr>
            <a:spLocks noChangeShapeType="1"/>
          </p:cNvSpPr>
          <p:nvPr/>
        </p:nvSpPr>
        <p:spPr bwMode="auto">
          <a:xfrm flipH="1">
            <a:off x="5126038" y="1089025"/>
            <a:ext cx="184150" cy="611188"/>
          </a:xfrm>
          <a:prstGeom prst="line">
            <a:avLst/>
          </a:prstGeom>
          <a:noFill/>
          <a:ln w="38100">
            <a:solidFill>
              <a:schemeClr val="tx1"/>
            </a:solidFill>
            <a:miter lim="800000"/>
            <a:headEnd/>
            <a:tailEnd/>
          </a:ln>
        </p:spPr>
        <p:txBody>
          <a:bodyPr lIns="0" tIns="0" rIns="0" bIns="0"/>
          <a:lstStyle/>
          <a:p>
            <a:endParaRPr lang="en-US"/>
          </a:p>
        </p:txBody>
      </p:sp>
      <p:sp>
        <p:nvSpPr>
          <p:cNvPr id="39979" name="Line 139"/>
          <p:cNvSpPr>
            <a:spLocks noChangeShapeType="1"/>
          </p:cNvSpPr>
          <p:nvPr/>
        </p:nvSpPr>
        <p:spPr bwMode="auto">
          <a:xfrm flipH="1">
            <a:off x="4187825" y="5930900"/>
            <a:ext cx="876300" cy="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9980" name="Line 140"/>
          <p:cNvSpPr>
            <a:spLocks noChangeShapeType="1"/>
          </p:cNvSpPr>
          <p:nvPr/>
        </p:nvSpPr>
        <p:spPr bwMode="auto">
          <a:xfrm>
            <a:off x="5394325" y="5930900"/>
            <a:ext cx="280988" cy="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9981" name="Line 141"/>
          <p:cNvSpPr>
            <a:spLocks noChangeShapeType="1"/>
          </p:cNvSpPr>
          <p:nvPr/>
        </p:nvSpPr>
        <p:spPr bwMode="auto">
          <a:xfrm flipH="1">
            <a:off x="1731963" y="5930900"/>
            <a:ext cx="1331912" cy="0"/>
          </a:xfrm>
          <a:prstGeom prst="line">
            <a:avLst/>
          </a:prstGeom>
          <a:noFill/>
          <a:ln w="38100">
            <a:solidFill>
              <a:schemeClr val="tx1"/>
            </a:solidFill>
            <a:miter lim="800000"/>
            <a:headEnd type="stealth" w="med" len="med"/>
            <a:tailEnd type="stealth" w="med" len="med"/>
          </a:ln>
        </p:spPr>
        <p:txBody>
          <a:bodyPr lIns="0" tIns="0" rIns="0" bIns="0"/>
          <a:lstStyle/>
          <a:p>
            <a:endParaRPr lang="en-US"/>
          </a:p>
        </p:txBody>
      </p:sp>
      <p:sp>
        <p:nvSpPr>
          <p:cNvPr id="39982" name="Line 142"/>
          <p:cNvSpPr>
            <a:spLocks noChangeShapeType="1"/>
          </p:cNvSpPr>
          <p:nvPr/>
        </p:nvSpPr>
        <p:spPr bwMode="auto">
          <a:xfrm flipH="1">
            <a:off x="7313613" y="5930900"/>
            <a:ext cx="1331912" cy="0"/>
          </a:xfrm>
          <a:prstGeom prst="line">
            <a:avLst/>
          </a:prstGeom>
          <a:noFill/>
          <a:ln w="38100">
            <a:solidFill>
              <a:schemeClr val="tx1"/>
            </a:solidFill>
            <a:miter lim="800000"/>
            <a:headEnd type="stealth" w="med" len="med"/>
            <a:tailEnd type="stealth" w="med" len="med"/>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p:cNvSpPr>
          <p:nvPr/>
        </p:nvSpPr>
        <p:spPr bwMode="auto">
          <a:xfrm>
            <a:off x="1677988" y="2498725"/>
            <a:ext cx="242887" cy="261938"/>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40963" name="Rectangle 2"/>
          <p:cNvSpPr>
            <a:spLocks/>
          </p:cNvSpPr>
          <p:nvPr/>
        </p:nvSpPr>
        <p:spPr bwMode="auto">
          <a:xfrm>
            <a:off x="1625600" y="2006600"/>
            <a:ext cx="296863" cy="261938"/>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40964" name="Rectangle 3"/>
          <p:cNvSpPr>
            <a:spLocks/>
          </p:cNvSpPr>
          <p:nvPr/>
        </p:nvSpPr>
        <p:spPr bwMode="auto">
          <a:xfrm>
            <a:off x="1625600" y="985838"/>
            <a:ext cx="857250" cy="322262"/>
          </a:xfrm>
          <a:prstGeom prst="rect">
            <a:avLst/>
          </a:prstGeom>
          <a:noFill/>
          <a:ln w="12700">
            <a:noFill/>
            <a:miter lim="800000"/>
            <a:headEnd/>
            <a:tailEnd/>
          </a:ln>
        </p:spPr>
        <p:txBody>
          <a:bodyPr lIns="0" tIns="0" rIns="0" bIns="0" anchor="ctr"/>
          <a:lstStyle/>
          <a:p>
            <a:r>
              <a:rPr lang="en-US" sz="1700">
                <a:latin typeface="Calibri" pitchFamily="34" charset="0"/>
              </a:rPr>
              <a:t>+(Q - q)</a:t>
            </a:r>
          </a:p>
        </p:txBody>
      </p:sp>
      <p:sp>
        <p:nvSpPr>
          <p:cNvPr id="40965" name="Rectangle 4"/>
          <p:cNvSpPr>
            <a:spLocks/>
          </p:cNvSpPr>
          <p:nvPr/>
        </p:nvSpPr>
        <p:spPr bwMode="auto">
          <a:xfrm>
            <a:off x="1677988" y="1516063"/>
            <a:ext cx="242887" cy="261937"/>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40966" name="Rectangle 5"/>
          <p:cNvSpPr>
            <a:spLocks/>
          </p:cNvSpPr>
          <p:nvPr/>
        </p:nvSpPr>
        <p:spPr bwMode="auto">
          <a:xfrm>
            <a:off x="268288" y="98425"/>
            <a:ext cx="8599487" cy="509588"/>
          </a:xfrm>
          <a:prstGeom prst="rect">
            <a:avLst/>
          </a:prstGeom>
          <a:noFill/>
          <a:ln w="12700">
            <a:noFill/>
            <a:miter lim="800000"/>
            <a:headEnd/>
            <a:tailEnd/>
          </a:ln>
        </p:spPr>
        <p:txBody>
          <a:bodyPr lIns="0" tIns="0" rIns="0" bIns="0" anchor="ctr"/>
          <a:lstStyle/>
          <a:p>
            <a:r>
              <a:rPr lang="en-US" sz="2400">
                <a:latin typeface="Calibri" pitchFamily="34" charset="0"/>
              </a:rPr>
              <a:t>Potential difference between two surfaces of the slab</a:t>
            </a:r>
          </a:p>
        </p:txBody>
      </p:sp>
      <p:sp>
        <p:nvSpPr>
          <p:cNvPr id="40967" name="Rectangle 6"/>
          <p:cNvSpPr>
            <a:spLocks/>
          </p:cNvSpPr>
          <p:nvPr/>
        </p:nvSpPr>
        <p:spPr bwMode="auto">
          <a:xfrm>
            <a:off x="357188" y="549275"/>
            <a:ext cx="857250" cy="320675"/>
          </a:xfrm>
          <a:prstGeom prst="rect">
            <a:avLst/>
          </a:prstGeom>
          <a:noFill/>
          <a:ln w="12700">
            <a:noFill/>
            <a:miter lim="800000"/>
            <a:headEnd/>
            <a:tailEnd/>
          </a:ln>
        </p:spPr>
        <p:txBody>
          <a:bodyPr lIns="0" tIns="0" rIns="0" bIns="0" anchor="ctr"/>
          <a:lstStyle/>
          <a:p>
            <a:r>
              <a:rPr lang="en-US" sz="1700">
                <a:latin typeface="Calibri" pitchFamily="34" charset="0"/>
              </a:rPr>
              <a:t>Vacuum</a:t>
            </a:r>
          </a:p>
        </p:txBody>
      </p:sp>
      <p:sp>
        <p:nvSpPr>
          <p:cNvPr id="40968" name="Rectangle 7"/>
          <p:cNvSpPr>
            <a:spLocks/>
          </p:cNvSpPr>
          <p:nvPr/>
        </p:nvSpPr>
        <p:spPr bwMode="auto">
          <a:xfrm>
            <a:off x="357188" y="5099050"/>
            <a:ext cx="857250" cy="320675"/>
          </a:xfrm>
          <a:prstGeom prst="rect">
            <a:avLst/>
          </a:prstGeom>
          <a:noFill/>
          <a:ln w="12700">
            <a:noFill/>
            <a:miter lim="800000"/>
            <a:headEnd/>
            <a:tailEnd/>
          </a:ln>
        </p:spPr>
        <p:txBody>
          <a:bodyPr lIns="0" tIns="0" rIns="0" bIns="0" anchor="ctr"/>
          <a:lstStyle/>
          <a:p>
            <a:r>
              <a:rPr lang="en-US" sz="1700">
                <a:latin typeface="Calibri" pitchFamily="34" charset="0"/>
              </a:rPr>
              <a:t>Vacuum</a:t>
            </a:r>
          </a:p>
        </p:txBody>
      </p:sp>
      <p:grpSp>
        <p:nvGrpSpPr>
          <p:cNvPr id="2" name="Group 8"/>
          <p:cNvGrpSpPr>
            <a:grpSpLocks/>
          </p:cNvGrpSpPr>
          <p:nvPr/>
        </p:nvGrpSpPr>
        <p:grpSpPr bwMode="auto">
          <a:xfrm>
            <a:off x="152400" y="1084263"/>
            <a:ext cx="1257300" cy="3579812"/>
            <a:chOff x="0" y="0"/>
            <a:chExt cx="1127" cy="3207"/>
          </a:xfrm>
        </p:grpSpPr>
        <p:grpSp>
          <p:nvGrpSpPr>
            <p:cNvPr id="3" name="Group 9"/>
            <p:cNvGrpSpPr>
              <a:grpSpLocks/>
            </p:cNvGrpSpPr>
            <p:nvPr/>
          </p:nvGrpSpPr>
          <p:grpSpPr bwMode="auto">
            <a:xfrm>
              <a:off x="1" y="0"/>
              <a:ext cx="1126" cy="1439"/>
              <a:chOff x="0" y="0"/>
              <a:chExt cx="1125" cy="1439"/>
            </a:xfrm>
          </p:grpSpPr>
          <p:sp>
            <p:nvSpPr>
              <p:cNvPr id="41016" name="Rectangle 10"/>
              <p:cNvSpPr>
                <a:spLocks/>
              </p:cNvSpPr>
              <p:nvPr/>
            </p:nvSpPr>
            <p:spPr bwMode="auto">
              <a:xfrm>
                <a:off x="0" y="0"/>
                <a:ext cx="1125" cy="11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1017" name="Rectangle 11"/>
              <p:cNvSpPr>
                <a:spLocks/>
              </p:cNvSpPr>
              <p:nvPr/>
            </p:nvSpPr>
            <p:spPr bwMode="auto">
              <a:xfrm>
                <a:off x="0" y="442"/>
                <a:ext cx="1125" cy="111"/>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41018" name="Rectangle 12"/>
              <p:cNvSpPr>
                <a:spLocks/>
              </p:cNvSpPr>
              <p:nvPr/>
            </p:nvSpPr>
            <p:spPr bwMode="auto">
              <a:xfrm>
                <a:off x="0" y="1328"/>
                <a:ext cx="1125" cy="111"/>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41019" name="Rectangle 13"/>
              <p:cNvSpPr>
                <a:spLocks/>
              </p:cNvSpPr>
              <p:nvPr/>
            </p:nvSpPr>
            <p:spPr bwMode="auto">
              <a:xfrm>
                <a:off x="0" y="885"/>
                <a:ext cx="1125" cy="111"/>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grpSp>
        <p:grpSp>
          <p:nvGrpSpPr>
            <p:cNvPr id="4" name="Group 14"/>
            <p:cNvGrpSpPr>
              <a:grpSpLocks/>
            </p:cNvGrpSpPr>
            <p:nvPr/>
          </p:nvGrpSpPr>
          <p:grpSpPr bwMode="auto">
            <a:xfrm>
              <a:off x="0" y="1768"/>
              <a:ext cx="1125" cy="1439"/>
              <a:chOff x="0" y="0"/>
              <a:chExt cx="1125" cy="1439"/>
            </a:xfrm>
          </p:grpSpPr>
          <p:sp>
            <p:nvSpPr>
              <p:cNvPr id="41012" name="Rectangle 15"/>
              <p:cNvSpPr>
                <a:spLocks/>
              </p:cNvSpPr>
              <p:nvPr/>
            </p:nvSpPr>
            <p:spPr bwMode="auto">
              <a:xfrm>
                <a:off x="0" y="0"/>
                <a:ext cx="1125" cy="110"/>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sp>
            <p:nvSpPr>
              <p:cNvPr id="41013" name="Rectangle 16"/>
              <p:cNvSpPr>
                <a:spLocks/>
              </p:cNvSpPr>
              <p:nvPr/>
            </p:nvSpPr>
            <p:spPr bwMode="auto">
              <a:xfrm>
                <a:off x="0" y="442"/>
                <a:ext cx="1125" cy="111"/>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41014" name="Rectangle 17"/>
              <p:cNvSpPr>
                <a:spLocks/>
              </p:cNvSpPr>
              <p:nvPr/>
            </p:nvSpPr>
            <p:spPr bwMode="auto">
              <a:xfrm>
                <a:off x="0" y="1328"/>
                <a:ext cx="1125" cy="111"/>
              </a:xfrm>
              <a:prstGeom prst="rect">
                <a:avLst/>
              </a:prstGeom>
              <a:solidFill>
                <a:srgbClr val="FF0000">
                  <a:alpha val="70195"/>
                </a:srgbClr>
              </a:solidFill>
              <a:ln w="25400">
                <a:noFill/>
                <a:miter lim="800000"/>
                <a:headEnd/>
                <a:tailEnd/>
              </a:ln>
            </p:spPr>
            <p:txBody>
              <a:bodyPr lIns="0" tIns="0" rIns="0" bIns="0"/>
              <a:lstStyle/>
              <a:p>
                <a:endParaRPr lang="en-US">
                  <a:latin typeface="Calibri" pitchFamily="34" charset="0"/>
                </a:endParaRPr>
              </a:p>
            </p:txBody>
          </p:sp>
          <p:sp>
            <p:nvSpPr>
              <p:cNvPr id="41015" name="Rectangle 18"/>
              <p:cNvSpPr>
                <a:spLocks/>
              </p:cNvSpPr>
              <p:nvPr/>
            </p:nvSpPr>
            <p:spPr bwMode="auto">
              <a:xfrm>
                <a:off x="0" y="885"/>
                <a:ext cx="1125" cy="111"/>
              </a:xfrm>
              <a:prstGeom prst="rect">
                <a:avLst/>
              </a:prstGeom>
              <a:solidFill>
                <a:schemeClr val="accent1">
                  <a:alpha val="70195"/>
                </a:schemeClr>
              </a:solidFill>
              <a:ln w="25400">
                <a:noFill/>
                <a:miter lim="800000"/>
                <a:headEnd/>
                <a:tailEnd/>
              </a:ln>
            </p:spPr>
            <p:txBody>
              <a:bodyPr lIns="0" tIns="0" rIns="0" bIns="0"/>
              <a:lstStyle/>
              <a:p>
                <a:endParaRPr lang="en-US">
                  <a:latin typeface="Calibri" pitchFamily="34" charset="0"/>
                </a:endParaRPr>
              </a:p>
            </p:txBody>
          </p:sp>
        </p:grpSp>
      </p:grpSp>
      <p:sp>
        <p:nvSpPr>
          <p:cNvPr id="40970" name="Rectangle 19"/>
          <p:cNvSpPr>
            <a:spLocks/>
          </p:cNvSpPr>
          <p:nvPr/>
        </p:nvSpPr>
        <p:spPr bwMode="auto">
          <a:xfrm>
            <a:off x="1677988" y="4652963"/>
            <a:ext cx="857250" cy="320675"/>
          </a:xfrm>
          <a:prstGeom prst="rect">
            <a:avLst/>
          </a:prstGeom>
          <a:noFill/>
          <a:ln w="12700">
            <a:noFill/>
            <a:miter lim="800000"/>
            <a:headEnd/>
            <a:tailEnd/>
          </a:ln>
        </p:spPr>
        <p:txBody>
          <a:bodyPr lIns="0" tIns="0" rIns="0" bIns="0" anchor="ctr"/>
          <a:lstStyle/>
          <a:p>
            <a:r>
              <a:rPr lang="en-US" sz="1700">
                <a:latin typeface="Calibri" pitchFamily="34" charset="0"/>
              </a:rPr>
              <a:t>-(Q - q)</a:t>
            </a:r>
          </a:p>
        </p:txBody>
      </p:sp>
      <p:sp>
        <p:nvSpPr>
          <p:cNvPr id="40971" name="Rectangle 20"/>
          <p:cNvSpPr>
            <a:spLocks/>
          </p:cNvSpPr>
          <p:nvPr/>
        </p:nvSpPr>
        <p:spPr bwMode="auto">
          <a:xfrm>
            <a:off x="1625600" y="3971925"/>
            <a:ext cx="296863" cy="261938"/>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40972" name="Rectangle 21"/>
          <p:cNvSpPr>
            <a:spLocks/>
          </p:cNvSpPr>
          <p:nvPr/>
        </p:nvSpPr>
        <p:spPr bwMode="auto">
          <a:xfrm>
            <a:off x="1625600" y="2981325"/>
            <a:ext cx="296863" cy="260350"/>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40973" name="Rectangle 22"/>
          <p:cNvSpPr>
            <a:spLocks/>
          </p:cNvSpPr>
          <p:nvPr/>
        </p:nvSpPr>
        <p:spPr bwMode="auto">
          <a:xfrm>
            <a:off x="1677988" y="3481388"/>
            <a:ext cx="242887" cy="260350"/>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-Q</a:t>
            </a:r>
          </a:p>
        </p:txBody>
      </p:sp>
      <p:sp>
        <p:nvSpPr>
          <p:cNvPr id="40974" name="Rectangle 23"/>
          <p:cNvSpPr>
            <a:spLocks/>
          </p:cNvSpPr>
          <p:nvPr/>
        </p:nvSpPr>
        <p:spPr bwMode="auto">
          <a:xfrm>
            <a:off x="2616200" y="1666875"/>
            <a:ext cx="2724150" cy="784225"/>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N - number of bilayers</a:t>
            </a:r>
          </a:p>
          <a:p>
            <a:r>
              <a:rPr lang="en-US" sz="1700" i="1">
                <a:latin typeface="Calibri" pitchFamily="34" charset="0"/>
              </a:rPr>
              <a:t>d</a:t>
            </a:r>
            <a:r>
              <a:rPr lang="en-US" sz="1700">
                <a:latin typeface="Calibri" pitchFamily="34" charset="0"/>
              </a:rPr>
              <a:t> - distance between planes</a:t>
            </a:r>
          </a:p>
          <a:p>
            <a:r>
              <a:rPr lang="en-US" sz="1700">
                <a:latin typeface="Calibri" pitchFamily="34" charset="0"/>
              </a:rPr>
              <a:t>A - unit area</a:t>
            </a:r>
          </a:p>
        </p:txBody>
      </p:sp>
      <p:graphicFrame>
        <p:nvGraphicFramePr>
          <p:cNvPr id="55320" name="Group 24"/>
          <p:cNvGraphicFramePr>
            <a:graphicFrameLocks noGrp="1"/>
          </p:cNvGraphicFramePr>
          <p:nvPr/>
        </p:nvGraphicFramePr>
        <p:xfrm>
          <a:off x="2771775" y="5373688"/>
          <a:ext cx="2000250" cy="1228487"/>
        </p:xfrm>
        <a:graphic>
          <a:graphicData uri="http://schemas.openxmlformats.org/drawingml/2006/table">
            <a:tbl>
              <a:tblPr/>
              <a:tblGrid>
                <a:gridCol w="957709"/>
                <a:gridCol w="1042541"/>
              </a:tblGrid>
              <a:tr h="45720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dirty="0" smtClean="0">
                        <a:ln>
                          <a:noFill/>
                        </a:ln>
                        <a:solidFill>
                          <a:schemeClr val="tx1"/>
                        </a:solidFill>
                        <a:effectLst/>
                        <a:latin typeface="Gill Sans" charset="0"/>
                        <a:ea typeface="ヒラギノ角ゴ ProN W3" charset="0"/>
                        <a:cs typeface="ヒラギノ角ゴ ProN W3" charset="0"/>
                        <a:sym typeface="Gill Sans" charset="0"/>
                      </a:endParaRPr>
                    </a:p>
                  </a:txBody>
                  <a:tcPr marL="35719" marR="35719" marT="35719" marB="35719" anchor="ctr" horzOverflow="overflow">
                    <a:lnL cap="flat">
                      <a:noFill/>
                    </a:lnL>
                    <a:lnR w="25400" cap="flat" cmpd="sng" algn="ctr">
                      <a:solidFill>
                        <a:srgbClr val="000000"/>
                      </a:solidFill>
                      <a:prstDash val="solid"/>
                      <a:round/>
                      <a:headEnd type="none" w="med" len="med"/>
                      <a:tailEnd type="none" w="med" len="med"/>
                    </a:lnR>
                    <a:lnT cap="fla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700" b="0" i="0" u="none" strike="noStrike" cap="none" normalizeH="0" baseline="0" smtClean="0">
                          <a:ln>
                            <a:noFill/>
                          </a:ln>
                          <a:solidFill>
                            <a:schemeClr val="tx1"/>
                          </a:solidFill>
                          <a:effectLst/>
                          <a:latin typeface="Gill Sans" charset="0"/>
                          <a:ea typeface="ヒラギノ角ゴ ProN W3" charset="0"/>
                          <a:cs typeface="ヒラギノ角ゴ ProN W3" charset="0"/>
                          <a:sym typeface="Gill Sans" charset="0"/>
                        </a:rPr>
                        <a:t>V</a:t>
                      </a:r>
                      <a:r>
                        <a:rPr kumimoji="0" lang="en-US" sz="1700" b="0" i="0" u="none" strike="noStrike" cap="none" normalizeH="0" baseline="-6000" smtClean="0">
                          <a:ln>
                            <a:noFill/>
                          </a:ln>
                          <a:solidFill>
                            <a:schemeClr val="tx1"/>
                          </a:solidFill>
                          <a:effectLst/>
                          <a:latin typeface="Gill Sans" charset="0"/>
                          <a:ea typeface="ヒラギノ角ゴ ProN W3" charset="0"/>
                          <a:cs typeface="ヒラギノ角ゴ ProN W3" charset="0"/>
                          <a:sym typeface="Gill Sans" charset="0"/>
                        </a:rPr>
                        <a:t>div</a:t>
                      </a:r>
                    </a:p>
                  </a:txBody>
                  <a:tcPr marL="35719" marR="35719" marT="35719" marB="35719" anchor="ctr" horzOverflow="overflow">
                    <a:lnL w="25400" cap="flat" cmpd="sng" algn="ctr">
                      <a:solidFill>
                        <a:srgbClr val="000000"/>
                      </a:solidFill>
                      <a:prstDash val="solid"/>
                      <a:round/>
                      <a:headEnd type="none" w="med" len="med"/>
                      <a:tailEnd type="none" w="med" len="med"/>
                    </a:lnL>
                    <a:lnR cap="flat">
                      <a:noFill/>
                    </a:lnR>
                    <a:lnT cap="flat">
                      <a:noFill/>
                    </a:lnT>
                    <a:lnB w="25400" cap="flat" cmpd="sng" algn="ctr">
                      <a:solidFill>
                        <a:srgbClr val="000000"/>
                      </a:solidFill>
                      <a:prstDash val="solid"/>
                      <a:round/>
                      <a:headEnd type="none" w="med" len="med"/>
                      <a:tailEnd type="none" w="med" len="med"/>
                    </a:lnB>
                    <a:lnTlToBr>
                      <a:noFill/>
                    </a:lnTlToBr>
                    <a:lnBlToTr>
                      <a:noFill/>
                    </a:lnBlToTr>
                    <a:noFill/>
                  </a:tcPr>
                </a:tc>
              </a:tr>
              <a:tr h="30360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0"/>
                          <a:cs typeface="ヒラギノ角ゴ ProN W3" charset="0"/>
                          <a:sym typeface="Gill Sans" charset="0"/>
                        </a:rPr>
                        <a:t>MgO  (111)</a:t>
                      </a:r>
                    </a:p>
                  </a:txBody>
                  <a:tcPr marL="35719" marR="35719" marT="35719" marB="35719" anchor="ctr" horzOverflow="overflow">
                    <a:lnL cap="flat">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300" b="0" i="0" u="none" strike="noStrike" cap="none" normalizeH="0" baseline="0" dirty="0" smtClean="0">
                          <a:ln>
                            <a:noFill/>
                          </a:ln>
                          <a:solidFill>
                            <a:schemeClr val="tx1"/>
                          </a:solidFill>
                          <a:effectLst/>
                          <a:latin typeface="Gill Sans" charset="0"/>
                          <a:ea typeface="ヒラギノ角ゴ ProN W3" charset="0"/>
                          <a:cs typeface="ヒラギノ角ゴ ProN W3" charset="0"/>
                          <a:sym typeface="Gill Sans" charset="0"/>
                        </a:rPr>
                        <a:t>1002eV</a:t>
                      </a:r>
                    </a:p>
                  </a:txBody>
                  <a:tcPr marL="35719" marR="35719" marT="35719" marB="35719" anchor="ctr"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300" b="0" i="0" u="none" strike="noStrike" cap="none" normalizeH="0" baseline="0" smtClean="0">
                          <a:ln>
                            <a:noFill/>
                          </a:ln>
                          <a:solidFill>
                            <a:schemeClr val="tx1"/>
                          </a:solidFill>
                          <a:effectLst/>
                          <a:latin typeface="Gill Sans" charset="0"/>
                          <a:ea typeface="ヒラギノ角ゴ ProN W3" charset="0"/>
                          <a:cs typeface="ヒラギノ角ゴ ProN W3" charset="0"/>
                          <a:sym typeface="Gill Sans" charset="0"/>
                        </a:rPr>
                        <a:t>LaAlO</a:t>
                      </a:r>
                      <a:r>
                        <a:rPr kumimoji="0" lang="en-US" sz="1300" b="0" i="0" u="none" strike="noStrike" cap="none" normalizeH="0" baseline="-6000" smtClean="0">
                          <a:ln>
                            <a:noFill/>
                          </a:ln>
                          <a:solidFill>
                            <a:schemeClr val="tx1"/>
                          </a:solidFill>
                          <a:effectLst/>
                          <a:latin typeface="Gill Sans" charset="0"/>
                          <a:ea typeface="ヒラギノ角ゴ ProN W3" charset="0"/>
                          <a:cs typeface="ヒラギノ角ゴ ProN W3" charset="0"/>
                          <a:sym typeface="Gill Sans" charset="0"/>
                        </a:rPr>
                        <a:t>3</a:t>
                      </a:r>
                      <a:r>
                        <a:rPr kumimoji="0" lang="en-US" sz="1300" b="0" i="0" u="none" strike="noStrike" cap="none" normalizeH="0" baseline="0" smtClean="0">
                          <a:ln>
                            <a:noFill/>
                          </a:ln>
                          <a:solidFill>
                            <a:schemeClr val="tx1"/>
                          </a:solidFill>
                          <a:effectLst/>
                          <a:latin typeface="Gill Sans" charset="0"/>
                          <a:ea typeface="ヒラギノ角ゴ ProN W3" charset="0"/>
                          <a:cs typeface="ヒラギノ角ゴ ProN W3" charset="0"/>
                          <a:sym typeface="Gill Sans" charset="0"/>
                        </a:rPr>
                        <a:t> (001)</a:t>
                      </a:r>
                    </a:p>
                  </a:txBody>
                  <a:tcPr marL="35719" marR="35719" marT="35719" marB="35719" anchor="ctr" horzOverflow="overflow">
                    <a:lnL cap="flat">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300" b="0" i="0" u="none" strike="noStrike" cap="none" normalizeH="0" baseline="0" dirty="0" smtClean="0">
                          <a:ln>
                            <a:noFill/>
                          </a:ln>
                          <a:solidFill>
                            <a:schemeClr val="tx1"/>
                          </a:solidFill>
                          <a:effectLst/>
                          <a:latin typeface="Gill Sans" charset="0"/>
                          <a:ea typeface="ヒラギノ角ゴ ProN W3" charset="0"/>
                          <a:cs typeface="ヒラギノ角ゴ ProN W3" charset="0"/>
                          <a:sym typeface="Gill Sans" charset="0"/>
                        </a:rPr>
                        <a:t>418eV</a:t>
                      </a:r>
                    </a:p>
                  </a:txBody>
                  <a:tcPr marL="35719" marR="35719" marT="35719" marB="35719" anchor="ctr"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r>
            </a:tbl>
          </a:graphicData>
        </a:graphic>
      </p:graphicFrame>
      <p:sp>
        <p:nvSpPr>
          <p:cNvPr id="40985" name="Rectangle 48"/>
          <p:cNvSpPr>
            <a:spLocks/>
          </p:cNvSpPr>
          <p:nvPr/>
        </p:nvSpPr>
        <p:spPr bwMode="auto">
          <a:xfrm>
            <a:off x="250825" y="5661025"/>
            <a:ext cx="2286000" cy="812800"/>
          </a:xfrm>
          <a:prstGeom prst="rect">
            <a:avLst/>
          </a:prstGeom>
          <a:noFill/>
          <a:ln w="12700">
            <a:noFill/>
            <a:miter lim="800000"/>
            <a:headEnd/>
            <a:tailEnd/>
          </a:ln>
        </p:spPr>
        <p:txBody>
          <a:bodyPr lIns="0" tIns="0" rIns="0" bIns="0" anchor="ctr"/>
          <a:lstStyle/>
          <a:p>
            <a:r>
              <a:rPr lang="en-US" sz="1300">
                <a:latin typeface="Calibri" pitchFamily="34" charset="0"/>
              </a:rPr>
              <a:t>For 18 bilayer thick films  the </a:t>
            </a:r>
          </a:p>
          <a:p>
            <a:r>
              <a:rPr lang="en-US" sz="1300">
                <a:latin typeface="Calibri" pitchFamily="34" charset="0"/>
              </a:rPr>
              <a:t>Potential  difference is  in eV)</a:t>
            </a:r>
          </a:p>
        </p:txBody>
      </p:sp>
      <p:grpSp>
        <p:nvGrpSpPr>
          <p:cNvPr id="5" name="Group 49"/>
          <p:cNvGrpSpPr>
            <a:grpSpLocks/>
          </p:cNvGrpSpPr>
          <p:nvPr/>
        </p:nvGrpSpPr>
        <p:grpSpPr bwMode="auto">
          <a:xfrm>
            <a:off x="3851275" y="2276475"/>
            <a:ext cx="5019675" cy="3048000"/>
            <a:chOff x="0" y="0"/>
            <a:chExt cx="4884" cy="3448"/>
          </a:xfrm>
        </p:grpSpPr>
        <p:pic>
          <p:nvPicPr>
            <p:cNvPr id="40993" name="Picture 50"/>
            <p:cNvPicPr>
              <a:picLocks noChangeAspect="1" noChangeArrowheads="1"/>
            </p:cNvPicPr>
            <p:nvPr/>
          </p:nvPicPr>
          <p:blipFill>
            <a:blip r:embed="rId2" cstate="print"/>
            <a:srcRect/>
            <a:stretch>
              <a:fillRect/>
            </a:stretch>
          </p:blipFill>
          <p:spPr bwMode="auto">
            <a:xfrm>
              <a:off x="0" y="0"/>
              <a:ext cx="4884" cy="3448"/>
            </a:xfrm>
            <a:prstGeom prst="rect">
              <a:avLst/>
            </a:prstGeom>
            <a:noFill/>
            <a:ln w="25400">
              <a:noFill/>
              <a:miter lim="800000"/>
              <a:headEnd/>
              <a:tailEnd/>
            </a:ln>
          </p:spPr>
        </p:pic>
        <p:sp>
          <p:nvSpPr>
            <p:cNvPr id="40994" name="Rectangle 51"/>
            <p:cNvSpPr>
              <a:spLocks/>
            </p:cNvSpPr>
            <p:nvPr/>
          </p:nvSpPr>
          <p:spPr bwMode="auto">
            <a:xfrm>
              <a:off x="3698" y="136"/>
              <a:ext cx="485" cy="352"/>
            </a:xfrm>
            <a:prstGeom prst="rect">
              <a:avLst/>
            </a:prstGeom>
            <a:noFill/>
            <a:ln w="12700">
              <a:noFill/>
              <a:miter lim="800000"/>
              <a:headEnd/>
              <a:tailEnd/>
            </a:ln>
          </p:spPr>
          <p:txBody>
            <a:bodyPr lIns="0" tIns="0" rIns="0" bIns="0" anchor="ctr"/>
            <a:lstStyle/>
            <a:p>
              <a:r>
                <a:rPr lang="en-US" sz="1700" i="1">
                  <a:latin typeface="Calibri" pitchFamily="34" charset="0"/>
                </a:rPr>
                <a:t>V</a:t>
              </a:r>
              <a:r>
                <a:rPr lang="en-US" sz="1700" i="1" baseline="-6000">
                  <a:latin typeface="Calibri" pitchFamily="34" charset="0"/>
                </a:rPr>
                <a:t>slab</a:t>
              </a:r>
            </a:p>
          </p:txBody>
        </p:sp>
        <p:sp>
          <p:nvSpPr>
            <p:cNvPr id="40995" name="Rectangle 52"/>
            <p:cNvSpPr>
              <a:spLocks/>
            </p:cNvSpPr>
            <p:nvPr/>
          </p:nvSpPr>
          <p:spPr bwMode="auto">
            <a:xfrm>
              <a:off x="2844" y="129"/>
              <a:ext cx="675" cy="388"/>
            </a:xfrm>
            <a:prstGeom prst="rect">
              <a:avLst/>
            </a:prstGeom>
            <a:solidFill>
              <a:srgbClr val="FFFFFF"/>
            </a:solidFill>
            <a:ln w="25400">
              <a:noFill/>
              <a:miter lim="800000"/>
              <a:headEnd/>
              <a:tailEnd/>
            </a:ln>
          </p:spPr>
          <p:txBody>
            <a:bodyPr lIns="0" tIns="0" rIns="0" bIns="0"/>
            <a:lstStyle/>
            <a:p>
              <a:endParaRPr lang="en-US">
                <a:latin typeface="Calibri" pitchFamily="34" charset="0"/>
              </a:endParaRPr>
            </a:p>
          </p:txBody>
        </p:sp>
        <p:sp>
          <p:nvSpPr>
            <p:cNvPr id="40996" name="Rectangle 53"/>
            <p:cNvSpPr>
              <a:spLocks/>
            </p:cNvSpPr>
            <p:nvPr/>
          </p:nvSpPr>
          <p:spPr bwMode="auto">
            <a:xfrm>
              <a:off x="3684" y="2140"/>
              <a:ext cx="514" cy="352"/>
            </a:xfrm>
            <a:prstGeom prst="rect">
              <a:avLst/>
            </a:prstGeom>
            <a:noFill/>
            <a:ln w="12700">
              <a:noFill/>
              <a:miter lim="800000"/>
              <a:headEnd/>
              <a:tailEnd/>
            </a:ln>
          </p:spPr>
          <p:txBody>
            <a:bodyPr lIns="0" tIns="0" rIns="0" bIns="0" anchor="ctr"/>
            <a:lstStyle/>
            <a:p>
              <a:r>
                <a:rPr lang="en-US" sz="1700" i="1">
                  <a:latin typeface="Calibri" pitchFamily="34" charset="0"/>
                </a:rPr>
                <a:t>V</a:t>
              </a:r>
              <a:r>
                <a:rPr lang="en-US" sz="1700" i="1" baseline="-6000">
                  <a:latin typeface="Calibri" pitchFamily="34" charset="0"/>
                </a:rPr>
                <a:t>bulk</a:t>
              </a:r>
            </a:p>
          </p:txBody>
        </p:sp>
        <p:sp>
          <p:nvSpPr>
            <p:cNvPr id="40997" name="Line 54"/>
            <p:cNvSpPr>
              <a:spLocks noChangeShapeType="1"/>
            </p:cNvSpPr>
            <p:nvPr/>
          </p:nvSpPr>
          <p:spPr bwMode="auto">
            <a:xfrm>
              <a:off x="4426" y="2521"/>
              <a:ext cx="285" cy="0"/>
            </a:xfrm>
            <a:prstGeom prst="line">
              <a:avLst/>
            </a:prstGeom>
            <a:noFill/>
            <a:ln w="38100">
              <a:solidFill>
                <a:schemeClr val="tx1"/>
              </a:solidFill>
              <a:miter lim="800000"/>
              <a:headEnd/>
              <a:tailEnd/>
            </a:ln>
          </p:spPr>
          <p:txBody>
            <a:bodyPr lIns="0" tIns="0" rIns="0" bIns="0"/>
            <a:lstStyle/>
            <a:p>
              <a:endParaRPr lang="en-US"/>
            </a:p>
          </p:txBody>
        </p:sp>
        <p:sp>
          <p:nvSpPr>
            <p:cNvPr id="40998" name="Line 55"/>
            <p:cNvSpPr>
              <a:spLocks noChangeShapeType="1"/>
            </p:cNvSpPr>
            <p:nvPr/>
          </p:nvSpPr>
          <p:spPr bwMode="auto">
            <a:xfrm>
              <a:off x="4568" y="303"/>
              <a:ext cx="0" cy="2150"/>
            </a:xfrm>
            <a:prstGeom prst="line">
              <a:avLst/>
            </a:prstGeom>
            <a:noFill/>
            <a:ln w="25400">
              <a:solidFill>
                <a:schemeClr val="tx1"/>
              </a:solidFill>
              <a:miter lim="800000"/>
              <a:headEnd type="stealth" w="med" len="med"/>
              <a:tailEnd type="stealth" w="med" len="med"/>
            </a:ln>
          </p:spPr>
          <p:txBody>
            <a:bodyPr lIns="0" tIns="0" rIns="0" bIns="0"/>
            <a:lstStyle/>
            <a:p>
              <a:endParaRPr lang="en-US"/>
            </a:p>
          </p:txBody>
        </p:sp>
        <p:sp>
          <p:nvSpPr>
            <p:cNvPr id="40999" name="Rectangle 56"/>
            <p:cNvSpPr>
              <a:spLocks/>
            </p:cNvSpPr>
            <p:nvPr/>
          </p:nvSpPr>
          <p:spPr bwMode="auto">
            <a:xfrm>
              <a:off x="4146" y="743"/>
              <a:ext cx="434" cy="352"/>
            </a:xfrm>
            <a:prstGeom prst="rect">
              <a:avLst/>
            </a:prstGeom>
            <a:noFill/>
            <a:ln w="12700">
              <a:noFill/>
              <a:miter lim="800000"/>
              <a:headEnd/>
              <a:tailEnd/>
            </a:ln>
          </p:spPr>
          <p:txBody>
            <a:bodyPr lIns="0" tIns="0" rIns="0" bIns="0" anchor="ctr"/>
            <a:lstStyle/>
            <a:p>
              <a:r>
                <a:rPr lang="en-US" sz="1700" i="1">
                  <a:latin typeface="Calibri" pitchFamily="34" charset="0"/>
                </a:rPr>
                <a:t>V</a:t>
              </a:r>
              <a:r>
                <a:rPr lang="en-US" sz="1700" i="1" baseline="-6000">
                  <a:latin typeface="Calibri" pitchFamily="34" charset="0"/>
                </a:rPr>
                <a:t>div</a:t>
              </a:r>
            </a:p>
          </p:txBody>
        </p:sp>
        <p:sp>
          <p:nvSpPr>
            <p:cNvPr id="41000" name="Line 57"/>
            <p:cNvSpPr>
              <a:spLocks noChangeShapeType="1"/>
            </p:cNvSpPr>
            <p:nvPr/>
          </p:nvSpPr>
          <p:spPr bwMode="auto">
            <a:xfrm rot="10800000" flipH="1">
              <a:off x="2256" y="1047"/>
              <a:ext cx="886" cy="0"/>
            </a:xfrm>
            <a:prstGeom prst="line">
              <a:avLst/>
            </a:prstGeom>
            <a:noFill/>
            <a:ln w="12700">
              <a:solidFill>
                <a:schemeClr val="tx1"/>
              </a:solidFill>
              <a:miter lim="800000"/>
              <a:headEnd/>
              <a:tailEnd/>
            </a:ln>
          </p:spPr>
          <p:txBody>
            <a:bodyPr lIns="0" tIns="0" rIns="0" bIns="0"/>
            <a:lstStyle/>
            <a:p>
              <a:endParaRPr lang="en-US"/>
            </a:p>
          </p:txBody>
        </p:sp>
        <p:sp>
          <p:nvSpPr>
            <p:cNvPr id="41001" name="Line 58"/>
            <p:cNvSpPr>
              <a:spLocks noChangeShapeType="1"/>
            </p:cNvSpPr>
            <p:nvPr/>
          </p:nvSpPr>
          <p:spPr bwMode="auto">
            <a:xfrm rot="10800000" flipH="1">
              <a:off x="2245" y="1471"/>
              <a:ext cx="289" cy="0"/>
            </a:xfrm>
            <a:prstGeom prst="line">
              <a:avLst/>
            </a:prstGeom>
            <a:noFill/>
            <a:ln w="12700">
              <a:solidFill>
                <a:schemeClr val="tx1"/>
              </a:solidFill>
              <a:miter lim="800000"/>
              <a:headEnd/>
              <a:tailEnd/>
            </a:ln>
          </p:spPr>
          <p:txBody>
            <a:bodyPr lIns="0" tIns="0" rIns="0" bIns="0"/>
            <a:lstStyle/>
            <a:p>
              <a:endParaRPr lang="en-US"/>
            </a:p>
          </p:txBody>
        </p:sp>
        <p:sp>
          <p:nvSpPr>
            <p:cNvPr id="41002" name="Line 59"/>
            <p:cNvSpPr>
              <a:spLocks noChangeShapeType="1"/>
            </p:cNvSpPr>
            <p:nvPr/>
          </p:nvSpPr>
          <p:spPr bwMode="auto">
            <a:xfrm>
              <a:off x="2392" y="1050"/>
              <a:ext cx="0" cy="409"/>
            </a:xfrm>
            <a:prstGeom prst="line">
              <a:avLst/>
            </a:prstGeom>
            <a:noFill/>
            <a:ln w="12700">
              <a:solidFill>
                <a:schemeClr val="tx1"/>
              </a:solidFill>
              <a:miter lim="800000"/>
              <a:headEnd type="stealth" w="med" len="med"/>
              <a:tailEnd type="stealth" w="med" len="med"/>
            </a:ln>
          </p:spPr>
          <p:txBody>
            <a:bodyPr lIns="0" tIns="0" rIns="0" bIns="0"/>
            <a:lstStyle/>
            <a:p>
              <a:endParaRPr lang="en-US"/>
            </a:p>
          </p:txBody>
        </p:sp>
        <p:sp>
          <p:nvSpPr>
            <p:cNvPr id="41003" name="Rectangle 60"/>
            <p:cNvSpPr>
              <a:spLocks/>
            </p:cNvSpPr>
            <p:nvPr/>
          </p:nvSpPr>
          <p:spPr bwMode="auto">
            <a:xfrm>
              <a:off x="1729" y="1071"/>
              <a:ext cx="640" cy="352"/>
            </a:xfrm>
            <a:prstGeom prst="rect">
              <a:avLst/>
            </a:prstGeom>
            <a:noFill/>
            <a:ln w="12700">
              <a:noFill/>
              <a:miter lim="800000"/>
              <a:headEnd/>
              <a:tailEnd/>
            </a:ln>
          </p:spPr>
          <p:txBody>
            <a:bodyPr lIns="0" tIns="0" rIns="0" bIns="0" anchor="ctr"/>
            <a:lstStyle/>
            <a:p>
              <a:r>
                <a:rPr lang="en-US" sz="1700" i="1">
                  <a:latin typeface="Calibri" pitchFamily="34" charset="0"/>
                </a:rPr>
                <a:t>2xV</a:t>
              </a:r>
              <a:r>
                <a:rPr lang="en-US" sz="1700" i="1" baseline="-6000">
                  <a:latin typeface="Calibri" pitchFamily="34" charset="0"/>
                </a:rPr>
                <a:t>bulk</a:t>
              </a:r>
            </a:p>
          </p:txBody>
        </p:sp>
        <p:sp>
          <p:nvSpPr>
            <p:cNvPr id="41004" name="Rectangle 61"/>
            <p:cNvSpPr>
              <a:spLocks/>
            </p:cNvSpPr>
            <p:nvPr/>
          </p:nvSpPr>
          <p:spPr bwMode="auto">
            <a:xfrm>
              <a:off x="744" y="191"/>
              <a:ext cx="1560" cy="352"/>
            </a:xfrm>
            <a:prstGeom prst="rect">
              <a:avLst/>
            </a:prstGeom>
            <a:noFill/>
            <a:ln w="12700">
              <a:noFill/>
              <a:miter lim="800000"/>
              <a:headEnd/>
              <a:tailEnd/>
            </a:ln>
          </p:spPr>
          <p:txBody>
            <a:bodyPr lIns="0" tIns="0" rIns="0" bIns="0" anchor="ctr"/>
            <a:lstStyle/>
            <a:p>
              <a:r>
                <a:rPr lang="en-US" sz="1700" i="1">
                  <a:latin typeface="Calibri" pitchFamily="34" charset="0"/>
                </a:rPr>
                <a:t>MgO (111), 6BL</a:t>
              </a:r>
            </a:p>
          </p:txBody>
        </p:sp>
        <p:grpSp>
          <p:nvGrpSpPr>
            <p:cNvPr id="6" name="Group 62"/>
            <p:cNvGrpSpPr>
              <a:grpSpLocks/>
            </p:cNvGrpSpPr>
            <p:nvPr/>
          </p:nvGrpSpPr>
          <p:grpSpPr bwMode="auto">
            <a:xfrm>
              <a:off x="1016" y="1997"/>
              <a:ext cx="3344" cy="816"/>
              <a:chOff x="0" y="0"/>
              <a:chExt cx="3344" cy="816"/>
            </a:xfrm>
          </p:grpSpPr>
          <p:sp>
            <p:nvSpPr>
              <p:cNvPr id="41008" name="Line 63"/>
              <p:cNvSpPr>
                <a:spLocks noChangeShapeType="1"/>
              </p:cNvSpPr>
              <p:nvPr/>
            </p:nvSpPr>
            <p:spPr bwMode="auto">
              <a:xfrm>
                <a:off x="0" y="0"/>
                <a:ext cx="0" cy="816"/>
              </a:xfrm>
              <a:prstGeom prst="line">
                <a:avLst/>
              </a:prstGeom>
              <a:noFill/>
              <a:ln w="38100">
                <a:solidFill>
                  <a:schemeClr val="tx1"/>
                </a:solidFill>
                <a:miter lim="800000"/>
                <a:headEnd/>
                <a:tailEnd/>
              </a:ln>
            </p:spPr>
            <p:txBody>
              <a:bodyPr lIns="0" tIns="0" rIns="0" bIns="0"/>
              <a:lstStyle/>
              <a:p>
                <a:endParaRPr lang="en-US"/>
              </a:p>
            </p:txBody>
          </p:sp>
          <p:sp>
            <p:nvSpPr>
              <p:cNvPr id="41009" name="Line 64"/>
              <p:cNvSpPr>
                <a:spLocks noChangeShapeType="1"/>
              </p:cNvSpPr>
              <p:nvPr/>
            </p:nvSpPr>
            <p:spPr bwMode="auto">
              <a:xfrm>
                <a:off x="3344" y="0"/>
                <a:ext cx="0" cy="816"/>
              </a:xfrm>
              <a:prstGeom prst="line">
                <a:avLst/>
              </a:prstGeom>
              <a:noFill/>
              <a:ln w="38100">
                <a:solidFill>
                  <a:schemeClr val="tx1"/>
                </a:solidFill>
                <a:miter lim="800000"/>
                <a:headEnd/>
                <a:tailEnd/>
              </a:ln>
            </p:spPr>
            <p:txBody>
              <a:bodyPr lIns="0" tIns="0" rIns="0" bIns="0"/>
              <a:lstStyle/>
              <a:p>
                <a:endParaRPr lang="en-US"/>
              </a:p>
            </p:txBody>
          </p:sp>
        </p:grpSp>
        <p:sp>
          <p:nvSpPr>
            <p:cNvPr id="41006" name="Rectangle 65"/>
            <p:cNvSpPr>
              <a:spLocks/>
            </p:cNvSpPr>
            <p:nvPr/>
          </p:nvSpPr>
          <p:spPr bwMode="auto">
            <a:xfrm>
              <a:off x="776" y="1552"/>
              <a:ext cx="434" cy="351"/>
            </a:xfrm>
            <a:prstGeom prst="rect">
              <a:avLst/>
            </a:prstGeom>
            <a:noFill/>
            <a:ln w="12700">
              <a:noFill/>
              <a:miter lim="800000"/>
              <a:headEnd/>
              <a:tailEnd/>
            </a:ln>
          </p:spPr>
          <p:txBody>
            <a:bodyPr lIns="0" tIns="0" rIns="0" bIns="0" anchor="ctr"/>
            <a:lstStyle/>
            <a:p>
              <a:r>
                <a:rPr lang="en-US" sz="1700" i="1">
                  <a:latin typeface="Calibri" pitchFamily="34" charset="0"/>
                </a:rPr>
                <a:t>surf</a:t>
              </a:r>
            </a:p>
          </p:txBody>
        </p:sp>
        <p:sp>
          <p:nvSpPr>
            <p:cNvPr id="41007" name="Rectangle 66"/>
            <p:cNvSpPr>
              <a:spLocks/>
            </p:cNvSpPr>
            <p:nvPr/>
          </p:nvSpPr>
          <p:spPr bwMode="auto">
            <a:xfrm>
              <a:off x="4088" y="1552"/>
              <a:ext cx="434" cy="351"/>
            </a:xfrm>
            <a:prstGeom prst="rect">
              <a:avLst/>
            </a:prstGeom>
            <a:noFill/>
            <a:ln w="12700">
              <a:noFill/>
              <a:miter lim="800000"/>
              <a:headEnd/>
              <a:tailEnd/>
            </a:ln>
          </p:spPr>
          <p:txBody>
            <a:bodyPr lIns="0" tIns="0" rIns="0" bIns="0" anchor="ctr"/>
            <a:lstStyle/>
            <a:p>
              <a:r>
                <a:rPr lang="en-US" sz="1700" i="1">
                  <a:latin typeface="Calibri" pitchFamily="34" charset="0"/>
                </a:rPr>
                <a:t>surf</a:t>
              </a:r>
            </a:p>
          </p:txBody>
        </p:sp>
      </p:grpSp>
      <p:pic>
        <p:nvPicPr>
          <p:cNvPr id="40987" name="Picture 67"/>
          <p:cNvPicPr>
            <a:picLocks noChangeAspect="1" noChangeArrowheads="1"/>
          </p:cNvPicPr>
          <p:nvPr/>
        </p:nvPicPr>
        <p:blipFill>
          <a:blip r:embed="rId3" cstate="print"/>
          <a:srcRect/>
          <a:stretch>
            <a:fillRect/>
          </a:stretch>
        </p:blipFill>
        <p:spPr bwMode="auto">
          <a:xfrm>
            <a:off x="4051300" y="692150"/>
            <a:ext cx="4416425" cy="687388"/>
          </a:xfrm>
          <a:prstGeom prst="rect">
            <a:avLst/>
          </a:prstGeom>
          <a:noFill/>
          <a:ln w="12700">
            <a:noFill/>
            <a:miter lim="800000"/>
            <a:headEnd/>
            <a:tailEnd/>
          </a:ln>
        </p:spPr>
      </p:pic>
      <p:pic>
        <p:nvPicPr>
          <p:cNvPr id="40988" name="Picture 68"/>
          <p:cNvPicPr>
            <a:picLocks noChangeArrowheads="1"/>
          </p:cNvPicPr>
          <p:nvPr/>
        </p:nvPicPr>
        <p:blipFill>
          <a:blip r:embed="rId4" cstate="print"/>
          <a:srcRect/>
          <a:stretch>
            <a:fillRect/>
          </a:stretch>
        </p:blipFill>
        <p:spPr bwMode="auto">
          <a:xfrm>
            <a:off x="7678738" y="1558925"/>
            <a:ext cx="884237" cy="71438"/>
          </a:xfrm>
          <a:prstGeom prst="rect">
            <a:avLst/>
          </a:prstGeom>
          <a:noFill/>
          <a:ln w="12700">
            <a:noFill/>
            <a:miter lim="800000"/>
            <a:headEnd/>
            <a:tailEnd/>
          </a:ln>
        </p:spPr>
      </p:pic>
      <p:sp>
        <p:nvSpPr>
          <p:cNvPr id="40989" name="Rectangle 69"/>
          <p:cNvSpPr>
            <a:spLocks/>
          </p:cNvSpPr>
          <p:nvPr/>
        </p:nvSpPr>
        <p:spPr bwMode="auto">
          <a:xfrm>
            <a:off x="7840663" y="1630363"/>
            <a:ext cx="571500" cy="392112"/>
          </a:xfrm>
          <a:prstGeom prst="rect">
            <a:avLst/>
          </a:prstGeom>
          <a:noFill/>
          <a:ln w="12700">
            <a:noFill/>
            <a:miter lim="800000"/>
            <a:headEnd/>
            <a:tailEnd/>
          </a:ln>
        </p:spPr>
        <p:txBody>
          <a:bodyPr lIns="0" tIns="0" rIns="0" bIns="0" anchor="ctr"/>
          <a:lstStyle/>
          <a:p>
            <a:r>
              <a:rPr lang="en-US" sz="1700" i="1">
                <a:latin typeface="Calibri" pitchFamily="34" charset="0"/>
              </a:rPr>
              <a:t>V</a:t>
            </a:r>
            <a:r>
              <a:rPr lang="en-US" sz="1700" i="1" baseline="-6000">
                <a:latin typeface="Calibri" pitchFamily="34" charset="0"/>
              </a:rPr>
              <a:t>bulk</a:t>
            </a:r>
          </a:p>
        </p:txBody>
      </p:sp>
      <p:pic>
        <p:nvPicPr>
          <p:cNvPr id="40990" name="Picture 70"/>
          <p:cNvPicPr>
            <a:picLocks noChangeArrowheads="1"/>
          </p:cNvPicPr>
          <p:nvPr/>
        </p:nvPicPr>
        <p:blipFill>
          <a:blip r:embed="rId5" cstate="print"/>
          <a:srcRect/>
          <a:stretch>
            <a:fillRect/>
          </a:stretch>
        </p:blipFill>
        <p:spPr bwMode="auto">
          <a:xfrm>
            <a:off x="4946650" y="1558925"/>
            <a:ext cx="2482850" cy="71438"/>
          </a:xfrm>
          <a:prstGeom prst="rect">
            <a:avLst/>
          </a:prstGeom>
          <a:noFill/>
          <a:ln w="12700">
            <a:noFill/>
            <a:miter lim="800000"/>
            <a:headEnd/>
            <a:tailEnd/>
          </a:ln>
        </p:spPr>
      </p:pic>
      <p:sp>
        <p:nvSpPr>
          <p:cNvPr id="40991" name="Rectangle 71"/>
          <p:cNvSpPr>
            <a:spLocks/>
          </p:cNvSpPr>
          <p:nvPr/>
        </p:nvSpPr>
        <p:spPr bwMode="auto">
          <a:xfrm>
            <a:off x="6018213" y="1630363"/>
            <a:ext cx="484187" cy="392112"/>
          </a:xfrm>
          <a:prstGeom prst="rect">
            <a:avLst/>
          </a:prstGeom>
          <a:noFill/>
          <a:ln w="12700">
            <a:noFill/>
            <a:miter lim="800000"/>
            <a:headEnd/>
            <a:tailEnd/>
          </a:ln>
        </p:spPr>
        <p:txBody>
          <a:bodyPr lIns="0" tIns="0" rIns="0" bIns="0" anchor="ctr"/>
          <a:lstStyle/>
          <a:p>
            <a:r>
              <a:rPr lang="en-US" sz="1700" i="1">
                <a:latin typeface="Calibri" pitchFamily="34" charset="0"/>
              </a:rPr>
              <a:t>V</a:t>
            </a:r>
            <a:r>
              <a:rPr lang="en-US" sz="1700" i="1" baseline="-6000">
                <a:latin typeface="Calibri" pitchFamily="34" charset="0"/>
              </a:rPr>
              <a:t>div</a:t>
            </a:r>
          </a:p>
        </p:txBody>
      </p:sp>
      <p:sp>
        <p:nvSpPr>
          <p:cNvPr id="40992" name="TextBox 49"/>
          <p:cNvSpPr txBox="1">
            <a:spLocks noChangeArrowheads="1"/>
          </p:cNvSpPr>
          <p:nvPr/>
        </p:nvSpPr>
        <p:spPr bwMode="auto">
          <a:xfrm>
            <a:off x="5003800" y="5805488"/>
            <a:ext cx="3532188" cy="646112"/>
          </a:xfrm>
          <a:prstGeom prst="rect">
            <a:avLst/>
          </a:prstGeom>
          <a:noFill/>
          <a:ln w="9525">
            <a:noFill/>
            <a:miter lim="800000"/>
            <a:headEnd/>
            <a:tailEnd/>
          </a:ln>
        </p:spPr>
        <p:txBody>
          <a:bodyPr wrap="none">
            <a:spAutoFit/>
          </a:bodyPr>
          <a:lstStyle/>
          <a:p>
            <a:r>
              <a:rPr lang="en-US">
                <a:latin typeface="Calibri" pitchFamily="34" charset="0"/>
              </a:rPr>
              <a:t>Far above the Zener breakdown </a:t>
            </a:r>
          </a:p>
          <a:p>
            <a:r>
              <a:rPr lang="en-US">
                <a:latin typeface="Calibri" pitchFamily="34" charset="0"/>
              </a:rPr>
              <a:t>Limit =Egap</a:t>
            </a:r>
          </a:p>
        </p:txBody>
      </p:sp>
    </p:spTree>
  </p:cSld>
  <p:clrMapOvr>
    <a:masterClrMapping/>
  </p:clrMapOvr>
  <p:transition spd="med">
    <p:dissolv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68313" y="0"/>
            <a:ext cx="8229600" cy="633413"/>
          </a:xfrm>
        </p:spPr>
        <p:txBody>
          <a:bodyPr rtlCol="0">
            <a:normAutofit fontScale="90000"/>
          </a:bodyPr>
          <a:lstStyle/>
          <a:p>
            <a:pPr eaLnBrk="1" fontAlgn="auto" hangingPunct="1">
              <a:spcAft>
                <a:spcPts val="0"/>
              </a:spcAft>
              <a:defRPr/>
            </a:pPr>
            <a:r>
              <a:rPr lang="en-US" smtClean="0"/>
              <a:t>Polar surfaces and interfaces</a:t>
            </a:r>
          </a:p>
        </p:txBody>
      </p:sp>
      <p:sp>
        <p:nvSpPr>
          <p:cNvPr id="31747" name="Content Placeholder 2"/>
          <p:cNvSpPr>
            <a:spLocks noGrp="1"/>
          </p:cNvSpPr>
          <p:nvPr>
            <p:ph idx="1"/>
          </p:nvPr>
        </p:nvSpPr>
        <p:spPr>
          <a:xfrm>
            <a:off x="457200" y="765175"/>
            <a:ext cx="8229600" cy="6092825"/>
          </a:xfrm>
        </p:spPr>
        <p:txBody>
          <a:bodyPr rtlCol="0">
            <a:normAutofit lnSpcReduction="10000"/>
          </a:bodyPr>
          <a:lstStyle/>
          <a:p>
            <a:pPr eaLnBrk="1" fontAlgn="auto" hangingPunct="1">
              <a:spcAft>
                <a:spcPts val="0"/>
              </a:spcAft>
              <a:defRPr/>
            </a:pPr>
            <a:r>
              <a:rPr lang="en-US" dirty="0" smtClean="0"/>
              <a:t>Cannot be compensated by simply moving things across the interface as in intermixing</a:t>
            </a:r>
          </a:p>
          <a:p>
            <a:pPr eaLnBrk="1" fontAlgn="auto" hangingPunct="1">
              <a:spcAft>
                <a:spcPts val="0"/>
              </a:spcAft>
              <a:defRPr/>
            </a:pPr>
            <a:r>
              <a:rPr lang="en-US" dirty="0" smtClean="0"/>
              <a:t>Cannot be compensated by moving around charges outside of the polar material as for example compensating for LAO at the LAO/STO interface by moving electrons around O vacancies in STO to the interface!</a:t>
            </a:r>
          </a:p>
          <a:p>
            <a:pPr eaLnBrk="1" fontAlgn="auto" hangingPunct="1">
              <a:spcAft>
                <a:spcPts val="0"/>
              </a:spcAft>
              <a:defRPr/>
            </a:pPr>
            <a:r>
              <a:rPr lang="en-US" dirty="0" smtClean="0"/>
              <a:t>We need to add charge of order 1 per unit cell to the region around the interface and an equal an opposite charge at the surface or other interface. The materials remains charge neutral</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p:cNvSpPr>
          <p:nvPr/>
        </p:nvSpPr>
        <p:spPr bwMode="auto">
          <a:xfrm>
            <a:off x="4572000" y="111125"/>
            <a:ext cx="4197350" cy="2268538"/>
          </a:xfrm>
          <a:prstGeom prst="rect">
            <a:avLst/>
          </a:prstGeom>
          <a:noFill/>
          <a:ln w="12700">
            <a:noFill/>
            <a:miter lim="800000"/>
            <a:headEnd/>
            <a:tailEnd/>
          </a:ln>
        </p:spPr>
        <p:txBody>
          <a:bodyPr lIns="0" tIns="0" rIns="0" bIns="0" anchor="ctr"/>
          <a:lstStyle/>
          <a:p>
            <a:r>
              <a:rPr lang="en-US" sz="2500">
                <a:latin typeface="Calibri" pitchFamily="34" charset="0"/>
              </a:rPr>
              <a:t>Interesting materials in which electronic reconstruction can strongly alter properties and which can be used for interface engineering to develop new devices with exotic properties.</a:t>
            </a:r>
          </a:p>
        </p:txBody>
      </p:sp>
      <p:grpSp>
        <p:nvGrpSpPr>
          <p:cNvPr id="2" name="Group 2"/>
          <p:cNvGrpSpPr>
            <a:grpSpLocks/>
          </p:cNvGrpSpPr>
          <p:nvPr/>
        </p:nvGrpSpPr>
        <p:grpSpPr bwMode="auto">
          <a:xfrm>
            <a:off x="517525" y="374650"/>
            <a:ext cx="3665538" cy="3425825"/>
            <a:chOff x="0" y="0"/>
            <a:chExt cx="3283" cy="3069"/>
          </a:xfrm>
        </p:grpSpPr>
        <p:sp>
          <p:nvSpPr>
            <p:cNvPr id="43031" name="Rectangle 3"/>
            <p:cNvSpPr>
              <a:spLocks/>
            </p:cNvSpPr>
            <p:nvPr/>
          </p:nvSpPr>
          <p:spPr bwMode="auto">
            <a:xfrm>
              <a:off x="160" y="0"/>
              <a:ext cx="2352" cy="520"/>
            </a:xfrm>
            <a:prstGeom prst="rect">
              <a:avLst/>
            </a:prstGeom>
            <a:noFill/>
            <a:ln w="12700">
              <a:noFill/>
              <a:miter lim="800000"/>
              <a:headEnd/>
              <a:tailEnd/>
            </a:ln>
          </p:spPr>
          <p:txBody>
            <a:bodyPr lIns="0" tIns="0" rIns="0" bIns="0" anchor="ctr"/>
            <a:lstStyle/>
            <a:p>
              <a:r>
                <a:rPr lang="en-US" sz="1700">
                  <a:latin typeface="Calibri" pitchFamily="34" charset="0"/>
                </a:rPr>
                <a:t>Super Conductors:  YBa</a:t>
              </a:r>
              <a:r>
                <a:rPr lang="en-US" sz="1700" baseline="-6000">
                  <a:latin typeface="Calibri" pitchFamily="34" charset="0"/>
                </a:rPr>
                <a:t>2</a:t>
              </a:r>
              <a:r>
                <a:rPr lang="en-US" sz="1700">
                  <a:latin typeface="Calibri" pitchFamily="34" charset="0"/>
                </a:rPr>
                <a:t>Cu</a:t>
              </a:r>
              <a:r>
                <a:rPr lang="en-US" sz="1700" baseline="-6000">
                  <a:latin typeface="Calibri" pitchFamily="34" charset="0"/>
                </a:rPr>
                <a:t>3</a:t>
              </a:r>
              <a:r>
                <a:rPr lang="en-US" sz="1700">
                  <a:latin typeface="Calibri" pitchFamily="34" charset="0"/>
                </a:rPr>
                <a:t>O</a:t>
              </a:r>
              <a:r>
                <a:rPr lang="en-US" sz="1700" baseline="-6000">
                  <a:latin typeface="Calibri" pitchFamily="34" charset="0"/>
                </a:rPr>
                <a:t>6+δ</a:t>
              </a:r>
            </a:p>
          </p:txBody>
        </p:sp>
        <p:grpSp>
          <p:nvGrpSpPr>
            <p:cNvPr id="3" name="Group 4"/>
            <p:cNvGrpSpPr>
              <a:grpSpLocks/>
            </p:cNvGrpSpPr>
            <p:nvPr/>
          </p:nvGrpSpPr>
          <p:grpSpPr bwMode="auto">
            <a:xfrm>
              <a:off x="0" y="520"/>
              <a:ext cx="3283" cy="2549"/>
              <a:chOff x="0" y="0"/>
              <a:chExt cx="3283" cy="2549"/>
            </a:xfrm>
          </p:grpSpPr>
          <p:sp>
            <p:nvSpPr>
              <p:cNvPr id="43033" name="Rectangle 5"/>
              <p:cNvSpPr>
                <a:spLocks/>
              </p:cNvSpPr>
              <p:nvPr/>
            </p:nvSpPr>
            <p:spPr bwMode="auto">
              <a:xfrm>
                <a:off x="2704" y="78"/>
                <a:ext cx="435" cy="179"/>
              </a:xfrm>
              <a:prstGeom prst="rect">
                <a:avLst/>
              </a:prstGeom>
              <a:noFill/>
              <a:ln w="12700">
                <a:noFill/>
                <a:miter lim="800000"/>
                <a:headEnd/>
                <a:tailEnd/>
              </a:ln>
            </p:spPr>
            <p:txBody>
              <a:bodyPr wrap="none" lIns="0" tIns="0" rIns="0" bIns="0" anchor="ctr">
                <a:spAutoFit/>
              </a:bodyPr>
              <a:lstStyle/>
              <a:p>
                <a:r>
                  <a:rPr lang="en-US" sz="1300">
                    <a:latin typeface="Calibri" pitchFamily="34" charset="0"/>
                  </a:rPr>
                  <a:t>(Cu) </a:t>
                </a:r>
                <a:r>
                  <a:rPr lang="en-US" sz="1300">
                    <a:solidFill>
                      <a:srgbClr val="FF00FF"/>
                    </a:solidFill>
                    <a:latin typeface="Calibri" pitchFamily="34" charset="0"/>
                  </a:rPr>
                  <a:t>1+</a:t>
                </a:r>
              </a:p>
            </p:txBody>
          </p:sp>
          <p:sp>
            <p:nvSpPr>
              <p:cNvPr id="43034" name="Rectangle 6"/>
              <p:cNvSpPr>
                <a:spLocks/>
              </p:cNvSpPr>
              <p:nvPr/>
            </p:nvSpPr>
            <p:spPr bwMode="auto">
              <a:xfrm>
                <a:off x="2704" y="446"/>
                <a:ext cx="455" cy="179"/>
              </a:xfrm>
              <a:prstGeom prst="rect">
                <a:avLst/>
              </a:prstGeom>
              <a:noFill/>
              <a:ln w="12700">
                <a:noFill/>
                <a:miter lim="800000"/>
                <a:headEnd/>
                <a:tailEnd/>
              </a:ln>
            </p:spPr>
            <p:txBody>
              <a:bodyPr wrap="none" lIns="0" tIns="0" rIns="0" bIns="0" anchor="ctr">
                <a:spAutoFit/>
              </a:bodyPr>
              <a:lstStyle/>
              <a:p>
                <a:r>
                  <a:rPr lang="en-US" sz="1300">
                    <a:latin typeface="Calibri" pitchFamily="34" charset="0"/>
                  </a:rPr>
                  <a:t>(BaO) 0</a:t>
                </a:r>
              </a:p>
            </p:txBody>
          </p:sp>
          <p:sp>
            <p:nvSpPr>
              <p:cNvPr id="43035" name="Rectangle 7"/>
              <p:cNvSpPr>
                <a:spLocks/>
              </p:cNvSpPr>
              <p:nvPr/>
            </p:nvSpPr>
            <p:spPr bwMode="auto">
              <a:xfrm>
                <a:off x="2704" y="846"/>
                <a:ext cx="556" cy="179"/>
              </a:xfrm>
              <a:prstGeom prst="rect">
                <a:avLst/>
              </a:prstGeom>
              <a:noFill/>
              <a:ln w="12700">
                <a:noFill/>
                <a:miter lim="800000"/>
                <a:headEnd/>
                <a:tailEnd/>
              </a:ln>
            </p:spPr>
            <p:txBody>
              <a:bodyPr wrap="none" lIns="0" tIns="0" rIns="0" bIns="0" anchor="ctr">
                <a:spAutoFit/>
              </a:bodyPr>
              <a:lstStyle/>
              <a:p>
                <a:r>
                  <a:rPr lang="en-US" sz="1300">
                    <a:latin typeface="Calibri" pitchFamily="34" charset="0"/>
                  </a:rPr>
                  <a:t>(CuO</a:t>
                </a:r>
                <a:r>
                  <a:rPr lang="en-US" sz="1300" baseline="-6000">
                    <a:latin typeface="Calibri" pitchFamily="34" charset="0"/>
                  </a:rPr>
                  <a:t>2</a:t>
                </a:r>
                <a:r>
                  <a:rPr lang="en-US" sz="1300">
                    <a:latin typeface="Calibri" pitchFamily="34" charset="0"/>
                  </a:rPr>
                  <a:t>) </a:t>
                </a:r>
                <a:r>
                  <a:rPr lang="en-US" sz="1300">
                    <a:solidFill>
                      <a:srgbClr val="0000FF"/>
                    </a:solidFill>
                    <a:latin typeface="Calibri" pitchFamily="34" charset="0"/>
                  </a:rPr>
                  <a:t>2-</a:t>
                </a:r>
              </a:p>
            </p:txBody>
          </p:sp>
          <p:sp>
            <p:nvSpPr>
              <p:cNvPr id="43036" name="Rectangle 8"/>
              <p:cNvSpPr>
                <a:spLocks/>
              </p:cNvSpPr>
              <p:nvPr/>
            </p:nvSpPr>
            <p:spPr bwMode="auto">
              <a:xfrm>
                <a:off x="2704" y="1190"/>
                <a:ext cx="350" cy="179"/>
              </a:xfrm>
              <a:prstGeom prst="rect">
                <a:avLst/>
              </a:prstGeom>
              <a:noFill/>
              <a:ln w="12700">
                <a:noFill/>
                <a:miter lim="800000"/>
                <a:headEnd/>
                <a:tailEnd/>
              </a:ln>
            </p:spPr>
            <p:txBody>
              <a:bodyPr wrap="none" lIns="0" tIns="0" rIns="0" bIns="0" anchor="ctr">
                <a:spAutoFit/>
              </a:bodyPr>
              <a:lstStyle/>
              <a:p>
                <a:r>
                  <a:rPr lang="en-US" sz="1300">
                    <a:latin typeface="Calibri" pitchFamily="34" charset="0"/>
                  </a:rPr>
                  <a:t>(Y) </a:t>
                </a:r>
                <a:r>
                  <a:rPr lang="en-US" sz="1300">
                    <a:solidFill>
                      <a:srgbClr val="FF00FF"/>
                    </a:solidFill>
                    <a:latin typeface="Calibri" pitchFamily="34" charset="0"/>
                  </a:rPr>
                  <a:t>3+</a:t>
                </a:r>
              </a:p>
            </p:txBody>
          </p:sp>
          <p:sp>
            <p:nvSpPr>
              <p:cNvPr id="43037" name="Rectangle 9"/>
              <p:cNvSpPr>
                <a:spLocks/>
              </p:cNvSpPr>
              <p:nvPr/>
            </p:nvSpPr>
            <p:spPr bwMode="auto">
              <a:xfrm>
                <a:off x="2704" y="1542"/>
                <a:ext cx="579" cy="179"/>
              </a:xfrm>
              <a:prstGeom prst="rect">
                <a:avLst/>
              </a:prstGeom>
              <a:noFill/>
              <a:ln w="12700">
                <a:noFill/>
                <a:miter lim="800000"/>
                <a:headEnd/>
                <a:tailEnd/>
              </a:ln>
            </p:spPr>
            <p:txBody>
              <a:bodyPr wrap="none" lIns="0" tIns="0" rIns="0" bIns="0" anchor="ctr">
                <a:spAutoFit/>
              </a:bodyPr>
              <a:lstStyle/>
              <a:p>
                <a:r>
                  <a:rPr lang="en-US" sz="1300">
                    <a:latin typeface="Calibri" pitchFamily="34" charset="0"/>
                  </a:rPr>
                  <a:t>(CuO</a:t>
                </a:r>
                <a:r>
                  <a:rPr lang="en-US" sz="1300" baseline="-6000">
                    <a:latin typeface="Calibri" pitchFamily="34" charset="0"/>
                  </a:rPr>
                  <a:t>2 </a:t>
                </a:r>
                <a:r>
                  <a:rPr lang="en-US" sz="1300">
                    <a:latin typeface="Calibri" pitchFamily="34" charset="0"/>
                  </a:rPr>
                  <a:t>) </a:t>
                </a:r>
                <a:r>
                  <a:rPr lang="en-US" sz="1300">
                    <a:solidFill>
                      <a:srgbClr val="0000FF"/>
                    </a:solidFill>
                    <a:latin typeface="Calibri" pitchFamily="34" charset="0"/>
                  </a:rPr>
                  <a:t>2-</a:t>
                </a:r>
              </a:p>
            </p:txBody>
          </p:sp>
          <p:sp>
            <p:nvSpPr>
              <p:cNvPr id="43038" name="Rectangle 10"/>
              <p:cNvSpPr>
                <a:spLocks/>
              </p:cNvSpPr>
              <p:nvPr/>
            </p:nvSpPr>
            <p:spPr bwMode="auto">
              <a:xfrm>
                <a:off x="2704" y="1942"/>
                <a:ext cx="455" cy="179"/>
              </a:xfrm>
              <a:prstGeom prst="rect">
                <a:avLst/>
              </a:prstGeom>
              <a:noFill/>
              <a:ln w="12700">
                <a:noFill/>
                <a:miter lim="800000"/>
                <a:headEnd/>
                <a:tailEnd/>
              </a:ln>
            </p:spPr>
            <p:txBody>
              <a:bodyPr wrap="none" lIns="0" tIns="0" rIns="0" bIns="0" anchor="ctr">
                <a:spAutoFit/>
              </a:bodyPr>
              <a:lstStyle/>
              <a:p>
                <a:r>
                  <a:rPr lang="en-US" sz="1300">
                    <a:latin typeface="Calibri" pitchFamily="34" charset="0"/>
                  </a:rPr>
                  <a:t>(BaO) 0</a:t>
                </a:r>
              </a:p>
            </p:txBody>
          </p:sp>
          <p:sp>
            <p:nvSpPr>
              <p:cNvPr id="43039" name="Rectangle 11"/>
              <p:cNvSpPr>
                <a:spLocks/>
              </p:cNvSpPr>
              <p:nvPr/>
            </p:nvSpPr>
            <p:spPr bwMode="auto">
              <a:xfrm>
                <a:off x="2704" y="2294"/>
                <a:ext cx="435" cy="179"/>
              </a:xfrm>
              <a:prstGeom prst="rect">
                <a:avLst/>
              </a:prstGeom>
              <a:noFill/>
              <a:ln w="12700">
                <a:noFill/>
                <a:miter lim="800000"/>
                <a:headEnd/>
                <a:tailEnd/>
              </a:ln>
            </p:spPr>
            <p:txBody>
              <a:bodyPr wrap="none" lIns="0" tIns="0" rIns="0" bIns="0" anchor="ctr">
                <a:spAutoFit/>
              </a:bodyPr>
              <a:lstStyle/>
              <a:p>
                <a:r>
                  <a:rPr lang="en-US" sz="1300">
                    <a:latin typeface="Calibri" pitchFamily="34" charset="0"/>
                  </a:rPr>
                  <a:t>(Cu) </a:t>
                </a:r>
                <a:r>
                  <a:rPr lang="en-US" sz="1300">
                    <a:solidFill>
                      <a:srgbClr val="FF00FF"/>
                    </a:solidFill>
                    <a:latin typeface="Calibri" pitchFamily="34" charset="0"/>
                  </a:rPr>
                  <a:t>1+</a:t>
                </a:r>
              </a:p>
            </p:txBody>
          </p:sp>
          <p:pic>
            <p:nvPicPr>
              <p:cNvPr id="43040" name="Picture 12"/>
              <p:cNvPicPr>
                <a:picLocks noChangeAspect="1" noChangeArrowheads="1"/>
              </p:cNvPicPr>
              <p:nvPr/>
            </p:nvPicPr>
            <p:blipFill>
              <a:blip r:embed="rId2" cstate="print"/>
              <a:srcRect/>
              <a:stretch>
                <a:fillRect/>
              </a:stretch>
            </p:blipFill>
            <p:spPr bwMode="auto">
              <a:xfrm>
                <a:off x="0" y="0"/>
                <a:ext cx="2704" cy="2549"/>
              </a:xfrm>
              <a:prstGeom prst="rect">
                <a:avLst/>
              </a:prstGeom>
              <a:noFill/>
              <a:ln w="12700">
                <a:noFill/>
                <a:miter lim="800000"/>
                <a:headEnd/>
                <a:tailEnd/>
              </a:ln>
            </p:spPr>
          </p:pic>
        </p:grpSp>
      </p:grpSp>
      <p:grpSp>
        <p:nvGrpSpPr>
          <p:cNvPr id="4" name="Group 13"/>
          <p:cNvGrpSpPr>
            <a:grpSpLocks/>
          </p:cNvGrpSpPr>
          <p:nvPr/>
        </p:nvGrpSpPr>
        <p:grpSpPr bwMode="auto">
          <a:xfrm>
            <a:off x="5483225" y="2808288"/>
            <a:ext cx="2982913" cy="615950"/>
            <a:chOff x="0" y="0"/>
            <a:chExt cx="2672" cy="552"/>
          </a:xfrm>
        </p:grpSpPr>
        <p:sp>
          <p:nvSpPr>
            <p:cNvPr id="43029" name="Rectangle 14"/>
            <p:cNvSpPr>
              <a:spLocks/>
            </p:cNvSpPr>
            <p:nvPr/>
          </p:nvSpPr>
          <p:spPr bwMode="auto">
            <a:xfrm>
              <a:off x="0" y="0"/>
              <a:ext cx="2672" cy="288"/>
            </a:xfrm>
            <a:prstGeom prst="rect">
              <a:avLst/>
            </a:prstGeom>
            <a:noFill/>
            <a:ln w="12700">
              <a:noFill/>
              <a:miter lim="800000"/>
              <a:headEnd/>
              <a:tailEnd/>
            </a:ln>
          </p:spPr>
          <p:txBody>
            <a:bodyPr lIns="0" tIns="0" rIns="0" bIns="0" anchor="ctr"/>
            <a:lstStyle/>
            <a:p>
              <a:r>
                <a:rPr lang="en-US" sz="1700">
                  <a:latin typeface="Calibri" pitchFamily="34" charset="0"/>
                </a:rPr>
                <a:t>Perovskites: LaTMO</a:t>
              </a:r>
              <a:r>
                <a:rPr lang="en-US" sz="1700" baseline="-6000">
                  <a:latin typeface="Calibri" pitchFamily="34" charset="0"/>
                </a:rPr>
                <a:t>3</a:t>
              </a:r>
              <a:r>
                <a:rPr lang="en-US" sz="1700">
                  <a:latin typeface="Calibri" pitchFamily="34" charset="0"/>
                </a:rPr>
                <a:t> (Ti,V,Mn ...)</a:t>
              </a:r>
            </a:p>
          </p:txBody>
        </p:sp>
        <p:sp>
          <p:nvSpPr>
            <p:cNvPr id="43030" name="Rectangle 15"/>
            <p:cNvSpPr>
              <a:spLocks/>
            </p:cNvSpPr>
            <p:nvPr/>
          </p:nvSpPr>
          <p:spPr bwMode="auto">
            <a:xfrm>
              <a:off x="0" y="264"/>
              <a:ext cx="2672" cy="288"/>
            </a:xfrm>
            <a:prstGeom prst="rect">
              <a:avLst/>
            </a:prstGeom>
            <a:noFill/>
            <a:ln w="12700">
              <a:noFill/>
              <a:miter lim="800000"/>
              <a:headEnd/>
              <a:tailEnd/>
            </a:ln>
          </p:spPr>
          <p:txBody>
            <a:bodyPr lIns="0" tIns="0" rIns="0" bIns="0" anchor="ctr"/>
            <a:lstStyle/>
            <a:p>
              <a:r>
                <a:rPr lang="en-US" sz="1700">
                  <a:latin typeface="Calibri" pitchFamily="34" charset="0"/>
                </a:rPr>
                <a:t>Spin, charge and orbital ordering</a:t>
              </a:r>
            </a:p>
          </p:txBody>
        </p:sp>
      </p:grpSp>
      <p:grpSp>
        <p:nvGrpSpPr>
          <p:cNvPr id="5" name="Group 16"/>
          <p:cNvGrpSpPr>
            <a:grpSpLocks/>
          </p:cNvGrpSpPr>
          <p:nvPr/>
        </p:nvGrpSpPr>
        <p:grpSpPr bwMode="auto">
          <a:xfrm>
            <a:off x="339725" y="3937000"/>
            <a:ext cx="2401888" cy="2397125"/>
            <a:chOff x="0" y="0"/>
            <a:chExt cx="2152" cy="2147"/>
          </a:xfrm>
        </p:grpSpPr>
        <p:sp>
          <p:nvSpPr>
            <p:cNvPr id="43021" name="Rectangle 17"/>
            <p:cNvSpPr>
              <a:spLocks/>
            </p:cNvSpPr>
            <p:nvPr/>
          </p:nvSpPr>
          <p:spPr bwMode="auto">
            <a:xfrm>
              <a:off x="162" y="0"/>
              <a:ext cx="856" cy="256"/>
            </a:xfrm>
            <a:prstGeom prst="rect">
              <a:avLst/>
            </a:prstGeom>
            <a:noFill/>
            <a:ln w="12700">
              <a:noFill/>
              <a:miter lim="800000"/>
              <a:headEnd/>
              <a:tailEnd/>
            </a:ln>
          </p:spPr>
          <p:txBody>
            <a:bodyPr lIns="0" tIns="0" rIns="0" bIns="0" anchor="ctr"/>
            <a:lstStyle/>
            <a:p>
              <a:r>
                <a:rPr lang="en-US" sz="1700">
                  <a:latin typeface="Calibri" pitchFamily="34" charset="0"/>
                </a:rPr>
                <a:t>LaOFeAs</a:t>
              </a:r>
            </a:p>
          </p:txBody>
        </p:sp>
        <p:pic>
          <p:nvPicPr>
            <p:cNvPr id="43022" name="Picture 18"/>
            <p:cNvPicPr>
              <a:picLocks noChangeAspect="1" noChangeArrowheads="1"/>
            </p:cNvPicPr>
            <p:nvPr/>
          </p:nvPicPr>
          <p:blipFill>
            <a:blip r:embed="rId3" cstate="print"/>
            <a:srcRect/>
            <a:stretch>
              <a:fillRect/>
            </a:stretch>
          </p:blipFill>
          <p:spPr bwMode="auto">
            <a:xfrm>
              <a:off x="0" y="255"/>
              <a:ext cx="1712" cy="1892"/>
            </a:xfrm>
            <a:prstGeom prst="rect">
              <a:avLst/>
            </a:prstGeom>
            <a:noFill/>
            <a:ln w="12700">
              <a:noFill/>
              <a:miter lim="800000"/>
              <a:headEnd/>
              <a:tailEnd/>
            </a:ln>
          </p:spPr>
        </p:pic>
        <p:sp>
          <p:nvSpPr>
            <p:cNvPr id="43023" name="Line 19"/>
            <p:cNvSpPr>
              <a:spLocks noChangeShapeType="1"/>
            </p:cNvSpPr>
            <p:nvPr/>
          </p:nvSpPr>
          <p:spPr bwMode="auto">
            <a:xfrm flipH="1">
              <a:off x="1804" y="300"/>
              <a:ext cx="0" cy="450"/>
            </a:xfrm>
            <a:prstGeom prst="line">
              <a:avLst/>
            </a:prstGeom>
            <a:noFill/>
            <a:ln w="38100">
              <a:solidFill>
                <a:srgbClr val="FF00FF"/>
              </a:solidFill>
              <a:miter lim="800000"/>
              <a:headEnd/>
              <a:tailEnd/>
            </a:ln>
          </p:spPr>
          <p:txBody>
            <a:bodyPr lIns="0" tIns="0" rIns="0" bIns="0"/>
            <a:lstStyle/>
            <a:p>
              <a:endParaRPr lang="en-US"/>
            </a:p>
          </p:txBody>
        </p:sp>
        <p:sp>
          <p:nvSpPr>
            <p:cNvPr id="43024" name="Line 20"/>
            <p:cNvSpPr>
              <a:spLocks noChangeShapeType="1"/>
            </p:cNvSpPr>
            <p:nvPr/>
          </p:nvSpPr>
          <p:spPr bwMode="auto">
            <a:xfrm flipH="1">
              <a:off x="1804" y="980"/>
              <a:ext cx="0" cy="450"/>
            </a:xfrm>
            <a:prstGeom prst="line">
              <a:avLst/>
            </a:prstGeom>
            <a:noFill/>
            <a:ln w="38100">
              <a:solidFill>
                <a:srgbClr val="0000FF"/>
              </a:solidFill>
              <a:miter lim="800000"/>
              <a:headEnd/>
              <a:tailEnd/>
            </a:ln>
          </p:spPr>
          <p:txBody>
            <a:bodyPr lIns="0" tIns="0" rIns="0" bIns="0"/>
            <a:lstStyle/>
            <a:p>
              <a:endParaRPr lang="en-US"/>
            </a:p>
          </p:txBody>
        </p:sp>
        <p:sp>
          <p:nvSpPr>
            <p:cNvPr id="43025" name="Line 21"/>
            <p:cNvSpPr>
              <a:spLocks noChangeShapeType="1"/>
            </p:cNvSpPr>
            <p:nvPr/>
          </p:nvSpPr>
          <p:spPr bwMode="auto">
            <a:xfrm flipH="1">
              <a:off x="1804" y="1659"/>
              <a:ext cx="0" cy="450"/>
            </a:xfrm>
            <a:prstGeom prst="line">
              <a:avLst/>
            </a:prstGeom>
            <a:noFill/>
            <a:ln w="38100">
              <a:solidFill>
                <a:srgbClr val="FF00FF"/>
              </a:solidFill>
              <a:miter lim="800000"/>
              <a:headEnd/>
              <a:tailEnd/>
            </a:ln>
          </p:spPr>
          <p:txBody>
            <a:bodyPr lIns="0" tIns="0" rIns="0" bIns="0"/>
            <a:lstStyle/>
            <a:p>
              <a:endParaRPr lang="en-US"/>
            </a:p>
          </p:txBody>
        </p:sp>
        <p:sp>
          <p:nvSpPr>
            <p:cNvPr id="43026" name="Rectangle 22"/>
            <p:cNvSpPr>
              <a:spLocks/>
            </p:cNvSpPr>
            <p:nvPr/>
          </p:nvSpPr>
          <p:spPr bwMode="auto">
            <a:xfrm>
              <a:off x="1840" y="396"/>
              <a:ext cx="312" cy="256"/>
            </a:xfrm>
            <a:prstGeom prst="rect">
              <a:avLst/>
            </a:prstGeom>
            <a:noFill/>
            <a:ln w="12700">
              <a:noFill/>
              <a:miter lim="800000"/>
              <a:headEnd/>
              <a:tailEnd/>
            </a:ln>
          </p:spPr>
          <p:txBody>
            <a:bodyPr lIns="0" tIns="0" rIns="0" bIns="0" anchor="ctr"/>
            <a:lstStyle/>
            <a:p>
              <a:r>
                <a:rPr lang="en-US" sz="1700">
                  <a:solidFill>
                    <a:srgbClr val="FF00FF"/>
                  </a:solidFill>
                  <a:latin typeface="Calibri" pitchFamily="34" charset="0"/>
                </a:rPr>
                <a:t>1+</a:t>
              </a:r>
            </a:p>
          </p:txBody>
        </p:sp>
        <p:sp>
          <p:nvSpPr>
            <p:cNvPr id="43027" name="Rectangle 23"/>
            <p:cNvSpPr>
              <a:spLocks/>
            </p:cNvSpPr>
            <p:nvPr/>
          </p:nvSpPr>
          <p:spPr bwMode="auto">
            <a:xfrm>
              <a:off x="1840" y="1075"/>
              <a:ext cx="312" cy="256"/>
            </a:xfrm>
            <a:prstGeom prst="rect">
              <a:avLst/>
            </a:prstGeom>
            <a:noFill/>
            <a:ln w="12700">
              <a:noFill/>
              <a:miter lim="800000"/>
              <a:headEnd/>
              <a:tailEnd/>
            </a:ln>
          </p:spPr>
          <p:txBody>
            <a:bodyPr lIns="0" tIns="0" rIns="0" bIns="0" anchor="ctr"/>
            <a:lstStyle/>
            <a:p>
              <a:r>
                <a:rPr lang="en-US" sz="1700">
                  <a:solidFill>
                    <a:srgbClr val="0000FF"/>
                  </a:solidFill>
                  <a:latin typeface="Calibri" pitchFamily="34" charset="0"/>
                </a:rPr>
                <a:t>1-</a:t>
              </a:r>
            </a:p>
          </p:txBody>
        </p:sp>
        <p:sp>
          <p:nvSpPr>
            <p:cNvPr id="43028" name="Rectangle 24"/>
            <p:cNvSpPr>
              <a:spLocks/>
            </p:cNvSpPr>
            <p:nvPr/>
          </p:nvSpPr>
          <p:spPr bwMode="auto">
            <a:xfrm>
              <a:off x="1840" y="1755"/>
              <a:ext cx="312" cy="256"/>
            </a:xfrm>
            <a:prstGeom prst="rect">
              <a:avLst/>
            </a:prstGeom>
            <a:noFill/>
            <a:ln w="12700">
              <a:noFill/>
              <a:miter lim="800000"/>
              <a:headEnd/>
              <a:tailEnd/>
            </a:ln>
          </p:spPr>
          <p:txBody>
            <a:bodyPr lIns="0" tIns="0" rIns="0" bIns="0" anchor="ctr"/>
            <a:lstStyle/>
            <a:p>
              <a:r>
                <a:rPr lang="en-US" sz="1700">
                  <a:solidFill>
                    <a:srgbClr val="FF00FF"/>
                  </a:solidFill>
                  <a:latin typeface="Calibri" pitchFamily="34" charset="0"/>
                </a:rPr>
                <a:t>1+</a:t>
              </a:r>
            </a:p>
          </p:txBody>
        </p:sp>
      </p:grpSp>
      <p:sp>
        <p:nvSpPr>
          <p:cNvPr id="43014" name="Rectangle 25"/>
          <p:cNvSpPr>
            <a:spLocks/>
          </p:cNvSpPr>
          <p:nvPr/>
        </p:nvSpPr>
        <p:spPr bwMode="auto">
          <a:xfrm>
            <a:off x="3133725" y="4506913"/>
            <a:ext cx="1509713" cy="523875"/>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Simple oxides:</a:t>
            </a:r>
          </a:p>
          <a:p>
            <a:r>
              <a:rPr lang="en-US" sz="1700">
                <a:latin typeface="Calibri" pitchFamily="34" charset="0"/>
              </a:rPr>
              <a:t>SrO, NiO, MnO ...</a:t>
            </a:r>
          </a:p>
        </p:txBody>
      </p:sp>
      <p:sp>
        <p:nvSpPr>
          <p:cNvPr id="43015" name="Rectangle 26"/>
          <p:cNvSpPr>
            <a:spLocks/>
          </p:cNvSpPr>
          <p:nvPr/>
        </p:nvSpPr>
        <p:spPr bwMode="auto">
          <a:xfrm>
            <a:off x="3446463" y="6021388"/>
            <a:ext cx="1157287" cy="261937"/>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(111) surface</a:t>
            </a:r>
          </a:p>
        </p:txBody>
      </p:sp>
      <p:pic>
        <p:nvPicPr>
          <p:cNvPr id="43016" name="Picture 27"/>
          <p:cNvPicPr>
            <a:picLocks noChangeAspect="1" noChangeArrowheads="1"/>
          </p:cNvPicPr>
          <p:nvPr/>
        </p:nvPicPr>
        <p:blipFill>
          <a:blip r:embed="rId4" cstate="print"/>
          <a:srcRect/>
          <a:stretch>
            <a:fillRect/>
          </a:stretch>
        </p:blipFill>
        <p:spPr bwMode="auto">
          <a:xfrm>
            <a:off x="5372100" y="3705225"/>
            <a:ext cx="1781175" cy="1733550"/>
          </a:xfrm>
          <a:prstGeom prst="rect">
            <a:avLst/>
          </a:prstGeom>
          <a:noFill/>
          <a:ln w="25400">
            <a:noFill/>
            <a:miter lim="800000"/>
            <a:headEnd/>
            <a:tailEnd/>
          </a:ln>
        </p:spPr>
      </p:pic>
      <p:sp>
        <p:nvSpPr>
          <p:cNvPr id="43017" name="Rectangle 28"/>
          <p:cNvSpPr>
            <a:spLocks/>
          </p:cNvSpPr>
          <p:nvPr/>
        </p:nvSpPr>
        <p:spPr bwMode="auto">
          <a:xfrm>
            <a:off x="7224713" y="3660775"/>
            <a:ext cx="1919287" cy="571500"/>
          </a:xfrm>
          <a:prstGeom prst="rect">
            <a:avLst/>
          </a:prstGeom>
          <a:noFill/>
          <a:ln w="12700">
            <a:noFill/>
            <a:miter lim="800000"/>
            <a:headEnd/>
            <a:tailEnd/>
          </a:ln>
        </p:spPr>
        <p:txBody>
          <a:bodyPr lIns="0" tIns="0" rIns="0" bIns="0" anchor="ctr"/>
          <a:lstStyle/>
          <a:p>
            <a:r>
              <a:rPr lang="en-US" sz="1700">
                <a:latin typeface="Calibri" pitchFamily="34" charset="0"/>
              </a:rPr>
              <a:t>(001) surface in trivalent compounds</a:t>
            </a:r>
          </a:p>
        </p:txBody>
      </p:sp>
      <p:pic>
        <p:nvPicPr>
          <p:cNvPr id="43018" name="Picture 29"/>
          <p:cNvPicPr>
            <a:picLocks noChangeAspect="1" noChangeArrowheads="1"/>
          </p:cNvPicPr>
          <p:nvPr/>
        </p:nvPicPr>
        <p:blipFill>
          <a:blip r:embed="rId5" cstate="print"/>
          <a:srcRect/>
          <a:stretch>
            <a:fillRect/>
          </a:stretch>
        </p:blipFill>
        <p:spPr bwMode="auto">
          <a:xfrm>
            <a:off x="7221538" y="4510088"/>
            <a:ext cx="1770062" cy="2124075"/>
          </a:xfrm>
          <a:prstGeom prst="rect">
            <a:avLst/>
          </a:prstGeom>
          <a:noFill/>
          <a:ln w="25400">
            <a:noFill/>
            <a:miter lim="800000"/>
            <a:headEnd/>
            <a:tailEnd/>
          </a:ln>
        </p:spPr>
      </p:pic>
      <p:sp>
        <p:nvSpPr>
          <p:cNvPr id="43019" name="Rectangle 30"/>
          <p:cNvSpPr>
            <a:spLocks/>
          </p:cNvSpPr>
          <p:nvPr/>
        </p:nvSpPr>
        <p:spPr bwMode="auto">
          <a:xfrm>
            <a:off x="5938838" y="5681663"/>
            <a:ext cx="1155700" cy="261937"/>
          </a:xfrm>
          <a:prstGeom prst="rect">
            <a:avLst/>
          </a:prstGeom>
          <a:noFill/>
          <a:ln w="12700">
            <a:noFill/>
            <a:miter lim="800000"/>
            <a:headEnd/>
            <a:tailEnd/>
          </a:ln>
        </p:spPr>
        <p:txBody>
          <a:bodyPr wrap="none" lIns="0" tIns="0" rIns="0" bIns="0" anchor="ctr">
            <a:spAutoFit/>
          </a:bodyPr>
          <a:lstStyle/>
          <a:p>
            <a:r>
              <a:rPr lang="en-US" sz="1700">
                <a:latin typeface="Calibri" pitchFamily="34" charset="0"/>
              </a:rPr>
              <a:t>(110) surface</a:t>
            </a:r>
          </a:p>
        </p:txBody>
      </p:sp>
      <p:pic>
        <p:nvPicPr>
          <p:cNvPr id="43020" name="Picture 31"/>
          <p:cNvPicPr>
            <a:picLocks noChangeAspect="1" noChangeArrowheads="1"/>
          </p:cNvPicPr>
          <p:nvPr/>
        </p:nvPicPr>
        <p:blipFill>
          <a:blip r:embed="rId6" cstate="print"/>
          <a:srcRect/>
          <a:stretch>
            <a:fillRect/>
          </a:stretch>
        </p:blipFill>
        <p:spPr bwMode="auto">
          <a:xfrm>
            <a:off x="2949575" y="4991100"/>
            <a:ext cx="2278063" cy="97472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642938" y="1679575"/>
            <a:ext cx="7715250" cy="2678113"/>
          </a:xfrm>
          <a:prstGeom prst="rect">
            <a:avLst/>
          </a:prstGeom>
          <a:noFill/>
          <a:ln w="9525">
            <a:noFill/>
            <a:miter lim="800000"/>
            <a:headEnd/>
            <a:tailEnd/>
          </a:ln>
        </p:spPr>
        <p:txBody>
          <a:bodyPr>
            <a:spAutoFit/>
          </a:bodyPr>
          <a:lstStyle/>
          <a:p>
            <a:r>
              <a:rPr lang="en-US" sz="2800">
                <a:latin typeface="Calibri" pitchFamily="34" charset="0"/>
              </a:rPr>
              <a:t> R. Lacman, Colloq. Int. C.N.R.S. 152 (1965) 195</a:t>
            </a:r>
          </a:p>
          <a:p>
            <a:r>
              <a:rPr lang="nn-NO" sz="2800">
                <a:latin typeface="Calibri" pitchFamily="34" charset="0"/>
              </a:rPr>
              <a:t> D. Wolf, Phys. Rev. Lett. 68 (1992) 3315.</a:t>
            </a:r>
          </a:p>
          <a:p>
            <a:r>
              <a:rPr lang="en-US" sz="2800">
                <a:latin typeface="Calibri" pitchFamily="34" charset="0"/>
              </a:rPr>
              <a:t> H.-J. Freund and E. Umbach, Eds., Adsorption on Ordered Surfaces of Ionic Solids and Thin Films, Vol. 33 of Springer Series in Surface Science (Springer, Berlin, 1993).</a:t>
            </a:r>
          </a:p>
        </p:txBody>
      </p:sp>
      <p:sp>
        <p:nvSpPr>
          <p:cNvPr id="44035" name="Rectangle 4"/>
          <p:cNvSpPr>
            <a:spLocks noChangeArrowheads="1"/>
          </p:cNvSpPr>
          <p:nvPr/>
        </p:nvSpPr>
        <p:spPr bwMode="auto">
          <a:xfrm>
            <a:off x="642938" y="4475163"/>
            <a:ext cx="7572375" cy="954087"/>
          </a:xfrm>
          <a:prstGeom prst="rect">
            <a:avLst/>
          </a:prstGeom>
          <a:noFill/>
          <a:ln w="9525">
            <a:noFill/>
            <a:miter lim="800000"/>
            <a:headEnd/>
            <a:tailEnd/>
          </a:ln>
        </p:spPr>
        <p:txBody>
          <a:bodyPr>
            <a:spAutoFit/>
          </a:bodyPr>
          <a:lstStyle/>
          <a:p>
            <a:r>
              <a:rPr lang="en-US" sz="2800">
                <a:latin typeface="Calibri" pitchFamily="34" charset="0"/>
              </a:rPr>
              <a:t>Hesper et al PRB 62, 16046 2000 coined the phrase Electronic Reconstruction for K3C60 surfaces</a:t>
            </a:r>
          </a:p>
        </p:txBody>
      </p:sp>
      <p:sp>
        <p:nvSpPr>
          <p:cNvPr id="44036" name="Rectangle 5"/>
          <p:cNvSpPr>
            <a:spLocks noChangeArrowheads="1"/>
          </p:cNvSpPr>
          <p:nvPr/>
        </p:nvSpPr>
        <p:spPr bwMode="auto">
          <a:xfrm>
            <a:off x="642938" y="5546725"/>
            <a:ext cx="8072437" cy="954088"/>
          </a:xfrm>
          <a:prstGeom prst="rect">
            <a:avLst/>
          </a:prstGeom>
          <a:noFill/>
          <a:ln w="9525">
            <a:noFill/>
            <a:miter lim="800000"/>
            <a:headEnd/>
            <a:tailEnd/>
          </a:ln>
        </p:spPr>
        <p:txBody>
          <a:bodyPr>
            <a:spAutoFit/>
          </a:bodyPr>
          <a:lstStyle/>
          <a:p>
            <a:pPr marL="514350" indent="-514350">
              <a:buFontTx/>
              <a:buAutoNum type="alphaUcPeriod"/>
            </a:pPr>
            <a:r>
              <a:rPr lang="en-US" altLang="ja-JP" sz="2800">
                <a:latin typeface="Calibri" pitchFamily="34" charset="0"/>
              </a:rPr>
              <a:t>Ohtomo and H. Y. Hwang  Nature </a:t>
            </a:r>
            <a:r>
              <a:rPr lang="en-US" altLang="ja-JP" sz="2800" b="1">
                <a:latin typeface="Calibri" pitchFamily="34" charset="0"/>
              </a:rPr>
              <a:t>427</a:t>
            </a:r>
            <a:r>
              <a:rPr lang="en-US" altLang="ja-JP" sz="2800">
                <a:latin typeface="Calibri" pitchFamily="34" charset="0"/>
              </a:rPr>
              <a:t>, 423 (2004)</a:t>
            </a:r>
          </a:p>
          <a:p>
            <a:pPr marL="514350" indent="-514350"/>
            <a:r>
              <a:rPr lang="en-US" altLang="ja-JP" sz="2800">
                <a:latin typeface="Calibri" pitchFamily="34" charset="0"/>
              </a:rPr>
              <a:t>Insulating Oxide heterostructures</a:t>
            </a:r>
          </a:p>
        </p:txBody>
      </p:sp>
      <p:sp>
        <p:nvSpPr>
          <p:cNvPr id="5" name="Title 4"/>
          <p:cNvSpPr>
            <a:spLocks noGrp="1"/>
          </p:cNvSpPr>
          <p:nvPr>
            <p:ph type="title"/>
          </p:nvPr>
        </p:nvSpPr>
        <p:spPr/>
        <p:txBody>
          <a:bodyPr rtlCol="0">
            <a:normAutofit fontScale="90000"/>
          </a:bodyPr>
          <a:lstStyle/>
          <a:p>
            <a:pPr eaLnBrk="1" fontAlgn="auto" hangingPunct="1">
              <a:spcAft>
                <a:spcPts val="0"/>
              </a:spcAft>
              <a:defRPr/>
            </a:pPr>
            <a:r>
              <a:rPr lang="en-US" dirty="0" smtClean="0"/>
              <a:t>Some key papers on polar surfaces and interfaces</a:t>
            </a:r>
          </a:p>
        </p:txBody>
      </p:sp>
      <p:sp>
        <p:nvSpPr>
          <p:cNvPr id="6" name="Content Placeholder 5"/>
          <p:cNvSpPr>
            <a:spLocks noGrp="1"/>
          </p:cNvSpPr>
          <p:nvPr>
            <p:ph idx="1"/>
          </p:nvPr>
        </p:nvSpPr>
        <p:spPr/>
        <p:txBody>
          <a:bodyPr rtlCol="0">
            <a:normAutofit/>
          </a:bodyPr>
          <a:lstStyle/>
          <a:p>
            <a:pPr eaLnBrk="1" fontAlgn="auto" hangingPunct="1">
              <a:spcAft>
                <a:spcPts val="0"/>
              </a:spcAft>
              <a:buFont typeface="Arial" pitchFamily="34" charset="0"/>
              <a:buNone/>
              <a:defRPr/>
            </a:pPr>
            <a:r>
              <a:rPr lang="en-US" dirty="0" smtClean="0"/>
              <a:t> </a:t>
            </a:r>
          </a:p>
          <a:p>
            <a:pPr marL="514350" indent="-514350" eaLnBrk="1" fontAlgn="auto" hangingPunct="1">
              <a:spcAft>
                <a:spcPts val="0"/>
              </a:spcAft>
              <a:buFont typeface="Arial" pitchFamily="34" charset="0"/>
              <a:buNone/>
              <a:defRPr/>
            </a:pPr>
            <a:r>
              <a:rPr lang="en-US" dirty="0" smtClean="0"/>
              <a:t>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gure 2">
            <a:hlinkClick r:id="rId2"/>
          </p:cNvPr>
          <p:cNvPicPr>
            <a:picLocks noChangeAspect="1" noChangeArrowheads="1"/>
          </p:cNvPicPr>
          <p:nvPr/>
        </p:nvPicPr>
        <p:blipFill>
          <a:blip r:embed="rId3" cstate="print"/>
          <a:srcRect/>
          <a:stretch>
            <a:fillRect/>
          </a:stretch>
        </p:blipFill>
        <p:spPr bwMode="auto">
          <a:xfrm>
            <a:off x="395288" y="1733550"/>
            <a:ext cx="7516812" cy="5124450"/>
          </a:xfrm>
          <a:prstGeom prst="rect">
            <a:avLst/>
          </a:prstGeom>
          <a:noFill/>
          <a:ln w="9525">
            <a:noFill/>
            <a:miter lim="800000"/>
            <a:headEnd/>
            <a:tailEnd/>
          </a:ln>
        </p:spPr>
      </p:pic>
      <p:sp>
        <p:nvSpPr>
          <p:cNvPr id="45059" name="TextBox 2"/>
          <p:cNvSpPr txBox="1">
            <a:spLocks noChangeArrowheads="1"/>
          </p:cNvSpPr>
          <p:nvPr/>
        </p:nvSpPr>
        <p:spPr bwMode="auto">
          <a:xfrm>
            <a:off x="2000250" y="428625"/>
            <a:ext cx="4579938" cy="369888"/>
          </a:xfrm>
          <a:prstGeom prst="rect">
            <a:avLst/>
          </a:prstGeom>
          <a:noFill/>
          <a:ln w="9525">
            <a:noFill/>
            <a:miter lim="800000"/>
            <a:headEnd/>
            <a:tailEnd/>
          </a:ln>
        </p:spPr>
        <p:txBody>
          <a:bodyPr wrap="none">
            <a:spAutoFit/>
          </a:bodyPr>
          <a:lstStyle/>
          <a:p>
            <a:r>
              <a:rPr lang="en-US">
                <a:latin typeface="Calibri" pitchFamily="34" charset="0"/>
              </a:rPr>
              <a:t>N.Reyren et al Science express 317, 1196  2007</a:t>
            </a:r>
          </a:p>
        </p:txBody>
      </p:sp>
      <p:sp>
        <p:nvSpPr>
          <p:cNvPr id="45060" name="TextBox 3"/>
          <p:cNvSpPr txBox="1">
            <a:spLocks noChangeArrowheads="1"/>
          </p:cNvSpPr>
          <p:nvPr/>
        </p:nvSpPr>
        <p:spPr bwMode="auto">
          <a:xfrm>
            <a:off x="1476375" y="908050"/>
            <a:ext cx="6010275" cy="461963"/>
          </a:xfrm>
          <a:prstGeom prst="rect">
            <a:avLst/>
          </a:prstGeom>
          <a:noFill/>
          <a:ln w="9525">
            <a:noFill/>
            <a:miter lim="800000"/>
            <a:headEnd/>
            <a:tailEnd/>
          </a:ln>
        </p:spPr>
        <p:txBody>
          <a:bodyPr wrap="none">
            <a:spAutoFit/>
          </a:bodyPr>
          <a:lstStyle/>
          <a:p>
            <a:r>
              <a:rPr lang="en-US" sz="2400">
                <a:latin typeface="Calibri" pitchFamily="34" charset="0"/>
              </a:rPr>
              <a:t>Superconducting interface  SrTiO3/LaAlO3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928688" y="1357313"/>
            <a:ext cx="7086600" cy="5314950"/>
          </a:xfrm>
          <a:prstGeom prst="rect">
            <a:avLst/>
          </a:prstGeom>
          <a:noFill/>
          <a:ln w="9525">
            <a:noFill/>
            <a:miter lim="800000"/>
            <a:headEnd/>
            <a:tailEnd/>
          </a:ln>
        </p:spPr>
      </p:pic>
      <p:sp>
        <p:nvSpPr>
          <p:cNvPr id="18435" name="TextBox 2"/>
          <p:cNvSpPr txBox="1">
            <a:spLocks noChangeArrowheads="1"/>
          </p:cNvSpPr>
          <p:nvPr/>
        </p:nvSpPr>
        <p:spPr bwMode="auto">
          <a:xfrm>
            <a:off x="1143000" y="500063"/>
            <a:ext cx="6832704" cy="584775"/>
          </a:xfrm>
          <a:prstGeom prst="rect">
            <a:avLst/>
          </a:prstGeom>
          <a:noFill/>
          <a:ln w="9525">
            <a:noFill/>
            <a:miter lim="800000"/>
            <a:headEnd/>
            <a:tailEnd/>
          </a:ln>
        </p:spPr>
        <p:txBody>
          <a:bodyPr wrap="none">
            <a:spAutoFit/>
          </a:bodyPr>
          <a:lstStyle/>
          <a:p>
            <a:r>
              <a:rPr lang="en-US" sz="3200" dirty="0"/>
              <a:t>High </a:t>
            </a:r>
            <a:r>
              <a:rPr lang="en-US" sz="3200" dirty="0" err="1"/>
              <a:t>Tc</a:t>
            </a:r>
            <a:r>
              <a:rPr lang="en-US" sz="3200" dirty="0"/>
              <a:t> </a:t>
            </a:r>
            <a:r>
              <a:rPr lang="en-US" sz="3200" dirty="0" smtClean="0"/>
              <a:t>superconductor  </a:t>
            </a:r>
            <a:r>
              <a:rPr lang="en-US" sz="3200" dirty="0"/>
              <a:t>phase diagram </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There are several ways to stabilize a polar surface</a:t>
            </a:r>
          </a:p>
        </p:txBody>
      </p:sp>
      <p:sp>
        <p:nvSpPr>
          <p:cNvPr id="3584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smtClean="0"/>
              <a:t>Oxygen vacancies  at the surface (remove O2- i.e. charge or it won’t work!)</a:t>
            </a:r>
          </a:p>
          <a:p>
            <a:pPr eaLnBrk="1" fontAlgn="auto" hangingPunct="1">
              <a:spcAft>
                <a:spcPts val="0"/>
              </a:spcAft>
              <a:defRPr/>
            </a:pPr>
            <a:r>
              <a:rPr lang="en-US" smtClean="0"/>
              <a:t>Facetting i.e. piramids with 100 faces (again result has to be removing charge!!)</a:t>
            </a:r>
          </a:p>
          <a:p>
            <a:pPr eaLnBrk="1" fontAlgn="auto" hangingPunct="1">
              <a:spcAft>
                <a:spcPts val="0"/>
              </a:spcAft>
              <a:defRPr/>
            </a:pPr>
            <a:r>
              <a:rPr lang="en-US" smtClean="0"/>
              <a:t>Adsorbed molecules i.e. OH- on outermost Mg surface (again OH- replaces O2- as outer layer)</a:t>
            </a:r>
          </a:p>
          <a:p>
            <a:pPr eaLnBrk="1" fontAlgn="auto" hangingPunct="1">
              <a:spcAft>
                <a:spcPts val="0"/>
              </a:spcAft>
              <a:defRPr/>
            </a:pPr>
            <a:r>
              <a:rPr lang="en-US" smtClean="0"/>
              <a:t>Terminating monovalent ions</a:t>
            </a:r>
          </a:p>
          <a:p>
            <a:pPr eaLnBrk="1" fontAlgn="auto" hangingPunct="1">
              <a:spcAft>
                <a:spcPts val="0"/>
              </a:spcAft>
              <a:defRPr/>
            </a:pPr>
            <a:r>
              <a:rPr lang="en-US" sz="3600" smtClean="0">
                <a:solidFill>
                  <a:srgbClr val="FF0000"/>
                </a:solidFill>
              </a:rPr>
              <a:t>Electronic reconstruction (move charge from one surface to the other)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円弧 54"/>
          <p:cNvSpPr/>
          <p:nvPr/>
        </p:nvSpPr>
        <p:spPr bwMode="auto">
          <a:xfrm>
            <a:off x="7550150" y="1450975"/>
            <a:ext cx="1111250" cy="733425"/>
          </a:xfrm>
          <a:prstGeom prst="arc">
            <a:avLst>
              <a:gd name="adj1" fmla="val 10886544"/>
              <a:gd name="adj2" fmla="val 16783459"/>
            </a:avLst>
          </a:prstGeom>
          <a:noFill/>
          <a:ln w="19050" cap="flat" cmpd="sng" algn="ctr">
            <a:solidFill>
              <a:schemeClr val="tx1"/>
            </a:solidFill>
            <a:prstDash val="solid"/>
            <a:round/>
            <a:headEnd type="none" w="med" len="med"/>
            <a:tailEnd type="arrow" w="med" len="med"/>
          </a:ln>
          <a:effectLst/>
        </p:spPr>
        <p:txBody>
          <a:bodyPr>
            <a:spAutoFit/>
          </a:bodyPr>
          <a:lstStyle/>
          <a:p>
            <a:pPr fontAlgn="auto">
              <a:spcBef>
                <a:spcPts val="0"/>
              </a:spcBef>
              <a:spcAft>
                <a:spcPts val="0"/>
              </a:spcAft>
              <a:defRPr/>
            </a:pPr>
            <a:endParaRPr lang="ja-JP" altLang="en-US">
              <a:latin typeface="Arial" charset="0"/>
              <a:cs typeface="+mn-cs"/>
            </a:endParaRPr>
          </a:p>
        </p:txBody>
      </p:sp>
      <p:sp>
        <p:nvSpPr>
          <p:cNvPr id="47107" name="Text Box 3"/>
          <p:cNvSpPr txBox="1">
            <a:spLocks noChangeArrowheads="1"/>
          </p:cNvSpPr>
          <p:nvPr/>
        </p:nvSpPr>
        <p:spPr bwMode="auto">
          <a:xfrm>
            <a:off x="0" y="119063"/>
            <a:ext cx="9144000" cy="584200"/>
          </a:xfrm>
          <a:prstGeom prst="rect">
            <a:avLst/>
          </a:prstGeom>
          <a:noFill/>
          <a:ln w="9525">
            <a:noFill/>
            <a:miter lim="800000"/>
            <a:headEnd/>
            <a:tailEnd/>
          </a:ln>
        </p:spPr>
        <p:txBody>
          <a:bodyPr>
            <a:spAutoFit/>
          </a:bodyPr>
          <a:lstStyle/>
          <a:p>
            <a:r>
              <a:rPr lang="en-US" altLang="ja-JP" sz="3200">
                <a:latin typeface="Calibri" pitchFamily="34" charset="0"/>
              </a:rPr>
              <a:t>			Types of reconstruction</a:t>
            </a:r>
          </a:p>
        </p:txBody>
      </p:sp>
      <p:sp>
        <p:nvSpPr>
          <p:cNvPr id="47108" name="Line 76"/>
          <p:cNvSpPr>
            <a:spLocks noChangeShapeType="1"/>
          </p:cNvSpPr>
          <p:nvPr/>
        </p:nvSpPr>
        <p:spPr bwMode="auto">
          <a:xfrm>
            <a:off x="974725" y="773113"/>
            <a:ext cx="7197725" cy="0"/>
          </a:xfrm>
          <a:prstGeom prst="line">
            <a:avLst/>
          </a:prstGeom>
          <a:noFill/>
          <a:ln w="76200">
            <a:solidFill>
              <a:srgbClr val="FFC000"/>
            </a:solidFill>
            <a:round/>
            <a:headEnd/>
            <a:tailEnd/>
          </a:ln>
        </p:spPr>
        <p:txBody>
          <a:bodyPr wrap="none" anchor="ctr"/>
          <a:lstStyle/>
          <a:p>
            <a:endParaRPr lang="en-US"/>
          </a:p>
        </p:txBody>
      </p:sp>
      <p:sp>
        <p:nvSpPr>
          <p:cNvPr id="47109" name="Text Box 98"/>
          <p:cNvSpPr txBox="1">
            <a:spLocks noChangeAspect="1" noChangeArrowheads="1"/>
          </p:cNvSpPr>
          <p:nvPr/>
        </p:nvSpPr>
        <p:spPr bwMode="auto">
          <a:xfrm>
            <a:off x="660400" y="922338"/>
            <a:ext cx="2000250" cy="461962"/>
          </a:xfrm>
          <a:prstGeom prst="rect">
            <a:avLst/>
          </a:prstGeom>
          <a:noFill/>
          <a:ln w="9525">
            <a:noFill/>
            <a:miter lim="800000"/>
            <a:headEnd/>
            <a:tailEnd/>
          </a:ln>
        </p:spPr>
        <p:txBody>
          <a:bodyPr>
            <a:spAutoFit/>
          </a:bodyPr>
          <a:lstStyle/>
          <a:p>
            <a:pPr marL="457200" indent="-457200"/>
            <a:r>
              <a:rPr lang="en-US" altLang="ja-JP" sz="2400">
                <a:latin typeface="Calibri" pitchFamily="34" charset="0"/>
              </a:rPr>
              <a:t>Electronic</a:t>
            </a:r>
          </a:p>
        </p:txBody>
      </p:sp>
      <p:sp>
        <p:nvSpPr>
          <p:cNvPr id="47110" name="Text Box 98"/>
          <p:cNvSpPr txBox="1">
            <a:spLocks noChangeAspect="1" noChangeArrowheads="1"/>
          </p:cNvSpPr>
          <p:nvPr/>
        </p:nvSpPr>
        <p:spPr bwMode="auto">
          <a:xfrm>
            <a:off x="3416300" y="895350"/>
            <a:ext cx="2400300" cy="461963"/>
          </a:xfrm>
          <a:prstGeom prst="rect">
            <a:avLst/>
          </a:prstGeom>
          <a:noFill/>
          <a:ln w="9525">
            <a:noFill/>
            <a:miter lim="800000"/>
            <a:headEnd/>
            <a:tailEnd/>
          </a:ln>
        </p:spPr>
        <p:txBody>
          <a:bodyPr>
            <a:spAutoFit/>
          </a:bodyPr>
          <a:lstStyle/>
          <a:p>
            <a:pPr marL="457200" indent="-457200"/>
            <a:r>
              <a:rPr lang="en-US" altLang="ja-JP" sz="2400">
                <a:latin typeface="Calibri" pitchFamily="34" charset="0"/>
              </a:rPr>
              <a:t>        Ionic</a:t>
            </a:r>
          </a:p>
        </p:txBody>
      </p:sp>
      <p:sp>
        <p:nvSpPr>
          <p:cNvPr id="47111" name="Text Box 98"/>
          <p:cNvSpPr txBox="1">
            <a:spLocks noChangeAspect="1" noChangeArrowheads="1"/>
          </p:cNvSpPr>
          <p:nvPr/>
        </p:nvSpPr>
        <p:spPr bwMode="auto">
          <a:xfrm>
            <a:off x="5857875" y="928688"/>
            <a:ext cx="2889250" cy="461962"/>
          </a:xfrm>
          <a:prstGeom prst="rect">
            <a:avLst/>
          </a:prstGeom>
          <a:noFill/>
          <a:ln w="9525">
            <a:noFill/>
            <a:miter lim="800000"/>
            <a:headEnd/>
            <a:tailEnd/>
          </a:ln>
        </p:spPr>
        <p:txBody>
          <a:bodyPr>
            <a:spAutoFit/>
          </a:bodyPr>
          <a:lstStyle/>
          <a:p>
            <a:pPr marL="457200" indent="-457200"/>
            <a:r>
              <a:rPr lang="en-US" altLang="ja-JP" sz="2400">
                <a:latin typeface="Calibri" pitchFamily="34" charset="0"/>
              </a:rPr>
              <a:t>            Chemical</a:t>
            </a:r>
          </a:p>
        </p:txBody>
      </p:sp>
      <p:sp>
        <p:nvSpPr>
          <p:cNvPr id="47112" name="正方形/長方形 6"/>
          <p:cNvSpPr>
            <a:spLocks noChangeArrowheads="1"/>
          </p:cNvSpPr>
          <p:nvPr/>
        </p:nvSpPr>
        <p:spPr bwMode="auto">
          <a:xfrm>
            <a:off x="660400" y="1739900"/>
            <a:ext cx="1439863" cy="198438"/>
          </a:xfrm>
          <a:prstGeom prst="rect">
            <a:avLst/>
          </a:prstGeom>
          <a:solidFill>
            <a:srgbClr val="0070C0"/>
          </a:solidFill>
          <a:ln w="9525" algn="ctr">
            <a:noFill/>
            <a:round/>
            <a:headEnd/>
            <a:tailEnd/>
          </a:ln>
        </p:spPr>
        <p:txBody>
          <a:bodyPr wrap="none">
            <a:spAutoFit/>
          </a:bodyPr>
          <a:lstStyle/>
          <a:p>
            <a:endParaRPr lang="ja-JP" altLang="en-US">
              <a:latin typeface="Calibri" pitchFamily="34" charset="0"/>
            </a:endParaRPr>
          </a:p>
        </p:txBody>
      </p:sp>
      <p:sp>
        <p:nvSpPr>
          <p:cNvPr id="8" name="Text Box 98"/>
          <p:cNvSpPr txBox="1">
            <a:spLocks noChangeAspect="1" noChangeArrowheads="1"/>
          </p:cNvSpPr>
          <p:nvPr/>
        </p:nvSpPr>
        <p:spPr bwMode="auto">
          <a:xfrm>
            <a:off x="214313" y="5000625"/>
            <a:ext cx="2933700" cy="923925"/>
          </a:xfrm>
          <a:prstGeom prst="rect">
            <a:avLst/>
          </a:prstGeom>
          <a:noFill/>
          <a:ln w="9525">
            <a:noFill/>
            <a:miter lim="800000"/>
            <a:headEnd/>
            <a:tailEnd/>
          </a:ln>
        </p:spPr>
        <p:txBody>
          <a:bodyPr>
            <a:spAutoFit/>
          </a:bodyPr>
          <a:lstStyle/>
          <a:p>
            <a:pPr marL="457200" indent="-457200" fontAlgn="auto">
              <a:spcBef>
                <a:spcPts val="0"/>
              </a:spcBef>
              <a:spcAft>
                <a:spcPts val="0"/>
              </a:spcAft>
              <a:defRPr/>
            </a:pPr>
            <a:r>
              <a:rPr lang="en-US" altLang="ja-JP" dirty="0">
                <a:latin typeface="+mj-lt"/>
                <a:cs typeface="+mn-cs"/>
              </a:rPr>
              <a:t>K</a:t>
            </a:r>
            <a:r>
              <a:rPr lang="en-US" altLang="ja-JP" baseline="-25000" dirty="0">
                <a:latin typeface="+mj-lt"/>
                <a:cs typeface="+mn-cs"/>
              </a:rPr>
              <a:t>3</a:t>
            </a:r>
            <a:r>
              <a:rPr lang="en-US" altLang="ja-JP" dirty="0">
                <a:latin typeface="+mj-lt"/>
                <a:cs typeface="+mn-cs"/>
              </a:rPr>
              <a:t>C</a:t>
            </a:r>
            <a:r>
              <a:rPr lang="en-US" altLang="ja-JP" baseline="-25000" dirty="0">
                <a:latin typeface="+mj-lt"/>
                <a:cs typeface="+mn-cs"/>
              </a:rPr>
              <a:t>60</a:t>
            </a:r>
            <a:r>
              <a:rPr lang="en-US" altLang="ja-JP" dirty="0">
                <a:latin typeface="+mj-lt"/>
                <a:cs typeface="+mn-cs"/>
              </a:rPr>
              <a:t>: </a:t>
            </a:r>
          </a:p>
          <a:p>
            <a:pPr marL="457200" indent="-457200" fontAlgn="auto">
              <a:spcBef>
                <a:spcPts val="0"/>
              </a:spcBef>
              <a:spcAft>
                <a:spcPts val="0"/>
              </a:spcAft>
              <a:defRPr/>
            </a:pPr>
            <a:r>
              <a:rPr lang="en-US" altLang="ja-JP" dirty="0">
                <a:latin typeface="+mj-lt"/>
                <a:cs typeface="+mn-cs"/>
              </a:rPr>
              <a:t>R. </a:t>
            </a:r>
            <a:r>
              <a:rPr lang="en-US" altLang="ja-JP" dirty="0" err="1">
                <a:latin typeface="+mj-lt"/>
                <a:cs typeface="+mn-cs"/>
              </a:rPr>
              <a:t>Hesper</a:t>
            </a:r>
            <a:r>
              <a:rPr lang="en-US" altLang="ja-JP" dirty="0">
                <a:latin typeface="+mj-lt"/>
                <a:cs typeface="+mn-cs"/>
              </a:rPr>
              <a:t> </a:t>
            </a:r>
            <a:r>
              <a:rPr lang="en-US" altLang="ja-JP" i="1" dirty="0">
                <a:latin typeface="+mj-lt"/>
                <a:cs typeface="+mn-cs"/>
              </a:rPr>
              <a:t>et al</a:t>
            </a:r>
            <a:r>
              <a:rPr lang="en-US" altLang="ja-JP" dirty="0">
                <a:latin typeface="+mj-lt"/>
                <a:cs typeface="+mn-cs"/>
              </a:rPr>
              <a:t>., Phys. Rev. B </a:t>
            </a:r>
          </a:p>
          <a:p>
            <a:pPr marL="457200" indent="-457200" fontAlgn="auto">
              <a:spcBef>
                <a:spcPts val="0"/>
              </a:spcBef>
              <a:spcAft>
                <a:spcPts val="0"/>
              </a:spcAft>
              <a:defRPr/>
            </a:pPr>
            <a:r>
              <a:rPr lang="en-US" altLang="ja-JP" b="1" dirty="0">
                <a:latin typeface="+mj-lt"/>
                <a:cs typeface="+mn-cs"/>
              </a:rPr>
              <a:t>62</a:t>
            </a:r>
            <a:r>
              <a:rPr lang="en-US" altLang="ja-JP" dirty="0">
                <a:latin typeface="+mj-lt"/>
                <a:cs typeface="+mn-cs"/>
              </a:rPr>
              <a:t>, 16046 (2000). </a:t>
            </a:r>
          </a:p>
        </p:txBody>
      </p:sp>
      <p:sp>
        <p:nvSpPr>
          <p:cNvPr id="47114" name="正方形/長方形 14"/>
          <p:cNvSpPr>
            <a:spLocks noChangeArrowheads="1"/>
          </p:cNvSpPr>
          <p:nvPr/>
        </p:nvSpPr>
        <p:spPr bwMode="auto">
          <a:xfrm>
            <a:off x="660400" y="2208213"/>
            <a:ext cx="1439863" cy="198437"/>
          </a:xfrm>
          <a:prstGeom prst="rect">
            <a:avLst/>
          </a:prstGeom>
          <a:solidFill>
            <a:srgbClr val="FF0000"/>
          </a:solidFill>
          <a:ln w="9525" algn="ctr">
            <a:noFill/>
            <a:round/>
            <a:headEnd/>
            <a:tailEnd/>
          </a:ln>
        </p:spPr>
        <p:txBody>
          <a:bodyPr wrap="none">
            <a:spAutoFit/>
          </a:bodyPr>
          <a:lstStyle/>
          <a:p>
            <a:endParaRPr lang="ja-JP" altLang="en-US">
              <a:latin typeface="Calibri" pitchFamily="34" charset="0"/>
            </a:endParaRPr>
          </a:p>
        </p:txBody>
      </p:sp>
      <p:sp>
        <p:nvSpPr>
          <p:cNvPr id="47115" name="正方形/長方形 15"/>
          <p:cNvSpPr>
            <a:spLocks noChangeArrowheads="1"/>
          </p:cNvSpPr>
          <p:nvPr/>
        </p:nvSpPr>
        <p:spPr bwMode="auto">
          <a:xfrm>
            <a:off x="660400" y="2673350"/>
            <a:ext cx="1439863" cy="198438"/>
          </a:xfrm>
          <a:prstGeom prst="rect">
            <a:avLst/>
          </a:prstGeom>
          <a:solidFill>
            <a:srgbClr val="0070C0"/>
          </a:solidFill>
          <a:ln w="9525" algn="ctr">
            <a:noFill/>
            <a:round/>
            <a:headEnd/>
            <a:tailEnd/>
          </a:ln>
        </p:spPr>
        <p:txBody>
          <a:bodyPr wrap="none">
            <a:spAutoFit/>
          </a:bodyPr>
          <a:lstStyle/>
          <a:p>
            <a:endParaRPr lang="ja-JP" altLang="en-US">
              <a:latin typeface="Calibri" pitchFamily="34" charset="0"/>
            </a:endParaRPr>
          </a:p>
        </p:txBody>
      </p:sp>
      <p:sp>
        <p:nvSpPr>
          <p:cNvPr id="47116" name="正方形/長方形 16"/>
          <p:cNvSpPr>
            <a:spLocks noChangeArrowheads="1"/>
          </p:cNvSpPr>
          <p:nvPr/>
        </p:nvSpPr>
        <p:spPr bwMode="auto">
          <a:xfrm>
            <a:off x="660400" y="3141663"/>
            <a:ext cx="1439863" cy="198437"/>
          </a:xfrm>
          <a:prstGeom prst="rect">
            <a:avLst/>
          </a:prstGeom>
          <a:solidFill>
            <a:srgbClr val="FF0000"/>
          </a:solidFill>
          <a:ln w="9525" algn="ctr">
            <a:noFill/>
            <a:round/>
            <a:headEnd/>
            <a:tailEnd/>
          </a:ln>
        </p:spPr>
        <p:txBody>
          <a:bodyPr wrap="none">
            <a:spAutoFit/>
          </a:bodyPr>
          <a:lstStyle/>
          <a:p>
            <a:endParaRPr lang="ja-JP" altLang="en-US">
              <a:latin typeface="Calibri" pitchFamily="34" charset="0"/>
            </a:endParaRPr>
          </a:p>
        </p:txBody>
      </p:sp>
      <p:sp>
        <p:nvSpPr>
          <p:cNvPr id="47117" name="Text Box 98"/>
          <p:cNvSpPr txBox="1">
            <a:spLocks noChangeAspect="1" noChangeArrowheads="1"/>
          </p:cNvSpPr>
          <p:nvPr/>
        </p:nvSpPr>
        <p:spPr bwMode="auto">
          <a:xfrm>
            <a:off x="2038350" y="1606550"/>
            <a:ext cx="711200" cy="430213"/>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47118" name="Text Box 98"/>
          <p:cNvSpPr txBox="1">
            <a:spLocks noChangeAspect="1" noChangeArrowheads="1"/>
          </p:cNvSpPr>
          <p:nvPr/>
        </p:nvSpPr>
        <p:spPr bwMode="auto">
          <a:xfrm>
            <a:off x="2082800" y="2065338"/>
            <a:ext cx="7112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47119" name="Text Box 98"/>
          <p:cNvSpPr txBox="1">
            <a:spLocks noChangeAspect="1" noChangeArrowheads="1"/>
          </p:cNvSpPr>
          <p:nvPr/>
        </p:nvSpPr>
        <p:spPr bwMode="auto">
          <a:xfrm>
            <a:off x="2038350" y="2554288"/>
            <a:ext cx="7112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47120" name="Text Box 98"/>
          <p:cNvSpPr txBox="1">
            <a:spLocks noChangeAspect="1" noChangeArrowheads="1"/>
          </p:cNvSpPr>
          <p:nvPr/>
        </p:nvSpPr>
        <p:spPr bwMode="auto">
          <a:xfrm>
            <a:off x="2082800" y="2998788"/>
            <a:ext cx="7112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cxnSp>
        <p:nvCxnSpPr>
          <p:cNvPr id="47121" name="直線コネクタ 23"/>
          <p:cNvCxnSpPr>
            <a:cxnSpLocks noChangeShapeType="1"/>
          </p:cNvCxnSpPr>
          <p:nvPr/>
        </p:nvCxnSpPr>
        <p:spPr bwMode="auto">
          <a:xfrm rot="10800000" flipV="1">
            <a:off x="304800" y="1828800"/>
            <a:ext cx="266700" cy="133350"/>
          </a:xfrm>
          <a:prstGeom prst="line">
            <a:avLst/>
          </a:prstGeom>
          <a:noFill/>
          <a:ln w="28575" algn="ctr">
            <a:solidFill>
              <a:srgbClr val="00B050"/>
            </a:solidFill>
            <a:round/>
            <a:headEnd/>
            <a:tailEnd/>
          </a:ln>
        </p:spPr>
      </p:cxnSp>
      <p:cxnSp>
        <p:nvCxnSpPr>
          <p:cNvPr id="47122" name="直線コネクタ 26"/>
          <p:cNvCxnSpPr>
            <a:cxnSpLocks noChangeShapeType="1"/>
          </p:cNvCxnSpPr>
          <p:nvPr/>
        </p:nvCxnSpPr>
        <p:spPr bwMode="auto">
          <a:xfrm rot="5400000">
            <a:off x="-271462" y="2540000"/>
            <a:ext cx="1154112" cy="1588"/>
          </a:xfrm>
          <a:prstGeom prst="line">
            <a:avLst/>
          </a:prstGeom>
          <a:noFill/>
          <a:ln w="28575" algn="ctr">
            <a:solidFill>
              <a:srgbClr val="00B050"/>
            </a:solidFill>
            <a:round/>
            <a:headEnd/>
            <a:tailEnd/>
          </a:ln>
        </p:spPr>
      </p:cxnSp>
      <p:sp>
        <p:nvSpPr>
          <p:cNvPr id="47123" name="Text Box 98"/>
          <p:cNvSpPr txBox="1">
            <a:spLocks noChangeAspect="1" noChangeArrowheads="1"/>
          </p:cNvSpPr>
          <p:nvPr/>
        </p:nvSpPr>
        <p:spPr bwMode="auto">
          <a:xfrm>
            <a:off x="-50800" y="2317750"/>
            <a:ext cx="711200" cy="369888"/>
          </a:xfrm>
          <a:prstGeom prst="rect">
            <a:avLst/>
          </a:prstGeom>
          <a:solidFill>
            <a:schemeClr val="bg1"/>
          </a:solidFill>
          <a:ln w="9525">
            <a:noFill/>
            <a:miter lim="800000"/>
            <a:headEnd/>
            <a:tailEnd/>
          </a:ln>
        </p:spPr>
        <p:txBody>
          <a:bodyPr>
            <a:spAutoFit/>
          </a:bodyPr>
          <a:lstStyle/>
          <a:p>
            <a:pPr marL="457200" indent="-457200"/>
            <a:r>
              <a:rPr lang="en-US" altLang="ja-JP">
                <a:latin typeface="Calibri" pitchFamily="34" charset="0"/>
              </a:rPr>
              <a:t>+Q/2</a:t>
            </a:r>
          </a:p>
        </p:txBody>
      </p:sp>
      <p:cxnSp>
        <p:nvCxnSpPr>
          <p:cNvPr id="47124" name="直線コネクタ 29"/>
          <p:cNvCxnSpPr>
            <a:cxnSpLocks noChangeShapeType="1"/>
          </p:cNvCxnSpPr>
          <p:nvPr/>
        </p:nvCxnSpPr>
        <p:spPr bwMode="auto">
          <a:xfrm rot="10800000">
            <a:off x="304800" y="3117850"/>
            <a:ext cx="266700" cy="133350"/>
          </a:xfrm>
          <a:prstGeom prst="line">
            <a:avLst/>
          </a:prstGeom>
          <a:noFill/>
          <a:ln w="28575" algn="ctr">
            <a:solidFill>
              <a:srgbClr val="00B050"/>
            </a:solidFill>
            <a:round/>
            <a:headEnd type="arrow" w="med" len="med"/>
            <a:tailEnd/>
          </a:ln>
        </p:spPr>
      </p:cxnSp>
      <p:cxnSp>
        <p:nvCxnSpPr>
          <p:cNvPr id="47125" name="直線コネクタ 31"/>
          <p:cNvCxnSpPr>
            <a:cxnSpLocks noChangeShapeType="1"/>
          </p:cNvCxnSpPr>
          <p:nvPr/>
        </p:nvCxnSpPr>
        <p:spPr bwMode="auto">
          <a:xfrm rot="10800000">
            <a:off x="2527300" y="1828800"/>
            <a:ext cx="266700" cy="1588"/>
          </a:xfrm>
          <a:prstGeom prst="line">
            <a:avLst/>
          </a:prstGeom>
          <a:noFill/>
          <a:ln w="28575" algn="ctr">
            <a:solidFill>
              <a:srgbClr val="00B050"/>
            </a:solidFill>
            <a:round/>
            <a:headEnd type="arrow" w="med" len="med"/>
            <a:tailEnd/>
          </a:ln>
        </p:spPr>
      </p:cxnSp>
      <p:cxnSp>
        <p:nvCxnSpPr>
          <p:cNvPr id="47126" name="直線コネクタ 34"/>
          <p:cNvCxnSpPr>
            <a:cxnSpLocks noChangeShapeType="1"/>
          </p:cNvCxnSpPr>
          <p:nvPr/>
        </p:nvCxnSpPr>
        <p:spPr bwMode="auto">
          <a:xfrm rot="10800000">
            <a:off x="2527300" y="3249613"/>
            <a:ext cx="266700" cy="1587"/>
          </a:xfrm>
          <a:prstGeom prst="line">
            <a:avLst/>
          </a:prstGeom>
          <a:noFill/>
          <a:ln w="28575" algn="ctr">
            <a:solidFill>
              <a:srgbClr val="00B050"/>
            </a:solidFill>
            <a:round/>
            <a:headEnd type="arrow" w="med" len="med"/>
            <a:tailEnd/>
          </a:ln>
        </p:spPr>
      </p:cxnSp>
      <p:sp>
        <p:nvSpPr>
          <p:cNvPr id="47127" name="Text Box 98"/>
          <p:cNvSpPr txBox="1">
            <a:spLocks noChangeAspect="1" noChangeArrowheads="1"/>
          </p:cNvSpPr>
          <p:nvPr/>
        </p:nvSpPr>
        <p:spPr bwMode="auto">
          <a:xfrm>
            <a:off x="2705100" y="1606550"/>
            <a:ext cx="800100" cy="430213"/>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+Q/2</a:t>
            </a:r>
          </a:p>
        </p:txBody>
      </p:sp>
      <p:sp>
        <p:nvSpPr>
          <p:cNvPr id="47128" name="Text Box 98"/>
          <p:cNvSpPr txBox="1">
            <a:spLocks noChangeAspect="1" noChangeArrowheads="1"/>
          </p:cNvSpPr>
          <p:nvPr/>
        </p:nvSpPr>
        <p:spPr bwMode="auto">
          <a:xfrm>
            <a:off x="2749550" y="2998788"/>
            <a:ext cx="8001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-Q/2</a:t>
            </a:r>
          </a:p>
        </p:txBody>
      </p:sp>
      <p:sp>
        <p:nvSpPr>
          <p:cNvPr id="47129" name="正方形/長方形 38"/>
          <p:cNvSpPr>
            <a:spLocks noChangeArrowheads="1"/>
          </p:cNvSpPr>
          <p:nvPr/>
        </p:nvSpPr>
        <p:spPr bwMode="auto">
          <a:xfrm>
            <a:off x="3771900" y="2208213"/>
            <a:ext cx="1439863" cy="198437"/>
          </a:xfrm>
          <a:prstGeom prst="rect">
            <a:avLst/>
          </a:prstGeom>
          <a:solidFill>
            <a:srgbClr val="FF0000"/>
          </a:solidFill>
          <a:ln w="9525" algn="ctr">
            <a:noFill/>
            <a:round/>
            <a:headEnd/>
            <a:tailEnd/>
          </a:ln>
        </p:spPr>
        <p:txBody>
          <a:bodyPr wrap="none">
            <a:spAutoFit/>
          </a:bodyPr>
          <a:lstStyle/>
          <a:p>
            <a:endParaRPr lang="ja-JP" altLang="en-US">
              <a:latin typeface="Calibri" pitchFamily="34" charset="0"/>
            </a:endParaRPr>
          </a:p>
        </p:txBody>
      </p:sp>
      <p:sp>
        <p:nvSpPr>
          <p:cNvPr id="47130" name="正方形/長方形 39"/>
          <p:cNvSpPr>
            <a:spLocks noChangeArrowheads="1"/>
          </p:cNvSpPr>
          <p:nvPr/>
        </p:nvSpPr>
        <p:spPr bwMode="auto">
          <a:xfrm>
            <a:off x="3771900" y="2673350"/>
            <a:ext cx="1439863" cy="198438"/>
          </a:xfrm>
          <a:prstGeom prst="rect">
            <a:avLst/>
          </a:prstGeom>
          <a:solidFill>
            <a:srgbClr val="0070C0"/>
          </a:solidFill>
          <a:ln w="9525" algn="ctr">
            <a:noFill/>
            <a:round/>
            <a:headEnd/>
            <a:tailEnd/>
          </a:ln>
        </p:spPr>
        <p:txBody>
          <a:bodyPr wrap="none">
            <a:spAutoFit/>
          </a:bodyPr>
          <a:lstStyle/>
          <a:p>
            <a:endParaRPr lang="ja-JP" altLang="en-US">
              <a:latin typeface="Calibri" pitchFamily="34" charset="0"/>
            </a:endParaRPr>
          </a:p>
        </p:txBody>
      </p:sp>
      <p:sp>
        <p:nvSpPr>
          <p:cNvPr id="47131" name="正方形/長方形 40"/>
          <p:cNvSpPr>
            <a:spLocks noChangeArrowheads="1"/>
          </p:cNvSpPr>
          <p:nvPr/>
        </p:nvSpPr>
        <p:spPr bwMode="auto">
          <a:xfrm>
            <a:off x="3771900" y="3141663"/>
            <a:ext cx="1439863" cy="198437"/>
          </a:xfrm>
          <a:prstGeom prst="rect">
            <a:avLst/>
          </a:prstGeom>
          <a:solidFill>
            <a:srgbClr val="FF0000"/>
          </a:solidFill>
          <a:ln w="9525" algn="ctr">
            <a:noFill/>
            <a:round/>
            <a:headEnd/>
            <a:tailEnd/>
          </a:ln>
        </p:spPr>
        <p:txBody>
          <a:bodyPr wrap="none">
            <a:spAutoFit/>
          </a:bodyPr>
          <a:lstStyle/>
          <a:p>
            <a:endParaRPr lang="ja-JP" altLang="en-US">
              <a:latin typeface="Calibri" pitchFamily="34" charset="0"/>
            </a:endParaRPr>
          </a:p>
        </p:txBody>
      </p:sp>
      <p:sp>
        <p:nvSpPr>
          <p:cNvPr id="47132" name="Text Box 98"/>
          <p:cNvSpPr txBox="1">
            <a:spLocks noChangeAspect="1" noChangeArrowheads="1"/>
          </p:cNvSpPr>
          <p:nvPr/>
        </p:nvSpPr>
        <p:spPr bwMode="auto">
          <a:xfrm>
            <a:off x="5194300" y="2065338"/>
            <a:ext cx="7112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47133" name="Text Box 98"/>
          <p:cNvSpPr txBox="1">
            <a:spLocks noChangeAspect="1" noChangeArrowheads="1"/>
          </p:cNvSpPr>
          <p:nvPr/>
        </p:nvSpPr>
        <p:spPr bwMode="auto">
          <a:xfrm>
            <a:off x="5149850" y="2554288"/>
            <a:ext cx="7112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47134" name="Text Box 98"/>
          <p:cNvSpPr txBox="1">
            <a:spLocks noChangeAspect="1" noChangeArrowheads="1"/>
          </p:cNvSpPr>
          <p:nvPr/>
        </p:nvSpPr>
        <p:spPr bwMode="auto">
          <a:xfrm>
            <a:off x="5194300" y="2998788"/>
            <a:ext cx="7112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54" name="Text Box 98"/>
          <p:cNvSpPr txBox="1">
            <a:spLocks noChangeAspect="1" noChangeArrowheads="1"/>
          </p:cNvSpPr>
          <p:nvPr/>
        </p:nvSpPr>
        <p:spPr bwMode="auto">
          <a:xfrm>
            <a:off x="3286125" y="5000625"/>
            <a:ext cx="2933700" cy="923925"/>
          </a:xfrm>
          <a:prstGeom prst="rect">
            <a:avLst/>
          </a:prstGeom>
          <a:noFill/>
          <a:ln w="9525">
            <a:noFill/>
            <a:miter lim="800000"/>
            <a:headEnd/>
            <a:tailEnd/>
          </a:ln>
        </p:spPr>
        <p:txBody>
          <a:bodyPr>
            <a:spAutoFit/>
          </a:bodyPr>
          <a:lstStyle/>
          <a:p>
            <a:pPr marL="457200" indent="-457200" fontAlgn="auto">
              <a:spcBef>
                <a:spcPts val="0"/>
              </a:spcBef>
              <a:spcAft>
                <a:spcPts val="0"/>
              </a:spcAft>
              <a:defRPr/>
            </a:pPr>
            <a:r>
              <a:rPr lang="en-US" altLang="ja-JP" dirty="0" err="1">
                <a:latin typeface="+mj-lt"/>
                <a:cs typeface="+mn-cs"/>
              </a:rPr>
              <a:t>NiO</a:t>
            </a:r>
            <a:r>
              <a:rPr lang="en-US" altLang="ja-JP" dirty="0">
                <a:latin typeface="+mj-lt"/>
                <a:cs typeface="+mn-cs"/>
              </a:rPr>
              <a:t>(111): </a:t>
            </a:r>
          </a:p>
          <a:p>
            <a:pPr marL="457200" indent="-457200" fontAlgn="auto">
              <a:spcBef>
                <a:spcPts val="0"/>
              </a:spcBef>
              <a:spcAft>
                <a:spcPts val="0"/>
              </a:spcAft>
              <a:defRPr/>
            </a:pPr>
            <a:r>
              <a:rPr lang="en-US" altLang="ja-JP" dirty="0">
                <a:latin typeface="+mj-lt"/>
                <a:cs typeface="+mn-cs"/>
              </a:rPr>
              <a:t>D. </a:t>
            </a:r>
            <a:r>
              <a:rPr lang="en-US" altLang="ja-JP" dirty="0" err="1">
                <a:latin typeface="+mj-lt"/>
                <a:cs typeface="+mn-cs"/>
              </a:rPr>
              <a:t>Cappus</a:t>
            </a:r>
            <a:r>
              <a:rPr lang="en-US" altLang="ja-JP" dirty="0">
                <a:latin typeface="+mj-lt"/>
                <a:cs typeface="+mn-cs"/>
              </a:rPr>
              <a:t> </a:t>
            </a:r>
            <a:r>
              <a:rPr lang="en-US" altLang="ja-JP" i="1" dirty="0">
                <a:latin typeface="+mj-lt"/>
                <a:cs typeface="+mn-cs"/>
              </a:rPr>
              <a:t>et al</a:t>
            </a:r>
            <a:r>
              <a:rPr lang="en-US" altLang="ja-JP" dirty="0">
                <a:latin typeface="+mj-lt"/>
                <a:cs typeface="+mn-cs"/>
              </a:rPr>
              <a:t>., Surf. Sci.</a:t>
            </a:r>
          </a:p>
          <a:p>
            <a:pPr marL="457200" indent="-457200" fontAlgn="auto">
              <a:spcBef>
                <a:spcPts val="0"/>
              </a:spcBef>
              <a:spcAft>
                <a:spcPts val="0"/>
              </a:spcAft>
              <a:defRPr/>
            </a:pPr>
            <a:r>
              <a:rPr lang="en-US" altLang="ja-JP" b="1" dirty="0">
                <a:latin typeface="+mj-lt"/>
                <a:cs typeface="+mn-cs"/>
              </a:rPr>
              <a:t>337</a:t>
            </a:r>
            <a:r>
              <a:rPr lang="en-US" altLang="ja-JP" dirty="0">
                <a:latin typeface="+mj-lt"/>
                <a:cs typeface="+mn-cs"/>
              </a:rPr>
              <a:t>, 268 (1995). </a:t>
            </a:r>
          </a:p>
        </p:txBody>
      </p:sp>
      <p:cxnSp>
        <p:nvCxnSpPr>
          <p:cNvPr id="47136" name="直線コネクタ 55"/>
          <p:cNvCxnSpPr>
            <a:cxnSpLocks noChangeShapeType="1"/>
          </p:cNvCxnSpPr>
          <p:nvPr/>
        </p:nvCxnSpPr>
        <p:spPr bwMode="auto">
          <a:xfrm rot="5400000">
            <a:off x="3838575" y="1984375"/>
            <a:ext cx="311150" cy="177800"/>
          </a:xfrm>
          <a:prstGeom prst="line">
            <a:avLst/>
          </a:prstGeom>
          <a:noFill/>
          <a:ln w="28575" algn="ctr">
            <a:solidFill>
              <a:srgbClr val="0070C0"/>
            </a:solidFill>
            <a:round/>
            <a:headEnd/>
            <a:tailEnd/>
          </a:ln>
        </p:spPr>
      </p:cxnSp>
      <p:cxnSp>
        <p:nvCxnSpPr>
          <p:cNvPr id="47137" name="直線コネクタ 55"/>
          <p:cNvCxnSpPr>
            <a:cxnSpLocks noChangeShapeType="1"/>
          </p:cNvCxnSpPr>
          <p:nvPr/>
        </p:nvCxnSpPr>
        <p:spPr bwMode="auto">
          <a:xfrm rot="5400000">
            <a:off x="4238625" y="1984375"/>
            <a:ext cx="311150" cy="177800"/>
          </a:xfrm>
          <a:prstGeom prst="line">
            <a:avLst/>
          </a:prstGeom>
          <a:noFill/>
          <a:ln w="28575" algn="ctr">
            <a:solidFill>
              <a:srgbClr val="0070C0"/>
            </a:solidFill>
            <a:round/>
            <a:headEnd/>
            <a:tailEnd/>
          </a:ln>
        </p:spPr>
      </p:cxnSp>
      <p:cxnSp>
        <p:nvCxnSpPr>
          <p:cNvPr id="47138" name="直線コネクタ 55"/>
          <p:cNvCxnSpPr>
            <a:cxnSpLocks noChangeShapeType="1"/>
          </p:cNvCxnSpPr>
          <p:nvPr/>
        </p:nvCxnSpPr>
        <p:spPr bwMode="auto">
          <a:xfrm rot="5400000">
            <a:off x="4638675" y="1984375"/>
            <a:ext cx="311150" cy="177800"/>
          </a:xfrm>
          <a:prstGeom prst="line">
            <a:avLst/>
          </a:prstGeom>
          <a:noFill/>
          <a:ln w="28575" algn="ctr">
            <a:solidFill>
              <a:srgbClr val="0070C0"/>
            </a:solidFill>
            <a:round/>
            <a:headEnd/>
            <a:tailEnd/>
          </a:ln>
        </p:spPr>
      </p:cxnSp>
      <p:cxnSp>
        <p:nvCxnSpPr>
          <p:cNvPr id="47139" name="直線コネクタ 55"/>
          <p:cNvCxnSpPr>
            <a:cxnSpLocks noChangeShapeType="1"/>
          </p:cNvCxnSpPr>
          <p:nvPr/>
        </p:nvCxnSpPr>
        <p:spPr bwMode="auto">
          <a:xfrm rot="16200000" flipH="1">
            <a:off x="4038600" y="1962150"/>
            <a:ext cx="311150" cy="222250"/>
          </a:xfrm>
          <a:prstGeom prst="line">
            <a:avLst/>
          </a:prstGeom>
          <a:noFill/>
          <a:ln w="28575" algn="ctr">
            <a:solidFill>
              <a:srgbClr val="0070C0"/>
            </a:solidFill>
            <a:round/>
            <a:headEnd/>
            <a:tailEnd/>
          </a:ln>
        </p:spPr>
      </p:cxnSp>
      <p:cxnSp>
        <p:nvCxnSpPr>
          <p:cNvPr id="47140" name="直線コネクタ 55"/>
          <p:cNvCxnSpPr>
            <a:cxnSpLocks noChangeShapeType="1"/>
          </p:cNvCxnSpPr>
          <p:nvPr/>
        </p:nvCxnSpPr>
        <p:spPr bwMode="auto">
          <a:xfrm rot="16200000" flipH="1">
            <a:off x="4438650" y="1962150"/>
            <a:ext cx="311150" cy="222250"/>
          </a:xfrm>
          <a:prstGeom prst="line">
            <a:avLst/>
          </a:prstGeom>
          <a:noFill/>
          <a:ln w="28575" algn="ctr">
            <a:solidFill>
              <a:srgbClr val="0070C0"/>
            </a:solidFill>
            <a:round/>
            <a:headEnd/>
            <a:tailEnd/>
          </a:ln>
        </p:spPr>
      </p:cxnSp>
      <p:cxnSp>
        <p:nvCxnSpPr>
          <p:cNvPr id="47141" name="直線コネクタ 55"/>
          <p:cNvCxnSpPr>
            <a:cxnSpLocks noChangeShapeType="1"/>
          </p:cNvCxnSpPr>
          <p:nvPr/>
        </p:nvCxnSpPr>
        <p:spPr bwMode="auto">
          <a:xfrm rot="16200000" flipH="1">
            <a:off x="4838700" y="1962150"/>
            <a:ext cx="311150" cy="222250"/>
          </a:xfrm>
          <a:prstGeom prst="line">
            <a:avLst/>
          </a:prstGeom>
          <a:noFill/>
          <a:ln w="28575" algn="ctr">
            <a:solidFill>
              <a:srgbClr val="0070C0"/>
            </a:solidFill>
            <a:round/>
            <a:headEnd/>
            <a:tailEnd/>
          </a:ln>
        </p:spPr>
      </p:cxnSp>
      <p:sp>
        <p:nvSpPr>
          <p:cNvPr id="47142" name="正方形/長方形 6"/>
          <p:cNvSpPr>
            <a:spLocks noChangeArrowheads="1"/>
          </p:cNvSpPr>
          <p:nvPr/>
        </p:nvSpPr>
        <p:spPr bwMode="auto">
          <a:xfrm>
            <a:off x="6483350" y="1739900"/>
            <a:ext cx="1439863" cy="198438"/>
          </a:xfrm>
          <a:prstGeom prst="rect">
            <a:avLst/>
          </a:prstGeom>
          <a:solidFill>
            <a:srgbClr val="0070C0"/>
          </a:solidFill>
          <a:ln w="9525" algn="ctr">
            <a:noFill/>
            <a:round/>
            <a:headEnd/>
            <a:tailEnd/>
          </a:ln>
        </p:spPr>
        <p:txBody>
          <a:bodyPr wrap="none">
            <a:spAutoFit/>
          </a:bodyPr>
          <a:lstStyle/>
          <a:p>
            <a:endParaRPr lang="ja-JP" altLang="en-US">
              <a:latin typeface="Calibri" pitchFamily="34" charset="0"/>
            </a:endParaRPr>
          </a:p>
        </p:txBody>
      </p:sp>
      <p:sp>
        <p:nvSpPr>
          <p:cNvPr id="47143" name="正方形/長方形 14"/>
          <p:cNvSpPr>
            <a:spLocks noChangeArrowheads="1"/>
          </p:cNvSpPr>
          <p:nvPr/>
        </p:nvSpPr>
        <p:spPr bwMode="auto">
          <a:xfrm>
            <a:off x="6483350" y="2208213"/>
            <a:ext cx="1439863" cy="198437"/>
          </a:xfrm>
          <a:prstGeom prst="rect">
            <a:avLst/>
          </a:prstGeom>
          <a:solidFill>
            <a:srgbClr val="FF0000"/>
          </a:solidFill>
          <a:ln w="9525" algn="ctr">
            <a:noFill/>
            <a:round/>
            <a:headEnd/>
            <a:tailEnd/>
          </a:ln>
        </p:spPr>
        <p:txBody>
          <a:bodyPr wrap="none">
            <a:spAutoFit/>
          </a:bodyPr>
          <a:lstStyle/>
          <a:p>
            <a:endParaRPr lang="ja-JP" altLang="en-US">
              <a:latin typeface="Calibri" pitchFamily="34" charset="0"/>
            </a:endParaRPr>
          </a:p>
        </p:txBody>
      </p:sp>
      <p:sp>
        <p:nvSpPr>
          <p:cNvPr id="47144" name="正方形/長方形 15"/>
          <p:cNvSpPr>
            <a:spLocks noChangeArrowheads="1"/>
          </p:cNvSpPr>
          <p:nvPr/>
        </p:nvSpPr>
        <p:spPr bwMode="auto">
          <a:xfrm>
            <a:off x="6483350" y="2673350"/>
            <a:ext cx="1439863" cy="198438"/>
          </a:xfrm>
          <a:prstGeom prst="rect">
            <a:avLst/>
          </a:prstGeom>
          <a:solidFill>
            <a:srgbClr val="0070C0"/>
          </a:solidFill>
          <a:ln w="9525" algn="ctr">
            <a:noFill/>
            <a:round/>
            <a:headEnd/>
            <a:tailEnd/>
          </a:ln>
        </p:spPr>
        <p:txBody>
          <a:bodyPr wrap="none">
            <a:spAutoFit/>
          </a:bodyPr>
          <a:lstStyle/>
          <a:p>
            <a:endParaRPr lang="ja-JP" altLang="en-US">
              <a:latin typeface="Calibri" pitchFamily="34" charset="0"/>
            </a:endParaRPr>
          </a:p>
        </p:txBody>
      </p:sp>
      <p:sp>
        <p:nvSpPr>
          <p:cNvPr id="47145" name="正方形/長方形 16"/>
          <p:cNvSpPr>
            <a:spLocks noChangeArrowheads="1"/>
          </p:cNvSpPr>
          <p:nvPr/>
        </p:nvSpPr>
        <p:spPr bwMode="auto">
          <a:xfrm>
            <a:off x="6483350" y="3141663"/>
            <a:ext cx="1439863" cy="198437"/>
          </a:xfrm>
          <a:prstGeom prst="rect">
            <a:avLst/>
          </a:prstGeom>
          <a:solidFill>
            <a:srgbClr val="FF0000"/>
          </a:solidFill>
          <a:ln w="9525" algn="ctr">
            <a:noFill/>
            <a:round/>
            <a:headEnd/>
            <a:tailEnd/>
          </a:ln>
        </p:spPr>
        <p:txBody>
          <a:bodyPr wrap="none">
            <a:spAutoFit/>
          </a:bodyPr>
          <a:lstStyle/>
          <a:p>
            <a:endParaRPr lang="ja-JP" altLang="en-US">
              <a:latin typeface="Calibri" pitchFamily="34" charset="0"/>
            </a:endParaRPr>
          </a:p>
        </p:txBody>
      </p:sp>
      <p:sp>
        <p:nvSpPr>
          <p:cNvPr id="47146" name="Text Box 98"/>
          <p:cNvSpPr txBox="1">
            <a:spLocks noChangeAspect="1" noChangeArrowheads="1"/>
          </p:cNvSpPr>
          <p:nvPr/>
        </p:nvSpPr>
        <p:spPr bwMode="auto">
          <a:xfrm>
            <a:off x="7861300" y="1606550"/>
            <a:ext cx="711200" cy="430213"/>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47147" name="Text Box 98"/>
          <p:cNvSpPr txBox="1">
            <a:spLocks noChangeAspect="1" noChangeArrowheads="1"/>
          </p:cNvSpPr>
          <p:nvPr/>
        </p:nvSpPr>
        <p:spPr bwMode="auto">
          <a:xfrm>
            <a:off x="7905750" y="2065338"/>
            <a:ext cx="7112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47148" name="Text Box 98"/>
          <p:cNvSpPr txBox="1">
            <a:spLocks noChangeAspect="1" noChangeArrowheads="1"/>
          </p:cNvSpPr>
          <p:nvPr/>
        </p:nvSpPr>
        <p:spPr bwMode="auto">
          <a:xfrm>
            <a:off x="7861300" y="2554288"/>
            <a:ext cx="7112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47149" name="Text Box 98"/>
          <p:cNvSpPr txBox="1">
            <a:spLocks noChangeAspect="1" noChangeArrowheads="1"/>
          </p:cNvSpPr>
          <p:nvPr/>
        </p:nvSpPr>
        <p:spPr bwMode="auto">
          <a:xfrm>
            <a:off x="7905750" y="2998788"/>
            <a:ext cx="711200" cy="430212"/>
          </a:xfrm>
          <a:prstGeom prst="rect">
            <a:avLst/>
          </a:prstGeom>
          <a:noFill/>
          <a:ln w="9525">
            <a:noFill/>
            <a:miter lim="800000"/>
            <a:headEnd/>
            <a:tailEnd/>
          </a:ln>
        </p:spPr>
        <p:txBody>
          <a:bodyPr>
            <a:spAutoFit/>
          </a:bodyPr>
          <a:lstStyle/>
          <a:p>
            <a:pPr marL="457200" indent="-457200"/>
            <a:r>
              <a:rPr lang="en-US" altLang="ja-JP" sz="2200">
                <a:latin typeface="Calibri" pitchFamily="34" charset="0"/>
              </a:rPr>
              <a:t>-Q</a:t>
            </a:r>
          </a:p>
        </p:txBody>
      </p:sp>
      <p:sp>
        <p:nvSpPr>
          <p:cNvPr id="47150" name="円/楕円 47"/>
          <p:cNvSpPr>
            <a:spLocks noChangeArrowheads="1"/>
          </p:cNvSpPr>
          <p:nvPr/>
        </p:nvSpPr>
        <p:spPr bwMode="auto">
          <a:xfrm>
            <a:off x="6127750" y="1339850"/>
            <a:ext cx="179388" cy="179388"/>
          </a:xfrm>
          <a:prstGeom prst="ellipse">
            <a:avLst/>
          </a:prstGeom>
          <a:solidFill>
            <a:srgbClr val="002060"/>
          </a:solidFill>
          <a:ln w="9525" algn="ctr">
            <a:noFill/>
            <a:round/>
            <a:headEnd/>
            <a:tailEnd/>
          </a:ln>
        </p:spPr>
        <p:txBody>
          <a:bodyPr>
            <a:spAutoFit/>
          </a:bodyPr>
          <a:lstStyle/>
          <a:p>
            <a:endParaRPr lang="ja-JP" altLang="en-US">
              <a:latin typeface="Calibri" pitchFamily="34" charset="0"/>
            </a:endParaRPr>
          </a:p>
        </p:txBody>
      </p:sp>
      <p:sp>
        <p:nvSpPr>
          <p:cNvPr id="47151" name="円/楕円 48"/>
          <p:cNvSpPr>
            <a:spLocks noChangeArrowheads="1"/>
          </p:cNvSpPr>
          <p:nvPr/>
        </p:nvSpPr>
        <p:spPr bwMode="auto">
          <a:xfrm>
            <a:off x="8172450" y="1338263"/>
            <a:ext cx="179388" cy="179387"/>
          </a:xfrm>
          <a:prstGeom prst="ellipse">
            <a:avLst/>
          </a:prstGeom>
          <a:solidFill>
            <a:srgbClr val="002060"/>
          </a:solidFill>
          <a:ln w="9525" algn="ctr">
            <a:noFill/>
            <a:round/>
            <a:headEnd/>
            <a:tailEnd/>
          </a:ln>
        </p:spPr>
        <p:txBody>
          <a:bodyPr>
            <a:spAutoFit/>
          </a:bodyPr>
          <a:lstStyle/>
          <a:p>
            <a:endParaRPr lang="ja-JP" altLang="en-US">
              <a:latin typeface="Calibri" pitchFamily="34" charset="0"/>
            </a:endParaRPr>
          </a:p>
        </p:txBody>
      </p:sp>
      <p:sp>
        <p:nvSpPr>
          <p:cNvPr id="47152" name="Text Box 98"/>
          <p:cNvSpPr txBox="1">
            <a:spLocks noChangeAspect="1" noChangeArrowheads="1"/>
          </p:cNvSpPr>
          <p:nvPr/>
        </p:nvSpPr>
        <p:spPr bwMode="auto">
          <a:xfrm>
            <a:off x="304800" y="3695700"/>
            <a:ext cx="2667000" cy="830263"/>
          </a:xfrm>
          <a:prstGeom prst="rect">
            <a:avLst/>
          </a:prstGeom>
          <a:noFill/>
          <a:ln w="9525">
            <a:noFill/>
            <a:miter lim="800000"/>
            <a:headEnd/>
            <a:tailEnd/>
          </a:ln>
        </p:spPr>
        <p:txBody>
          <a:bodyPr>
            <a:spAutoFit/>
          </a:bodyPr>
          <a:lstStyle/>
          <a:p>
            <a:pPr marL="457200" indent="-457200"/>
            <a:r>
              <a:rPr lang="en-US" altLang="ja-JP" sz="2400">
                <a:latin typeface="Calibri" pitchFamily="34" charset="0"/>
              </a:rPr>
              <a:t>Rearrangement of</a:t>
            </a:r>
          </a:p>
          <a:p>
            <a:pPr marL="457200" indent="-457200"/>
            <a:r>
              <a:rPr lang="en-US" altLang="ja-JP" sz="2400">
                <a:latin typeface="Calibri" pitchFamily="34" charset="0"/>
              </a:rPr>
              <a:t>electrons</a:t>
            </a:r>
          </a:p>
        </p:txBody>
      </p:sp>
      <p:sp>
        <p:nvSpPr>
          <p:cNvPr id="52" name="円弧 51"/>
          <p:cNvSpPr/>
          <p:nvPr/>
        </p:nvSpPr>
        <p:spPr bwMode="auto">
          <a:xfrm>
            <a:off x="5727700" y="1428750"/>
            <a:ext cx="1111250" cy="733425"/>
          </a:xfrm>
          <a:prstGeom prst="arc">
            <a:avLst>
              <a:gd name="adj1" fmla="val 16076374"/>
              <a:gd name="adj2" fmla="val 21246118"/>
            </a:avLst>
          </a:prstGeom>
          <a:noFill/>
          <a:ln w="19050" cap="flat" cmpd="sng" algn="ctr">
            <a:solidFill>
              <a:schemeClr val="tx1"/>
            </a:solidFill>
            <a:prstDash val="solid"/>
            <a:round/>
            <a:headEnd type="none" w="med" len="med"/>
            <a:tailEnd type="arrow" w="med" len="med"/>
          </a:ln>
          <a:effectLst/>
        </p:spPr>
        <p:txBody>
          <a:bodyPr>
            <a:spAutoFit/>
          </a:bodyPr>
          <a:lstStyle/>
          <a:p>
            <a:pPr fontAlgn="auto">
              <a:spcBef>
                <a:spcPts val="0"/>
              </a:spcBef>
              <a:spcAft>
                <a:spcPts val="0"/>
              </a:spcAft>
              <a:defRPr/>
            </a:pPr>
            <a:endParaRPr lang="ja-JP" altLang="en-US">
              <a:latin typeface="Arial" charset="0"/>
              <a:cs typeface="+mn-cs"/>
            </a:endParaRPr>
          </a:p>
        </p:txBody>
      </p:sp>
      <p:sp>
        <p:nvSpPr>
          <p:cNvPr id="47154" name="Text Box 98"/>
          <p:cNvSpPr txBox="1">
            <a:spLocks noChangeAspect="1" noChangeArrowheads="1"/>
          </p:cNvSpPr>
          <p:nvPr/>
        </p:nvSpPr>
        <p:spPr bwMode="auto">
          <a:xfrm>
            <a:off x="3460750" y="3695700"/>
            <a:ext cx="2667000" cy="1200150"/>
          </a:xfrm>
          <a:prstGeom prst="rect">
            <a:avLst/>
          </a:prstGeom>
          <a:noFill/>
          <a:ln w="9525">
            <a:noFill/>
            <a:miter lim="800000"/>
            <a:headEnd/>
            <a:tailEnd/>
          </a:ln>
        </p:spPr>
        <p:txBody>
          <a:bodyPr>
            <a:spAutoFit/>
          </a:bodyPr>
          <a:lstStyle/>
          <a:p>
            <a:pPr marL="457200" indent="-457200"/>
            <a:r>
              <a:rPr lang="en-US" altLang="ja-JP" sz="2400">
                <a:latin typeface="Calibri" pitchFamily="34" charset="0"/>
              </a:rPr>
              <a:t>Rearrangement of</a:t>
            </a:r>
          </a:p>
          <a:p>
            <a:pPr marL="457200" indent="-457200"/>
            <a:r>
              <a:rPr lang="en-US" altLang="ja-JP" sz="2400">
                <a:latin typeface="Calibri" pitchFamily="34" charset="0"/>
              </a:rPr>
              <a:t>Ions faceting plus charging </a:t>
            </a:r>
          </a:p>
        </p:txBody>
      </p:sp>
      <p:sp>
        <p:nvSpPr>
          <p:cNvPr id="47155" name="Text Box 98"/>
          <p:cNvSpPr txBox="1">
            <a:spLocks noChangeAspect="1" noChangeArrowheads="1"/>
          </p:cNvSpPr>
          <p:nvPr/>
        </p:nvSpPr>
        <p:spPr bwMode="auto">
          <a:xfrm>
            <a:off x="6083300" y="4895850"/>
            <a:ext cx="2978150" cy="1754188"/>
          </a:xfrm>
          <a:prstGeom prst="rect">
            <a:avLst/>
          </a:prstGeom>
          <a:noFill/>
          <a:ln w="9525">
            <a:noFill/>
            <a:miter lim="800000"/>
            <a:headEnd/>
            <a:tailEnd/>
          </a:ln>
        </p:spPr>
        <p:txBody>
          <a:bodyPr>
            <a:spAutoFit/>
          </a:bodyPr>
          <a:lstStyle/>
          <a:p>
            <a:pPr marL="457200" indent="-457200"/>
            <a:r>
              <a:rPr lang="en-US" altLang="ja-JP">
                <a:latin typeface="Times New Roman" pitchFamily="18" charset="0"/>
              </a:rPr>
              <a:t>K-depositon: </a:t>
            </a:r>
          </a:p>
          <a:p>
            <a:pPr marL="457200" indent="-457200"/>
            <a:r>
              <a:rPr lang="en-US" altLang="ja-JP">
                <a:latin typeface="Times New Roman" pitchFamily="18" charset="0"/>
              </a:rPr>
              <a:t>M.A. Hossain </a:t>
            </a:r>
            <a:r>
              <a:rPr lang="en-US" altLang="ja-JP" i="1">
                <a:latin typeface="Times New Roman" pitchFamily="18" charset="0"/>
              </a:rPr>
              <a:t>et al</a:t>
            </a:r>
            <a:r>
              <a:rPr lang="en-US" altLang="ja-JP">
                <a:latin typeface="Times New Roman" pitchFamily="18" charset="0"/>
              </a:rPr>
              <a:t>., </a:t>
            </a:r>
            <a:r>
              <a:rPr lang="fr-FR" altLang="ja-JP">
                <a:latin typeface="Times New Roman" pitchFamily="18" charset="0"/>
              </a:rPr>
              <a:t>Nat. Phys.</a:t>
            </a:r>
          </a:p>
          <a:p>
            <a:pPr marL="457200" indent="-457200"/>
            <a:r>
              <a:rPr lang="fr-FR" altLang="ja-JP" b="1">
                <a:latin typeface="Times New Roman" pitchFamily="18" charset="0"/>
              </a:rPr>
              <a:t>4</a:t>
            </a:r>
            <a:r>
              <a:rPr lang="fr-FR" altLang="ja-JP">
                <a:latin typeface="Times New Roman" pitchFamily="18" charset="0"/>
              </a:rPr>
              <a:t>, 527 (2008).</a:t>
            </a:r>
            <a:endParaRPr lang="en-US" altLang="ja-JP">
              <a:latin typeface="Times New Roman" pitchFamily="18" charset="0"/>
            </a:endParaRPr>
          </a:p>
          <a:p>
            <a:pPr marL="457200" indent="-457200"/>
            <a:r>
              <a:rPr lang="en-US" altLang="ja-JP">
                <a:latin typeface="Times New Roman" pitchFamily="18" charset="0"/>
              </a:rPr>
              <a:t>NiO(111): </a:t>
            </a:r>
          </a:p>
          <a:p>
            <a:pPr marL="457200" indent="-457200"/>
            <a:r>
              <a:rPr lang="en-US" altLang="ja-JP">
                <a:latin typeface="Times New Roman" pitchFamily="18" charset="0"/>
              </a:rPr>
              <a:t>D. Cappus </a:t>
            </a:r>
            <a:r>
              <a:rPr lang="en-US" altLang="ja-JP" i="1">
                <a:latin typeface="Times New Roman" pitchFamily="18" charset="0"/>
              </a:rPr>
              <a:t>et al</a:t>
            </a:r>
            <a:r>
              <a:rPr lang="en-US" altLang="ja-JP">
                <a:latin typeface="Times New Roman" pitchFamily="18" charset="0"/>
              </a:rPr>
              <a:t>., Surf. Sci.</a:t>
            </a:r>
          </a:p>
          <a:p>
            <a:pPr marL="457200" indent="-457200"/>
            <a:r>
              <a:rPr lang="en-US" altLang="ja-JP" b="1">
                <a:latin typeface="Times New Roman" pitchFamily="18" charset="0"/>
              </a:rPr>
              <a:t>337</a:t>
            </a:r>
            <a:r>
              <a:rPr lang="en-US" altLang="ja-JP">
                <a:latin typeface="Times New Roman" pitchFamily="18" charset="0"/>
              </a:rPr>
              <a:t>, 268 (1995). </a:t>
            </a:r>
          </a:p>
        </p:txBody>
      </p:sp>
      <p:sp>
        <p:nvSpPr>
          <p:cNvPr id="47156" name="TextBox 52"/>
          <p:cNvSpPr txBox="1">
            <a:spLocks noChangeArrowheads="1"/>
          </p:cNvSpPr>
          <p:nvPr/>
        </p:nvSpPr>
        <p:spPr bwMode="auto">
          <a:xfrm>
            <a:off x="6072188" y="3714750"/>
            <a:ext cx="3219450" cy="830263"/>
          </a:xfrm>
          <a:prstGeom prst="rect">
            <a:avLst/>
          </a:prstGeom>
          <a:noFill/>
          <a:ln w="9525">
            <a:noFill/>
            <a:miter lim="800000"/>
            <a:headEnd/>
            <a:tailEnd/>
          </a:ln>
        </p:spPr>
        <p:txBody>
          <a:bodyPr wrap="none">
            <a:spAutoFit/>
          </a:bodyPr>
          <a:lstStyle/>
          <a:p>
            <a:r>
              <a:rPr lang="en-US" sz="2400">
                <a:latin typeface="Calibri" pitchFamily="34" charset="0"/>
              </a:rPr>
              <a:t>Vacancies or add Ions </a:t>
            </a:r>
          </a:p>
          <a:p>
            <a:r>
              <a:rPr lang="en-US" sz="2400">
                <a:latin typeface="Calibri" pitchFamily="34" charset="0"/>
              </a:rPr>
              <a:t>(K+)  or OH- adds charge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Electronic Reconstruction </a:t>
            </a:r>
          </a:p>
        </p:txBody>
      </p:sp>
      <p:sp>
        <p:nvSpPr>
          <p:cNvPr id="48131" name="Content Placeholder 2"/>
          <p:cNvSpPr>
            <a:spLocks noGrp="1"/>
          </p:cNvSpPr>
          <p:nvPr>
            <p:ph idx="1"/>
          </p:nvPr>
        </p:nvSpPr>
        <p:spPr/>
        <p:txBody>
          <a:bodyPr/>
          <a:lstStyle/>
          <a:p>
            <a:pPr eaLnBrk="1" hangingPunct="1"/>
            <a:endParaRPr lang="en-US" smtClean="0"/>
          </a:p>
          <a:p>
            <a:pPr eaLnBrk="1" hangingPunct="1"/>
            <a:endParaRPr lang="en-US" smtClean="0"/>
          </a:p>
          <a:p>
            <a:pPr eaLnBrk="1" hangingPunct="1"/>
            <a:r>
              <a:rPr lang="en-US" sz="3600" smtClean="0">
                <a:solidFill>
                  <a:srgbClr val="FF0000"/>
                </a:solidFill>
              </a:rPr>
              <a:t>Energetically favourable in ionic systems with small band gaps and in systems with multivalent components ( Ti,V,C60,Ce,Eu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smtClean="0"/>
              <a:t>Interfaces involving polar surfaces</a:t>
            </a:r>
          </a:p>
        </p:txBody>
      </p:sp>
      <p:sp>
        <p:nvSpPr>
          <p:cNvPr id="52227" name="TextBox 2"/>
          <p:cNvSpPr txBox="1">
            <a:spLocks noChangeArrowheads="1"/>
          </p:cNvSpPr>
          <p:nvPr/>
        </p:nvSpPr>
        <p:spPr bwMode="auto">
          <a:xfrm>
            <a:off x="214313" y="2286000"/>
            <a:ext cx="8715375" cy="1816100"/>
          </a:xfrm>
          <a:prstGeom prst="rect">
            <a:avLst/>
          </a:prstGeom>
          <a:noFill/>
          <a:ln w="9525">
            <a:noFill/>
            <a:miter lim="800000"/>
            <a:headEnd/>
            <a:tailEnd/>
          </a:ln>
        </p:spPr>
        <p:txBody>
          <a:bodyPr wrap="none">
            <a:spAutoFit/>
          </a:bodyPr>
          <a:lstStyle/>
          <a:p>
            <a:r>
              <a:rPr lang="en-US" sz="2800">
                <a:latin typeface="Calibri" pitchFamily="34" charset="0"/>
              </a:rPr>
              <a:t>Interfaces between polar and non polar srufaces as </a:t>
            </a:r>
          </a:p>
          <a:p>
            <a:r>
              <a:rPr lang="en-US" sz="2800">
                <a:latin typeface="Calibri" pitchFamily="34" charset="0"/>
              </a:rPr>
              <a:t>In SrTiO3 and LaAlO3 for example can be magnetic </a:t>
            </a:r>
          </a:p>
          <a:p>
            <a:r>
              <a:rPr lang="en-US" sz="2800">
                <a:latin typeface="Calibri" pitchFamily="34" charset="0"/>
              </a:rPr>
              <a:t>And Metallic . They will be “self doped”  perhaps even</a:t>
            </a:r>
          </a:p>
          <a:p>
            <a:r>
              <a:rPr lang="en-US" sz="2800">
                <a:latin typeface="Calibri" pitchFamily="34" charset="0"/>
              </a:rPr>
              <a:t> superconducting</a:t>
            </a:r>
          </a:p>
        </p:txBody>
      </p:sp>
      <p:sp>
        <p:nvSpPr>
          <p:cNvPr id="52228" name="TextBox 4"/>
          <p:cNvSpPr txBox="1">
            <a:spLocks noChangeArrowheads="1"/>
          </p:cNvSpPr>
          <p:nvPr/>
        </p:nvSpPr>
        <p:spPr bwMode="auto">
          <a:xfrm>
            <a:off x="285750" y="4357688"/>
            <a:ext cx="7734300" cy="2678112"/>
          </a:xfrm>
          <a:prstGeom prst="rect">
            <a:avLst/>
          </a:prstGeom>
          <a:noFill/>
          <a:ln w="9525">
            <a:noFill/>
            <a:miter lim="800000"/>
            <a:headEnd/>
            <a:tailEnd/>
          </a:ln>
        </p:spPr>
        <p:txBody>
          <a:bodyPr wrap="none">
            <a:spAutoFit/>
          </a:bodyPr>
          <a:lstStyle/>
          <a:p>
            <a:r>
              <a:rPr lang="en-US" sz="2800">
                <a:latin typeface="Calibri" pitchFamily="34" charset="0"/>
              </a:rPr>
              <a:t>The best candidates for electronic reconstruction </a:t>
            </a:r>
          </a:p>
          <a:p>
            <a:r>
              <a:rPr lang="en-US" sz="2800">
                <a:latin typeface="Calibri" pitchFamily="34" charset="0"/>
              </a:rPr>
              <a:t>at surfaces and interfaces is if one component  does</a:t>
            </a:r>
          </a:p>
          <a:p>
            <a:r>
              <a:rPr lang="en-US" sz="2800">
                <a:latin typeface="Calibri" pitchFamily="34" charset="0"/>
              </a:rPr>
              <a:t> not mind changing its valence !</a:t>
            </a:r>
          </a:p>
          <a:p>
            <a:r>
              <a:rPr lang="en-US" sz="2800">
                <a:solidFill>
                  <a:srgbClr val="FF0000"/>
                </a:solidFill>
                <a:latin typeface="Calibri" pitchFamily="34" charset="0"/>
              </a:rPr>
              <a:t>So use systems exhibiting multi valence or mixed</a:t>
            </a:r>
          </a:p>
          <a:p>
            <a:r>
              <a:rPr lang="en-US" sz="2800">
                <a:solidFill>
                  <a:srgbClr val="FF0000"/>
                </a:solidFill>
                <a:latin typeface="Calibri" pitchFamily="34" charset="0"/>
              </a:rPr>
              <a:t> valence behaviour  Ti,V, are good examples</a:t>
            </a:r>
          </a:p>
          <a:p>
            <a:r>
              <a:rPr lang="en-US" sz="2800">
                <a:solidFill>
                  <a:srgbClr val="FF0000"/>
                </a:solidFill>
                <a:latin typeface="Calibri" pitchFamily="34" charset="0"/>
              </a:rPr>
              <a: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Examples of ad atom stabilization of Polar surfaces</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defRPr/>
            </a:pPr>
            <a:r>
              <a:rPr lang="en-US" dirty="0" err="1" smtClean="0"/>
              <a:t>NiO</a:t>
            </a:r>
            <a:r>
              <a:rPr lang="en-US" dirty="0" smtClean="0"/>
              <a:t> grown by MBE is covered by a monolayer of OH -  =1/2 the charge of the Ni2+ layer underneath and therefore stable</a:t>
            </a:r>
          </a:p>
          <a:p>
            <a:pPr eaLnBrk="1" fontAlgn="auto" hangingPunct="1">
              <a:spcAft>
                <a:spcPts val="0"/>
              </a:spcAft>
              <a:defRPr/>
            </a:pPr>
            <a:r>
              <a:rPr lang="en-US" dirty="0" err="1" smtClean="0"/>
              <a:t>MnS</a:t>
            </a:r>
            <a:r>
              <a:rPr lang="en-US" dirty="0" smtClean="0"/>
              <a:t> single crystals grown with vapor transport methods yield large crystals with 111 facets???? Covered by a single layer of I- and the crystal grows underneath. Like a surfactant</a:t>
            </a:r>
          </a:p>
          <a:p>
            <a:pPr eaLnBrk="1" fontAlgn="auto" hangingPunct="1">
              <a:spcAft>
                <a:spcPts val="0"/>
              </a:spcAft>
              <a:defRPr/>
            </a:pPr>
            <a:r>
              <a:rPr lang="en-US" dirty="0" smtClean="0"/>
              <a:t>½  Ba2+ missing on the surface of BaFe2As2</a:t>
            </a:r>
          </a:p>
          <a:p>
            <a:pPr eaLnBrk="1" fontAlgn="auto" hangingPunct="1">
              <a:spcAft>
                <a:spcPts val="0"/>
              </a:spcAft>
              <a:defRPr/>
            </a:pPr>
            <a:r>
              <a:rPr lang="en-US" dirty="0" smtClean="0"/>
              <a:t>Elfimov has DFT calculations of O vacancies , and various forms of add atoms</a:t>
            </a:r>
          </a:p>
          <a:p>
            <a:pPr eaLnBrk="1" fontAlgn="auto" hangingPunct="1">
              <a:spcAft>
                <a:spcPts val="0"/>
              </a:spcAft>
              <a:defRPr/>
            </a:pPr>
            <a:r>
              <a:rPr lang="en-US" dirty="0" smtClean="0"/>
              <a:t>K+ ad ions on YBCO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ctrTitle"/>
          </p:nvPr>
        </p:nvSpPr>
        <p:spPr/>
        <p:txBody>
          <a:bodyPr/>
          <a:lstStyle/>
          <a:p>
            <a:pPr eaLnBrk="1" hangingPunct="1"/>
            <a:r>
              <a:rPr lang="en-US" smtClean="0"/>
              <a:t>Atomic reconstruction </a:t>
            </a:r>
          </a:p>
        </p:txBody>
      </p:sp>
      <p:sp>
        <p:nvSpPr>
          <p:cNvPr id="3" name="Subtitle 2"/>
          <p:cNvSpPr>
            <a:spLocks noGrp="1"/>
          </p:cNvSpPr>
          <p:nvPr>
            <p:ph type="subTitle" idx="1"/>
          </p:nvPr>
        </p:nvSpPr>
        <p:spPr/>
        <p:txBody>
          <a:bodyPr rtlCol="0">
            <a:normAutofit/>
          </a:bodyPr>
          <a:lstStyle/>
          <a:p>
            <a:pPr eaLnBrk="1" fontAlgn="auto" hangingPunct="1">
              <a:spcAft>
                <a:spcPts val="0"/>
              </a:spcAft>
              <a:defRPr/>
            </a:pPr>
            <a:r>
              <a:rPr lang="en-US" dirty="0" err="1" smtClean="0"/>
              <a:t>Facetting</a:t>
            </a:r>
            <a:r>
              <a:rPr lang="en-US" dirty="0" smtClean="0"/>
              <a:t> or ion displacements forming dipole moments to compensate for the electric field. </a:t>
            </a:r>
          </a:p>
          <a:p>
            <a:pPr eaLnBrk="1" fontAlgn="auto" hangingPunct="1">
              <a:spcAft>
                <a:spcPts val="0"/>
              </a:spcAft>
              <a:defRPr/>
            </a:pPr>
            <a:endParaRPr lang="en-US" dirty="0" smtClean="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71438" y="53975"/>
            <a:ext cx="8974137" cy="588963"/>
          </a:xfrm>
        </p:spPr>
        <p:txBody>
          <a:bodyPr rtlCol="0">
            <a:normAutofit fontScale="90000"/>
          </a:bodyPr>
          <a:lstStyle/>
          <a:p>
            <a:pPr eaLnBrk="1" fontAlgn="auto" hangingPunct="1">
              <a:spcAft>
                <a:spcPts val="0"/>
              </a:spcAft>
              <a:defRPr/>
            </a:pPr>
            <a:r>
              <a:rPr lang="en-US" sz="3500" dirty="0" err="1" smtClean="0"/>
              <a:t>Octopolar</a:t>
            </a:r>
            <a:r>
              <a:rPr lang="en-US" sz="3500" dirty="0" smtClean="0"/>
              <a:t> reconstruction of </a:t>
            </a:r>
            <a:r>
              <a:rPr lang="en-US" sz="3500" dirty="0" err="1" smtClean="0"/>
              <a:t>MgO</a:t>
            </a:r>
            <a:r>
              <a:rPr lang="en-US" sz="3500" dirty="0" smtClean="0"/>
              <a:t> (111) slab</a:t>
            </a:r>
          </a:p>
        </p:txBody>
      </p:sp>
      <p:pic>
        <p:nvPicPr>
          <p:cNvPr id="55299" name="Picture 2"/>
          <p:cNvPicPr>
            <a:picLocks noChangeAspect="1" noChangeArrowheads="1"/>
          </p:cNvPicPr>
          <p:nvPr/>
        </p:nvPicPr>
        <p:blipFill>
          <a:blip r:embed="rId2" cstate="print"/>
          <a:srcRect/>
          <a:stretch>
            <a:fillRect/>
          </a:stretch>
        </p:blipFill>
        <p:spPr bwMode="auto">
          <a:xfrm rot="-3632030">
            <a:off x="-179387" y="1252538"/>
            <a:ext cx="4660900" cy="3054350"/>
          </a:xfrm>
          <a:prstGeom prst="rect">
            <a:avLst/>
          </a:prstGeom>
          <a:noFill/>
          <a:ln w="12700">
            <a:noFill/>
            <a:miter lim="800000"/>
            <a:headEnd/>
            <a:tailEnd/>
          </a:ln>
        </p:spPr>
      </p:pic>
      <p:sp>
        <p:nvSpPr>
          <p:cNvPr id="55300" name="Rectangle 3"/>
          <p:cNvSpPr>
            <a:spLocks/>
          </p:cNvSpPr>
          <p:nvPr/>
        </p:nvSpPr>
        <p:spPr bwMode="auto">
          <a:xfrm>
            <a:off x="1619250" y="765175"/>
            <a:ext cx="823913" cy="277813"/>
          </a:xfrm>
          <a:prstGeom prst="rect">
            <a:avLst/>
          </a:prstGeom>
          <a:noFill/>
          <a:ln w="12700">
            <a:noFill/>
            <a:miter lim="800000"/>
            <a:headEnd/>
            <a:tailEnd/>
          </a:ln>
        </p:spPr>
        <p:txBody>
          <a:bodyPr wrap="none" lIns="0" tIns="0" rIns="0" bIns="0" anchor="ctr">
            <a:spAutoFit/>
          </a:bodyPr>
          <a:lstStyle/>
          <a:p>
            <a:r>
              <a:rPr lang="en-US">
                <a:latin typeface="Calibri" pitchFamily="34" charset="0"/>
              </a:rPr>
              <a:t>Top view</a:t>
            </a:r>
          </a:p>
        </p:txBody>
      </p:sp>
      <p:sp>
        <p:nvSpPr>
          <p:cNvPr id="55301" name="Rectangle 4"/>
          <p:cNvSpPr>
            <a:spLocks/>
          </p:cNvSpPr>
          <p:nvPr/>
        </p:nvSpPr>
        <p:spPr bwMode="auto">
          <a:xfrm>
            <a:off x="6516688" y="836613"/>
            <a:ext cx="885825" cy="277812"/>
          </a:xfrm>
          <a:prstGeom prst="rect">
            <a:avLst/>
          </a:prstGeom>
          <a:noFill/>
          <a:ln w="12700">
            <a:noFill/>
            <a:miter lim="800000"/>
            <a:headEnd/>
            <a:tailEnd/>
          </a:ln>
        </p:spPr>
        <p:txBody>
          <a:bodyPr wrap="none" lIns="0" tIns="0" rIns="0" bIns="0" anchor="ctr">
            <a:spAutoFit/>
          </a:bodyPr>
          <a:lstStyle/>
          <a:p>
            <a:r>
              <a:rPr lang="en-US">
                <a:latin typeface="Calibri" pitchFamily="34" charset="0"/>
              </a:rPr>
              <a:t>Side view</a:t>
            </a:r>
          </a:p>
        </p:txBody>
      </p:sp>
      <p:pic>
        <p:nvPicPr>
          <p:cNvPr id="55302" name="Picture 5"/>
          <p:cNvPicPr>
            <a:picLocks noChangeAspect="1" noChangeArrowheads="1"/>
          </p:cNvPicPr>
          <p:nvPr/>
        </p:nvPicPr>
        <p:blipFill>
          <a:blip r:embed="rId3" cstate="print"/>
          <a:srcRect/>
          <a:stretch>
            <a:fillRect/>
          </a:stretch>
        </p:blipFill>
        <p:spPr bwMode="auto">
          <a:xfrm>
            <a:off x="4500563" y="1052513"/>
            <a:ext cx="4464050" cy="3616325"/>
          </a:xfrm>
          <a:prstGeom prst="rect">
            <a:avLst/>
          </a:prstGeom>
          <a:noFill/>
          <a:ln w="12700">
            <a:noFill/>
            <a:miter lim="800000"/>
            <a:headEnd/>
            <a:tailEnd/>
          </a:ln>
        </p:spPr>
      </p:pic>
      <p:sp>
        <p:nvSpPr>
          <p:cNvPr id="55303" name="TextBox 6"/>
          <p:cNvSpPr txBox="1">
            <a:spLocks noChangeArrowheads="1"/>
          </p:cNvSpPr>
          <p:nvPr/>
        </p:nvSpPr>
        <p:spPr bwMode="auto">
          <a:xfrm>
            <a:off x="395288" y="4797425"/>
            <a:ext cx="7950200" cy="1911350"/>
          </a:xfrm>
          <a:prstGeom prst="rect">
            <a:avLst/>
          </a:prstGeom>
          <a:noFill/>
          <a:ln w="9525">
            <a:noFill/>
            <a:miter lim="800000"/>
            <a:headEnd/>
            <a:tailEnd/>
          </a:ln>
        </p:spPr>
        <p:txBody>
          <a:bodyPr wrap="none" lIns="64291" tIns="32146" rIns="64291" bIns="32146">
            <a:spAutoFit/>
          </a:bodyPr>
          <a:lstStyle/>
          <a:p>
            <a:r>
              <a:rPr lang="en-US" sz="2400">
                <a:latin typeface="Calibri" pitchFamily="34" charset="0"/>
              </a:rPr>
              <a:t>Effective surface layer charge = +2(3/4) -2(1/4) = +1</a:t>
            </a:r>
          </a:p>
          <a:p>
            <a:r>
              <a:rPr lang="en-US" sz="2400">
                <a:latin typeface="Calibri" pitchFamily="34" charset="0"/>
              </a:rPr>
              <a:t>Note that in or to be totally charge neutral other surfaces </a:t>
            </a:r>
          </a:p>
          <a:p>
            <a:r>
              <a:rPr lang="en-US" sz="2400">
                <a:latin typeface="Calibri" pitchFamily="34" charset="0"/>
              </a:rPr>
              <a:t>must change their charge accordingly by one of 3 methods </a:t>
            </a:r>
          </a:p>
          <a:p>
            <a:r>
              <a:rPr lang="en-US" sz="2400">
                <a:latin typeface="Calibri" pitchFamily="34" charset="0"/>
              </a:rPr>
              <a:t>described. If the other surface is an interface the charge could </a:t>
            </a:r>
          </a:p>
          <a:p>
            <a:r>
              <a:rPr lang="en-US" sz="2400">
                <a:latin typeface="Calibri" pitchFamily="34" charset="0"/>
              </a:rPr>
              <a:t>be in the substrate as proposed for the system LAO/STO </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28625" y="0"/>
            <a:ext cx="8229600" cy="1143000"/>
          </a:xfrm>
        </p:spPr>
        <p:txBody>
          <a:bodyPr/>
          <a:lstStyle/>
          <a:p>
            <a:pPr eaLnBrk="1" hangingPunct="1"/>
            <a:r>
              <a:rPr lang="en-CA" smtClean="0"/>
              <a:t>Summary</a:t>
            </a:r>
          </a:p>
        </p:txBody>
      </p:sp>
      <p:sp>
        <p:nvSpPr>
          <p:cNvPr id="41987" name="Rectangle 3"/>
          <p:cNvSpPr>
            <a:spLocks noGrp="1" noChangeArrowheads="1"/>
          </p:cNvSpPr>
          <p:nvPr>
            <p:ph idx="1"/>
          </p:nvPr>
        </p:nvSpPr>
        <p:spPr>
          <a:xfrm>
            <a:off x="385763" y="992188"/>
            <a:ext cx="8264525" cy="5629275"/>
          </a:xfrm>
        </p:spPr>
        <p:txBody>
          <a:bodyPr rtlCol="0">
            <a:normAutofit lnSpcReduction="10000"/>
          </a:bodyPr>
          <a:lstStyle/>
          <a:p>
            <a:pPr eaLnBrk="1" fontAlgn="auto" hangingPunct="1">
              <a:lnSpc>
                <a:spcPct val="90000"/>
              </a:lnSpc>
              <a:spcAft>
                <a:spcPts val="0"/>
              </a:spcAft>
              <a:defRPr/>
            </a:pPr>
            <a:r>
              <a:rPr lang="en-CA" dirty="0" smtClean="0"/>
              <a:t>Reduced dimensionality enforces correlations and could result in self doping= dramatic change in the properties of materials</a:t>
            </a:r>
          </a:p>
          <a:p>
            <a:pPr eaLnBrk="1" fontAlgn="auto" hangingPunct="1">
              <a:lnSpc>
                <a:spcPct val="90000"/>
              </a:lnSpc>
              <a:spcAft>
                <a:spcPts val="0"/>
              </a:spcAft>
              <a:defRPr/>
            </a:pPr>
            <a:r>
              <a:rPr lang="en-CA" dirty="0" smtClean="0"/>
              <a:t>Thin films of Oxides on highly </a:t>
            </a:r>
            <a:r>
              <a:rPr lang="en-CA" dirty="0" err="1" smtClean="0"/>
              <a:t>polarizable</a:t>
            </a:r>
            <a:r>
              <a:rPr lang="en-CA" dirty="0" smtClean="0"/>
              <a:t> substrates can lead to band gap narrowing and changes in exchange interactions</a:t>
            </a:r>
          </a:p>
          <a:p>
            <a:pPr eaLnBrk="1" fontAlgn="auto" hangingPunct="1">
              <a:lnSpc>
                <a:spcPct val="90000"/>
              </a:lnSpc>
              <a:spcAft>
                <a:spcPts val="0"/>
              </a:spcAft>
              <a:defRPr/>
            </a:pPr>
            <a:r>
              <a:rPr lang="en-CA" dirty="0" smtClean="0"/>
              <a:t>Polar surfaces/ interfaces-electronically reconstruct = </a:t>
            </a:r>
            <a:r>
              <a:rPr lang="en-CA" dirty="0" err="1" smtClean="0"/>
              <a:t>Metals,ferromagnets</a:t>
            </a:r>
            <a:r>
              <a:rPr lang="en-CA" dirty="0" smtClean="0"/>
              <a:t>, even superconductors</a:t>
            </a:r>
          </a:p>
          <a:p>
            <a:pPr eaLnBrk="1" fontAlgn="auto" hangingPunct="1">
              <a:lnSpc>
                <a:spcPct val="90000"/>
              </a:lnSpc>
              <a:spcAft>
                <a:spcPts val="0"/>
              </a:spcAft>
              <a:defRPr/>
            </a:pPr>
            <a:r>
              <a:rPr lang="en-CA" dirty="0" smtClean="0"/>
              <a:t>Point defects like </a:t>
            </a:r>
            <a:r>
              <a:rPr lang="en-CA" dirty="0" err="1" smtClean="0"/>
              <a:t>Cation</a:t>
            </a:r>
            <a:r>
              <a:rPr lang="en-CA" dirty="0" smtClean="0"/>
              <a:t> </a:t>
            </a:r>
            <a:r>
              <a:rPr lang="en-CA" dirty="0" err="1" smtClean="0"/>
              <a:t>vaqcancies</a:t>
            </a:r>
            <a:r>
              <a:rPr lang="en-CA" dirty="0" smtClean="0"/>
              <a:t> may result in local magnetic moments being  formed due to a </a:t>
            </a:r>
            <a:r>
              <a:rPr lang="en-CA" b="1" dirty="0" smtClean="0"/>
              <a:t>molecular</a:t>
            </a:r>
            <a:r>
              <a:rPr lang="en-CA" dirty="0" smtClean="0"/>
              <a:t> </a:t>
            </a:r>
            <a:r>
              <a:rPr lang="en-CA" dirty="0" err="1" smtClean="0"/>
              <a:t>Hund’s</a:t>
            </a:r>
            <a:r>
              <a:rPr lang="en-CA" dirty="0" smtClean="0"/>
              <a:t> rule coupling involving O 2p holes leading to </a:t>
            </a:r>
            <a:r>
              <a:rPr lang="en-CA" dirty="0" err="1" smtClean="0"/>
              <a:t>ferromagnets</a:t>
            </a:r>
            <a:r>
              <a:rPr lang="en-CA" dirty="0" smtClean="0"/>
              <a:t>.</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flipV="1">
            <a:off x="0" y="476250"/>
            <a:ext cx="69850" cy="133350"/>
          </a:xfrm>
        </p:spPr>
        <p:txBody>
          <a:bodyPr>
            <a:normAutofit fontScale="90000"/>
          </a:bodyPr>
          <a:lstStyle/>
          <a:p>
            <a:endParaRPr lang="en-US" sz="4000"/>
          </a:p>
        </p:txBody>
      </p:sp>
      <p:pic>
        <p:nvPicPr>
          <p:cNvPr id="105475" name="Picture 3"/>
          <p:cNvPicPr>
            <a:picLocks noChangeAspect="1" noChangeArrowheads="1"/>
          </p:cNvPicPr>
          <p:nvPr/>
        </p:nvPicPr>
        <p:blipFill>
          <a:blip r:embed="rId2" cstate="print"/>
          <a:srcRect l="5800" t="12201" r="9534" b="14597"/>
          <a:stretch>
            <a:fillRect/>
          </a:stretch>
        </p:blipFill>
        <p:spPr bwMode="auto">
          <a:xfrm>
            <a:off x="971550" y="692150"/>
            <a:ext cx="7345363" cy="4752975"/>
          </a:xfrm>
          <a:prstGeom prst="rect">
            <a:avLst/>
          </a:prstGeom>
          <a:noFill/>
        </p:spPr>
      </p:pic>
      <p:sp>
        <p:nvSpPr>
          <p:cNvPr id="105476" name="Text Box 4"/>
          <p:cNvSpPr txBox="1">
            <a:spLocks noChangeArrowheads="1"/>
          </p:cNvSpPr>
          <p:nvPr/>
        </p:nvSpPr>
        <p:spPr bwMode="auto">
          <a:xfrm>
            <a:off x="1187450" y="5445125"/>
            <a:ext cx="7164388" cy="1187450"/>
          </a:xfrm>
          <a:prstGeom prst="rect">
            <a:avLst/>
          </a:prstGeom>
          <a:noFill/>
          <a:ln w="9525">
            <a:noFill/>
            <a:miter lim="800000"/>
            <a:headEnd/>
            <a:tailEnd/>
          </a:ln>
          <a:effectLst/>
        </p:spPr>
        <p:txBody>
          <a:bodyPr wrap="none">
            <a:spAutoFit/>
          </a:bodyPr>
          <a:lstStyle/>
          <a:p>
            <a:r>
              <a:rPr lang="en-US" sz="2400">
                <a:latin typeface="Times New Roman" pitchFamily="18" charset="0"/>
              </a:rPr>
              <a:t>States I have a core hole on atom i and a valence electron</a:t>
            </a:r>
          </a:p>
          <a:p>
            <a:r>
              <a:rPr lang="en-US" sz="2400">
                <a:latin typeface="Times New Roman" pitchFamily="18" charset="0"/>
              </a:rPr>
              <a:t>This depends on the local electronic structure</a:t>
            </a:r>
          </a:p>
          <a:p>
            <a:r>
              <a:rPr lang="en-US" sz="2400">
                <a:latin typeface="Times New Roman" pitchFamily="18" charset="0"/>
              </a:rPr>
              <a:t>Enhancement by 3-4 orders of magnitude at resonance.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0013" y="720725"/>
            <a:ext cx="3590925" cy="3136900"/>
            <a:chOff x="4640" y="1715"/>
            <a:chExt cx="2262" cy="1976"/>
          </a:xfrm>
        </p:grpSpPr>
        <p:pic>
          <p:nvPicPr>
            <p:cNvPr id="34819" name="Picture 3" descr="XAS"/>
            <p:cNvPicPr>
              <a:picLocks noChangeAspect="1" noChangeArrowheads="1"/>
            </p:cNvPicPr>
            <p:nvPr/>
          </p:nvPicPr>
          <p:blipFill>
            <a:blip r:embed="rId2" cstate="print"/>
            <a:srcRect/>
            <a:stretch>
              <a:fillRect/>
            </a:stretch>
          </p:blipFill>
          <p:spPr bwMode="auto">
            <a:xfrm>
              <a:off x="4640" y="1715"/>
              <a:ext cx="2239" cy="1976"/>
            </a:xfrm>
            <a:prstGeom prst="rect">
              <a:avLst/>
            </a:prstGeom>
            <a:noFill/>
          </p:spPr>
        </p:pic>
        <p:sp>
          <p:nvSpPr>
            <p:cNvPr id="34820" name="Text Box 4"/>
            <p:cNvSpPr txBox="1">
              <a:spLocks noChangeArrowheads="1"/>
            </p:cNvSpPr>
            <p:nvPr/>
          </p:nvSpPr>
          <p:spPr bwMode="auto">
            <a:xfrm>
              <a:off x="5915" y="1861"/>
              <a:ext cx="987" cy="192"/>
            </a:xfrm>
            <a:prstGeom prst="rect">
              <a:avLst/>
            </a:prstGeom>
            <a:noFill/>
            <a:ln w="9525">
              <a:noFill/>
              <a:miter lim="800000"/>
              <a:headEnd/>
              <a:tailEnd/>
            </a:ln>
            <a:effectLst/>
          </p:spPr>
          <p:txBody>
            <a:bodyPr wrap="none">
              <a:spAutoFit/>
            </a:bodyPr>
            <a:lstStyle/>
            <a:p>
              <a:pPr eaLnBrk="0" hangingPunct="0"/>
              <a:r>
                <a:rPr kumimoji="1" lang="en-US" sz="1400">
                  <a:solidFill>
                    <a:schemeClr val="bg2"/>
                  </a:solidFill>
                  <a:latin typeface="Times New Roman" pitchFamily="18" charset="0"/>
                </a:rPr>
                <a:t>2p       3d transition</a:t>
              </a:r>
            </a:p>
          </p:txBody>
        </p:sp>
      </p:grpSp>
      <p:sp>
        <p:nvSpPr>
          <p:cNvPr id="34821" name="Rectangle 5"/>
          <p:cNvSpPr>
            <a:spLocks noChangeArrowheads="1"/>
          </p:cNvSpPr>
          <p:nvPr/>
        </p:nvSpPr>
        <p:spPr bwMode="auto">
          <a:xfrm>
            <a:off x="192088" y="179388"/>
            <a:ext cx="8775700" cy="366712"/>
          </a:xfrm>
          <a:prstGeom prst="rect">
            <a:avLst/>
          </a:prstGeom>
          <a:noFill/>
          <a:ln w="12700">
            <a:noFill/>
            <a:miter lim="800000"/>
            <a:headEnd/>
            <a:tailEnd/>
          </a:ln>
          <a:effectLst/>
        </p:spPr>
        <p:txBody>
          <a:bodyPr anchor="ctr"/>
          <a:lstStyle/>
          <a:p>
            <a:pPr algn="ctr"/>
            <a:r>
              <a:rPr lang="en-US" sz="4400">
                <a:solidFill>
                  <a:schemeClr val="tx2"/>
                </a:solidFill>
                <a:latin typeface="Times New Roman" pitchFamily="18" charset="0"/>
              </a:rPr>
              <a:t>Experimental Geometry</a:t>
            </a:r>
          </a:p>
        </p:txBody>
      </p:sp>
      <p:pic>
        <p:nvPicPr>
          <p:cNvPr id="34822" name="Picture 6" descr="RSXS"/>
          <p:cNvPicPr>
            <a:picLocks noChangeAspect="1" noChangeArrowheads="1"/>
          </p:cNvPicPr>
          <p:nvPr/>
        </p:nvPicPr>
        <p:blipFill>
          <a:blip r:embed="rId3" cstate="print"/>
          <a:srcRect/>
          <a:stretch>
            <a:fillRect/>
          </a:stretch>
        </p:blipFill>
        <p:spPr bwMode="auto">
          <a:xfrm>
            <a:off x="6402388" y="944563"/>
            <a:ext cx="2097087" cy="1558925"/>
          </a:xfrm>
          <a:prstGeom prst="rect">
            <a:avLst/>
          </a:prstGeom>
          <a:noFill/>
          <a:ln w="9525">
            <a:noFill/>
            <a:miter lim="800000"/>
            <a:headEnd/>
            <a:tailEnd/>
          </a:ln>
          <a:effectLst/>
        </p:spPr>
      </p:pic>
      <p:pic>
        <p:nvPicPr>
          <p:cNvPr id="34823" name="Picture 7" descr="structure"/>
          <p:cNvPicPr>
            <a:picLocks noChangeAspect="1" noChangeArrowheads="1"/>
          </p:cNvPicPr>
          <p:nvPr/>
        </p:nvPicPr>
        <p:blipFill>
          <a:blip r:embed="rId4" cstate="print"/>
          <a:srcRect/>
          <a:stretch>
            <a:fillRect/>
          </a:stretch>
        </p:blipFill>
        <p:spPr bwMode="auto">
          <a:xfrm>
            <a:off x="5256213" y="2697163"/>
            <a:ext cx="3673475" cy="3995737"/>
          </a:xfrm>
          <a:prstGeom prst="rect">
            <a:avLst/>
          </a:prstGeom>
          <a:noFill/>
        </p:spPr>
      </p:pic>
      <p:grpSp>
        <p:nvGrpSpPr>
          <p:cNvPr id="3" name="Group 8"/>
          <p:cNvGrpSpPr>
            <a:grpSpLocks/>
          </p:cNvGrpSpPr>
          <p:nvPr/>
        </p:nvGrpSpPr>
        <p:grpSpPr bwMode="auto">
          <a:xfrm>
            <a:off x="2894013" y="3416300"/>
            <a:ext cx="2354262" cy="2879725"/>
            <a:chOff x="1823" y="1954"/>
            <a:chExt cx="1483" cy="1814"/>
          </a:xfrm>
        </p:grpSpPr>
        <p:grpSp>
          <p:nvGrpSpPr>
            <p:cNvPr id="4" name="Group 9"/>
            <p:cNvGrpSpPr>
              <a:grpSpLocks/>
            </p:cNvGrpSpPr>
            <p:nvPr/>
          </p:nvGrpSpPr>
          <p:grpSpPr bwMode="auto">
            <a:xfrm>
              <a:off x="2494" y="1954"/>
              <a:ext cx="762" cy="1814"/>
              <a:chOff x="643" y="685"/>
              <a:chExt cx="926" cy="2205"/>
            </a:xfrm>
          </p:grpSpPr>
          <p:sp>
            <p:nvSpPr>
              <p:cNvPr id="34826" name="Line 10"/>
              <p:cNvSpPr>
                <a:spLocks noChangeShapeType="1"/>
              </p:cNvSpPr>
              <p:nvPr/>
            </p:nvSpPr>
            <p:spPr bwMode="auto">
              <a:xfrm>
                <a:off x="653" y="1032"/>
                <a:ext cx="911" cy="644"/>
              </a:xfrm>
              <a:prstGeom prst="line">
                <a:avLst/>
              </a:prstGeom>
              <a:noFill/>
              <a:ln w="38100">
                <a:solidFill>
                  <a:srgbClr val="FF3300"/>
                </a:solidFill>
                <a:round/>
                <a:headEnd/>
                <a:tailEnd type="triangle" w="med" len="med"/>
              </a:ln>
              <a:effectLst/>
            </p:spPr>
            <p:txBody>
              <a:bodyPr/>
              <a:lstStyle/>
              <a:p>
                <a:endParaRPr lang="en-US"/>
              </a:p>
            </p:txBody>
          </p:sp>
          <p:sp>
            <p:nvSpPr>
              <p:cNvPr id="34827" name="Line 11"/>
              <p:cNvSpPr>
                <a:spLocks noChangeShapeType="1"/>
              </p:cNvSpPr>
              <p:nvPr/>
            </p:nvSpPr>
            <p:spPr bwMode="auto">
              <a:xfrm flipH="1">
                <a:off x="740" y="2033"/>
                <a:ext cx="821" cy="857"/>
              </a:xfrm>
              <a:prstGeom prst="line">
                <a:avLst/>
              </a:prstGeom>
              <a:noFill/>
              <a:ln w="38100">
                <a:solidFill>
                  <a:srgbClr val="FF3300"/>
                </a:solidFill>
                <a:round/>
                <a:headEnd/>
                <a:tailEnd type="triangle" w="med" len="med"/>
              </a:ln>
              <a:effectLst/>
            </p:spPr>
            <p:txBody>
              <a:bodyPr/>
              <a:lstStyle/>
              <a:p>
                <a:endParaRPr lang="en-US"/>
              </a:p>
            </p:txBody>
          </p:sp>
          <p:sp>
            <p:nvSpPr>
              <p:cNvPr id="34828" name="Line 12"/>
              <p:cNvSpPr>
                <a:spLocks noChangeShapeType="1"/>
              </p:cNvSpPr>
              <p:nvPr/>
            </p:nvSpPr>
            <p:spPr bwMode="auto">
              <a:xfrm>
                <a:off x="643" y="1365"/>
                <a:ext cx="911" cy="644"/>
              </a:xfrm>
              <a:prstGeom prst="line">
                <a:avLst/>
              </a:prstGeom>
              <a:noFill/>
              <a:ln w="38100">
                <a:solidFill>
                  <a:srgbClr val="FF3300"/>
                </a:solidFill>
                <a:round/>
                <a:headEnd/>
                <a:tailEnd type="triangle" w="med" len="med"/>
              </a:ln>
              <a:effectLst/>
            </p:spPr>
            <p:txBody>
              <a:bodyPr/>
              <a:lstStyle/>
              <a:p>
                <a:endParaRPr lang="en-US"/>
              </a:p>
            </p:txBody>
          </p:sp>
          <p:sp>
            <p:nvSpPr>
              <p:cNvPr id="34829" name="Line 13"/>
              <p:cNvSpPr>
                <a:spLocks noChangeShapeType="1"/>
              </p:cNvSpPr>
              <p:nvPr/>
            </p:nvSpPr>
            <p:spPr bwMode="auto">
              <a:xfrm>
                <a:off x="658" y="685"/>
                <a:ext cx="911" cy="644"/>
              </a:xfrm>
              <a:prstGeom prst="line">
                <a:avLst/>
              </a:prstGeom>
              <a:noFill/>
              <a:ln w="38100">
                <a:solidFill>
                  <a:srgbClr val="FF3300"/>
                </a:solidFill>
                <a:round/>
                <a:headEnd/>
                <a:tailEnd type="triangle" w="med" len="med"/>
              </a:ln>
              <a:effectLst/>
            </p:spPr>
            <p:txBody>
              <a:bodyPr/>
              <a:lstStyle/>
              <a:p>
                <a:endParaRPr lang="en-US"/>
              </a:p>
            </p:txBody>
          </p:sp>
          <p:sp>
            <p:nvSpPr>
              <p:cNvPr id="34830" name="Line 14"/>
              <p:cNvSpPr>
                <a:spLocks noChangeShapeType="1"/>
              </p:cNvSpPr>
              <p:nvPr/>
            </p:nvSpPr>
            <p:spPr bwMode="auto">
              <a:xfrm flipH="1">
                <a:off x="728" y="1720"/>
                <a:ext cx="808" cy="844"/>
              </a:xfrm>
              <a:prstGeom prst="line">
                <a:avLst/>
              </a:prstGeom>
              <a:noFill/>
              <a:ln w="38100">
                <a:solidFill>
                  <a:srgbClr val="FF3300"/>
                </a:solidFill>
                <a:round/>
                <a:headEnd/>
                <a:tailEnd type="triangle" w="med" len="med"/>
              </a:ln>
              <a:effectLst/>
            </p:spPr>
            <p:txBody>
              <a:bodyPr/>
              <a:lstStyle/>
              <a:p>
                <a:endParaRPr lang="en-US"/>
              </a:p>
            </p:txBody>
          </p:sp>
          <p:sp>
            <p:nvSpPr>
              <p:cNvPr id="34831" name="Line 15"/>
              <p:cNvSpPr>
                <a:spLocks noChangeShapeType="1"/>
              </p:cNvSpPr>
              <p:nvPr/>
            </p:nvSpPr>
            <p:spPr bwMode="auto">
              <a:xfrm flipH="1">
                <a:off x="720" y="1373"/>
                <a:ext cx="843" cy="880"/>
              </a:xfrm>
              <a:prstGeom prst="line">
                <a:avLst/>
              </a:prstGeom>
              <a:noFill/>
              <a:ln w="38100">
                <a:solidFill>
                  <a:srgbClr val="FF3300"/>
                </a:solidFill>
                <a:round/>
                <a:headEnd/>
                <a:tailEnd type="triangle" w="med" len="med"/>
              </a:ln>
              <a:effectLst/>
            </p:spPr>
            <p:txBody>
              <a:bodyPr/>
              <a:lstStyle/>
              <a:p>
                <a:endParaRPr lang="en-US"/>
              </a:p>
            </p:txBody>
          </p:sp>
        </p:grpSp>
        <p:sp>
          <p:nvSpPr>
            <p:cNvPr id="34832" name="Text Box 16"/>
            <p:cNvSpPr txBox="1">
              <a:spLocks noChangeArrowheads="1"/>
            </p:cNvSpPr>
            <p:nvPr/>
          </p:nvSpPr>
          <p:spPr bwMode="auto">
            <a:xfrm>
              <a:off x="3074" y="2027"/>
              <a:ext cx="216" cy="288"/>
            </a:xfrm>
            <a:prstGeom prst="rect">
              <a:avLst/>
            </a:prstGeom>
            <a:noFill/>
            <a:ln w="9525">
              <a:noFill/>
              <a:miter lim="800000"/>
              <a:headEnd/>
              <a:tailEnd/>
            </a:ln>
            <a:effectLst/>
          </p:spPr>
          <p:txBody>
            <a:bodyPr wrap="none">
              <a:spAutoFit/>
            </a:bodyPr>
            <a:lstStyle/>
            <a:p>
              <a:pPr eaLnBrk="0" hangingPunct="0"/>
              <a:r>
                <a:rPr kumimoji="1" lang="en-US" sz="2400">
                  <a:latin typeface="Symbol" pitchFamily="18" charset="2"/>
                </a:rPr>
                <a:t>q</a:t>
              </a:r>
            </a:p>
          </p:txBody>
        </p:sp>
        <p:sp>
          <p:nvSpPr>
            <p:cNvPr id="34833" name="Text Box 17"/>
            <p:cNvSpPr txBox="1">
              <a:spLocks noChangeArrowheads="1"/>
            </p:cNvSpPr>
            <p:nvPr/>
          </p:nvSpPr>
          <p:spPr bwMode="auto">
            <a:xfrm>
              <a:off x="3090" y="3299"/>
              <a:ext cx="216" cy="288"/>
            </a:xfrm>
            <a:prstGeom prst="rect">
              <a:avLst/>
            </a:prstGeom>
            <a:noFill/>
            <a:ln w="9525">
              <a:noFill/>
              <a:miter lim="800000"/>
              <a:headEnd/>
              <a:tailEnd/>
            </a:ln>
            <a:effectLst/>
          </p:spPr>
          <p:txBody>
            <a:bodyPr wrap="none">
              <a:spAutoFit/>
            </a:bodyPr>
            <a:lstStyle/>
            <a:p>
              <a:pPr eaLnBrk="0" hangingPunct="0"/>
              <a:r>
                <a:rPr kumimoji="1" lang="en-US" sz="2400">
                  <a:latin typeface="Symbol" pitchFamily="18" charset="2"/>
                </a:rPr>
                <a:t>q</a:t>
              </a:r>
            </a:p>
          </p:txBody>
        </p:sp>
        <p:sp>
          <p:nvSpPr>
            <p:cNvPr id="34834" name="Line 18"/>
            <p:cNvSpPr>
              <a:spLocks noChangeShapeType="1"/>
            </p:cNvSpPr>
            <p:nvPr/>
          </p:nvSpPr>
          <p:spPr bwMode="auto">
            <a:xfrm>
              <a:off x="2022" y="2778"/>
              <a:ext cx="1195" cy="0"/>
            </a:xfrm>
            <a:prstGeom prst="line">
              <a:avLst/>
            </a:prstGeom>
            <a:noFill/>
            <a:ln w="57150">
              <a:solidFill>
                <a:srgbClr val="0000FF"/>
              </a:solidFill>
              <a:prstDash val="dash"/>
              <a:round/>
              <a:headEnd/>
              <a:tailEnd/>
            </a:ln>
            <a:effectLst/>
          </p:spPr>
          <p:txBody>
            <a:bodyPr/>
            <a:lstStyle/>
            <a:p>
              <a:endParaRPr lang="en-US"/>
            </a:p>
          </p:txBody>
        </p:sp>
        <p:sp>
          <p:nvSpPr>
            <p:cNvPr id="34835" name="AutoShape 19"/>
            <p:cNvSpPr>
              <a:spLocks noChangeArrowheads="1"/>
            </p:cNvSpPr>
            <p:nvPr/>
          </p:nvSpPr>
          <p:spPr bwMode="auto">
            <a:xfrm>
              <a:off x="2168" y="2494"/>
              <a:ext cx="147" cy="602"/>
            </a:xfrm>
            <a:prstGeom prst="curvedLeftArrow">
              <a:avLst>
                <a:gd name="adj1" fmla="val 81905"/>
                <a:gd name="adj2" fmla="val 163810"/>
                <a:gd name="adj3" fmla="val 33333"/>
              </a:avLst>
            </a:prstGeom>
            <a:solidFill>
              <a:srgbClr val="0000FF"/>
            </a:solidFill>
            <a:ln w="9525">
              <a:noFill/>
              <a:miter lim="800000"/>
              <a:headEnd/>
              <a:tailEnd/>
            </a:ln>
            <a:effectLst/>
          </p:spPr>
          <p:txBody>
            <a:bodyPr wrap="none" anchor="ctr"/>
            <a:lstStyle/>
            <a:p>
              <a:endParaRPr lang="en-US"/>
            </a:p>
          </p:txBody>
        </p:sp>
        <p:sp>
          <p:nvSpPr>
            <p:cNvPr id="34836" name="Text Box 20"/>
            <p:cNvSpPr txBox="1">
              <a:spLocks noChangeArrowheads="1"/>
            </p:cNvSpPr>
            <p:nvPr/>
          </p:nvSpPr>
          <p:spPr bwMode="auto">
            <a:xfrm>
              <a:off x="1823" y="2594"/>
              <a:ext cx="216" cy="288"/>
            </a:xfrm>
            <a:prstGeom prst="rect">
              <a:avLst/>
            </a:prstGeom>
            <a:noFill/>
            <a:ln w="9525">
              <a:noFill/>
              <a:miter lim="800000"/>
              <a:headEnd/>
              <a:tailEnd/>
            </a:ln>
            <a:effectLst/>
          </p:spPr>
          <p:txBody>
            <a:bodyPr wrap="none">
              <a:spAutoFit/>
            </a:bodyPr>
            <a:lstStyle/>
            <a:p>
              <a:pPr eaLnBrk="0" hangingPunct="0"/>
              <a:r>
                <a:rPr kumimoji="1" lang="en-US" sz="2400">
                  <a:latin typeface="Symbol" pitchFamily="18" charset="2"/>
                </a:rPr>
                <a:t>f</a:t>
              </a:r>
            </a:p>
          </p:txBody>
        </p:sp>
      </p:grpSp>
      <p:sp>
        <p:nvSpPr>
          <p:cNvPr id="34837" name="Line 21"/>
          <p:cNvSpPr>
            <a:spLocks noChangeShapeType="1"/>
          </p:cNvSpPr>
          <p:nvPr/>
        </p:nvSpPr>
        <p:spPr bwMode="auto">
          <a:xfrm>
            <a:off x="2390775" y="1119188"/>
            <a:ext cx="309563" cy="0"/>
          </a:xfrm>
          <a:prstGeom prst="line">
            <a:avLst/>
          </a:prstGeom>
          <a:noFill/>
          <a:ln w="9525">
            <a:solidFill>
              <a:srgbClr val="020002"/>
            </a:solidFill>
            <a:round/>
            <a:headEnd/>
            <a:tailEnd type="triangle" w="med" len="med"/>
          </a:ln>
          <a:effectLst/>
        </p:spPr>
        <p:txBody>
          <a:bodyPr/>
          <a:lstStyle/>
          <a:p>
            <a:endParaRPr lang="en-US"/>
          </a:p>
        </p:txBody>
      </p:sp>
      <p:sp>
        <p:nvSpPr>
          <p:cNvPr id="34838" name="Line 22"/>
          <p:cNvSpPr>
            <a:spLocks noChangeShapeType="1"/>
          </p:cNvSpPr>
          <p:nvPr/>
        </p:nvSpPr>
        <p:spPr bwMode="auto">
          <a:xfrm>
            <a:off x="4716463" y="1916113"/>
            <a:ext cx="1008062" cy="1225550"/>
          </a:xfrm>
          <a:prstGeom prst="line">
            <a:avLst/>
          </a:prstGeom>
          <a:noFill/>
          <a:ln w="9525">
            <a:solidFill>
              <a:schemeClr val="tx1"/>
            </a:solidFill>
            <a:round/>
            <a:headEnd/>
            <a:tailEnd type="triangle" w="med" len="med"/>
          </a:ln>
          <a:effectLst/>
        </p:spPr>
        <p:txBody>
          <a:bodyPr/>
          <a:lstStyle/>
          <a:p>
            <a:endParaRPr lang="en-US"/>
          </a:p>
        </p:txBody>
      </p:sp>
      <p:sp>
        <p:nvSpPr>
          <p:cNvPr id="34839" name="Text Box 23"/>
          <p:cNvSpPr txBox="1">
            <a:spLocks noChangeArrowheads="1"/>
          </p:cNvSpPr>
          <p:nvPr/>
        </p:nvSpPr>
        <p:spPr bwMode="auto">
          <a:xfrm>
            <a:off x="3635375" y="1700213"/>
            <a:ext cx="1181100" cy="366712"/>
          </a:xfrm>
          <a:prstGeom prst="rect">
            <a:avLst/>
          </a:prstGeom>
          <a:noFill/>
          <a:ln w="9525">
            <a:noFill/>
            <a:miter lim="800000"/>
            <a:headEnd/>
            <a:tailEnd/>
          </a:ln>
          <a:effectLst/>
        </p:spPr>
        <p:txBody>
          <a:bodyPr wrap="none">
            <a:spAutoFit/>
          </a:bodyPr>
          <a:lstStyle/>
          <a:p>
            <a:r>
              <a:rPr lang="en-US"/>
              <a:t>Cu2+ 3d9</a:t>
            </a:r>
          </a:p>
        </p:txBody>
      </p:sp>
      <p:sp>
        <p:nvSpPr>
          <p:cNvPr id="34840" name="Line 24"/>
          <p:cNvSpPr>
            <a:spLocks noChangeShapeType="1"/>
          </p:cNvSpPr>
          <p:nvPr/>
        </p:nvSpPr>
        <p:spPr bwMode="auto">
          <a:xfrm>
            <a:off x="5940425" y="2205038"/>
            <a:ext cx="647700" cy="1008062"/>
          </a:xfrm>
          <a:prstGeom prst="line">
            <a:avLst/>
          </a:prstGeom>
          <a:noFill/>
          <a:ln w="9525">
            <a:solidFill>
              <a:schemeClr val="tx1"/>
            </a:solidFill>
            <a:round/>
            <a:headEnd/>
            <a:tailEnd type="triangle" w="med" len="med"/>
          </a:ln>
          <a:effectLst/>
        </p:spPr>
        <p:txBody>
          <a:bodyPr/>
          <a:lstStyle/>
          <a:p>
            <a:endParaRPr lang="en-US"/>
          </a:p>
        </p:txBody>
      </p:sp>
      <p:sp>
        <p:nvSpPr>
          <p:cNvPr id="34841" name="Text Box 25"/>
          <p:cNvSpPr txBox="1">
            <a:spLocks noChangeArrowheads="1"/>
          </p:cNvSpPr>
          <p:nvPr/>
        </p:nvSpPr>
        <p:spPr bwMode="auto">
          <a:xfrm>
            <a:off x="5292725" y="1844675"/>
            <a:ext cx="1308100" cy="366713"/>
          </a:xfrm>
          <a:prstGeom prst="rect">
            <a:avLst/>
          </a:prstGeom>
          <a:noFill/>
          <a:ln w="9525">
            <a:noFill/>
            <a:miter lim="800000"/>
            <a:headEnd/>
            <a:tailEnd/>
          </a:ln>
          <a:effectLst/>
        </p:spPr>
        <p:txBody>
          <a:bodyPr wrap="none">
            <a:spAutoFit/>
          </a:bodyPr>
          <a:lstStyle/>
          <a:p>
            <a:r>
              <a:rPr lang="en-US"/>
              <a:t>Cu1+ 3d10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65100" y="171450"/>
            <a:ext cx="8775700" cy="366713"/>
          </a:xfrm>
          <a:prstGeom prst="rect">
            <a:avLst/>
          </a:prstGeom>
          <a:solidFill>
            <a:srgbClr val="FFFF99"/>
          </a:solidFill>
          <a:ln w="12700">
            <a:noFill/>
            <a:miter lim="800000"/>
            <a:headEnd/>
            <a:tailEnd/>
          </a:ln>
        </p:spPr>
        <p:txBody>
          <a:bodyPr anchor="ctr"/>
          <a:lstStyle/>
          <a:p>
            <a:pPr algn="ctr"/>
            <a:r>
              <a:rPr lang="en-US" sz="3200" b="1">
                <a:solidFill>
                  <a:schemeClr val="tx2"/>
                </a:solidFill>
                <a:latin typeface="Times New Roman" pitchFamily="18" charset="0"/>
              </a:rPr>
              <a:t>Ordering</a:t>
            </a:r>
            <a:r>
              <a:rPr lang="en-US" sz="4400">
                <a:solidFill>
                  <a:schemeClr val="tx2"/>
                </a:solidFill>
                <a:latin typeface="Times New Roman" pitchFamily="18" charset="0"/>
              </a:rPr>
              <a:t> </a:t>
            </a:r>
            <a:r>
              <a:rPr lang="en-US" sz="3200">
                <a:solidFill>
                  <a:schemeClr val="tx2"/>
                </a:solidFill>
                <a:latin typeface="Times New Roman" pitchFamily="18" charset="0"/>
              </a:rPr>
              <a:t>in strongly correlated systems</a:t>
            </a:r>
          </a:p>
        </p:txBody>
      </p:sp>
      <p:pic>
        <p:nvPicPr>
          <p:cNvPr id="21507" name="Picture 3"/>
          <p:cNvPicPr>
            <a:picLocks noChangeAspect="1" noChangeArrowheads="1"/>
          </p:cNvPicPr>
          <p:nvPr/>
        </p:nvPicPr>
        <p:blipFill>
          <a:blip r:embed="rId2" cstate="print"/>
          <a:srcRect/>
          <a:stretch>
            <a:fillRect/>
          </a:stretch>
        </p:blipFill>
        <p:spPr bwMode="auto">
          <a:xfrm>
            <a:off x="5202238" y="1008063"/>
            <a:ext cx="2247900" cy="2730500"/>
          </a:xfrm>
          <a:prstGeom prst="rect">
            <a:avLst/>
          </a:prstGeom>
          <a:noFill/>
          <a:ln w="9525">
            <a:noFill/>
            <a:miter lim="800000"/>
            <a:headEnd/>
            <a:tailEnd/>
          </a:ln>
        </p:spPr>
      </p:pic>
      <p:sp>
        <p:nvSpPr>
          <p:cNvPr id="21508" name="Rectangle 4"/>
          <p:cNvSpPr>
            <a:spLocks noChangeAspect="1" noChangeArrowheads="1"/>
          </p:cNvSpPr>
          <p:nvPr/>
        </p:nvSpPr>
        <p:spPr bwMode="auto">
          <a:xfrm>
            <a:off x="173038" y="3792538"/>
            <a:ext cx="4048125" cy="2862262"/>
          </a:xfrm>
          <a:prstGeom prst="rect">
            <a:avLst/>
          </a:prstGeom>
          <a:noFill/>
          <a:ln w="57150" cmpd="thickThin">
            <a:noFill/>
            <a:miter lim="800000"/>
            <a:headEnd/>
            <a:tailEnd/>
          </a:ln>
        </p:spPr>
        <p:txBody>
          <a:bodyPr wrap="none" anchor="ctr"/>
          <a:lstStyle/>
          <a:p>
            <a:endParaRPr lang="en-US">
              <a:latin typeface="Calibri" pitchFamily="34" charset="0"/>
            </a:endParaRPr>
          </a:p>
        </p:txBody>
      </p:sp>
      <p:sp>
        <p:nvSpPr>
          <p:cNvPr id="21509" name="Text Box 5"/>
          <p:cNvSpPr txBox="1">
            <a:spLocks noChangeArrowheads="1"/>
          </p:cNvSpPr>
          <p:nvPr/>
        </p:nvSpPr>
        <p:spPr bwMode="auto">
          <a:xfrm>
            <a:off x="5251450" y="735013"/>
            <a:ext cx="2081213" cy="336550"/>
          </a:xfrm>
          <a:prstGeom prst="rect">
            <a:avLst/>
          </a:prstGeom>
          <a:noFill/>
          <a:ln w="9525">
            <a:noFill/>
            <a:miter lim="800000"/>
            <a:headEnd/>
            <a:tailEnd/>
          </a:ln>
        </p:spPr>
        <p:txBody>
          <a:bodyPr wrap="none">
            <a:spAutoFit/>
          </a:bodyPr>
          <a:lstStyle/>
          <a:p>
            <a:pPr eaLnBrk="0" hangingPunct="0"/>
            <a:r>
              <a:rPr kumimoji="1" lang="en-US" sz="1600">
                <a:solidFill>
                  <a:schemeClr val="bg2"/>
                </a:solidFill>
                <a:latin typeface="Comic Sans MS" pitchFamily="66" charset="0"/>
              </a:rPr>
              <a:t>Stripes in Nd-LSCO</a:t>
            </a:r>
          </a:p>
        </p:txBody>
      </p:sp>
      <p:sp>
        <p:nvSpPr>
          <p:cNvPr id="21510" name="Line 6"/>
          <p:cNvSpPr>
            <a:spLocks noChangeShapeType="1"/>
          </p:cNvSpPr>
          <p:nvPr/>
        </p:nvSpPr>
        <p:spPr bwMode="auto">
          <a:xfrm>
            <a:off x="4702175" y="715963"/>
            <a:ext cx="1588" cy="3155950"/>
          </a:xfrm>
          <a:prstGeom prst="line">
            <a:avLst/>
          </a:prstGeom>
          <a:noFill/>
          <a:ln w="38100" cmpd="dbl">
            <a:solidFill>
              <a:schemeClr val="tx1"/>
            </a:solidFill>
            <a:round/>
            <a:headEnd/>
            <a:tailEnd/>
          </a:ln>
        </p:spPr>
        <p:txBody>
          <a:bodyPr/>
          <a:lstStyle/>
          <a:p>
            <a:endParaRPr lang="en-US"/>
          </a:p>
        </p:txBody>
      </p:sp>
      <p:sp>
        <p:nvSpPr>
          <p:cNvPr id="21511" name="Line 7"/>
          <p:cNvSpPr>
            <a:spLocks noChangeShapeType="1"/>
          </p:cNvSpPr>
          <p:nvPr/>
        </p:nvSpPr>
        <p:spPr bwMode="auto">
          <a:xfrm>
            <a:off x="4708525" y="3905250"/>
            <a:ext cx="1588" cy="2757488"/>
          </a:xfrm>
          <a:prstGeom prst="line">
            <a:avLst/>
          </a:prstGeom>
          <a:noFill/>
          <a:ln w="38100" cmpd="dbl">
            <a:solidFill>
              <a:schemeClr val="tx1"/>
            </a:solidFill>
            <a:round/>
            <a:headEnd/>
            <a:tailEnd/>
          </a:ln>
        </p:spPr>
        <p:txBody>
          <a:bodyPr/>
          <a:lstStyle/>
          <a:p>
            <a:endParaRPr lang="en-US"/>
          </a:p>
        </p:txBody>
      </p:sp>
      <p:sp>
        <p:nvSpPr>
          <p:cNvPr id="21512" name="Line 8"/>
          <p:cNvSpPr>
            <a:spLocks noChangeShapeType="1"/>
          </p:cNvSpPr>
          <p:nvPr/>
        </p:nvSpPr>
        <p:spPr bwMode="auto">
          <a:xfrm>
            <a:off x="4551363" y="3905250"/>
            <a:ext cx="574675" cy="1588"/>
          </a:xfrm>
          <a:prstGeom prst="line">
            <a:avLst/>
          </a:prstGeom>
          <a:noFill/>
          <a:ln w="38100" cmpd="dbl">
            <a:solidFill>
              <a:schemeClr val="tx1"/>
            </a:solidFill>
            <a:round/>
            <a:headEnd/>
            <a:tailEnd/>
          </a:ln>
        </p:spPr>
        <p:txBody>
          <a:bodyPr/>
          <a:lstStyle/>
          <a:p>
            <a:endParaRPr lang="en-US"/>
          </a:p>
        </p:txBody>
      </p:sp>
      <p:pic>
        <p:nvPicPr>
          <p:cNvPr id="21513" name="Picture 9"/>
          <p:cNvPicPr>
            <a:picLocks noChangeAspect="1" noChangeArrowheads="1"/>
          </p:cNvPicPr>
          <p:nvPr/>
        </p:nvPicPr>
        <p:blipFill>
          <a:blip r:embed="rId3" cstate="print"/>
          <a:srcRect/>
          <a:stretch>
            <a:fillRect/>
          </a:stretch>
        </p:blipFill>
        <p:spPr bwMode="auto">
          <a:xfrm>
            <a:off x="204788" y="3898900"/>
            <a:ext cx="4019550" cy="2789238"/>
          </a:xfrm>
          <a:prstGeom prst="rect">
            <a:avLst/>
          </a:prstGeom>
          <a:noFill/>
          <a:ln w="9525">
            <a:noFill/>
            <a:miter lim="800000"/>
            <a:headEnd/>
            <a:tailEnd/>
          </a:ln>
        </p:spPr>
      </p:pic>
      <p:sp>
        <p:nvSpPr>
          <p:cNvPr id="21514" name="Rectangle 10"/>
          <p:cNvSpPr>
            <a:spLocks noChangeArrowheads="1"/>
          </p:cNvSpPr>
          <p:nvPr/>
        </p:nvSpPr>
        <p:spPr bwMode="auto">
          <a:xfrm>
            <a:off x="3381375" y="4025900"/>
            <a:ext cx="1200150" cy="581025"/>
          </a:xfrm>
          <a:prstGeom prst="rect">
            <a:avLst/>
          </a:prstGeom>
          <a:solidFill>
            <a:schemeClr val="accent2"/>
          </a:solidFill>
          <a:ln w="9525">
            <a:noFill/>
            <a:miter lim="800000"/>
            <a:headEnd/>
            <a:tailEnd/>
          </a:ln>
        </p:spPr>
        <p:txBody>
          <a:bodyPr wrap="none">
            <a:spAutoFit/>
          </a:bodyPr>
          <a:lstStyle/>
          <a:p>
            <a:pPr eaLnBrk="0" hangingPunct="0"/>
            <a:r>
              <a:rPr kumimoji="1" lang="en-US" sz="1600" b="1" i="1">
                <a:solidFill>
                  <a:srgbClr val="FF3300"/>
                </a:solidFill>
                <a:latin typeface="Symbol" pitchFamily="18" charset="2"/>
              </a:rPr>
              <a:t>D</a:t>
            </a:r>
            <a:r>
              <a:rPr kumimoji="1" lang="en-US" sz="1600" b="1" i="1">
                <a:solidFill>
                  <a:srgbClr val="FF3300"/>
                </a:solidFill>
                <a:latin typeface="Comic Sans MS" pitchFamily="66" charset="0"/>
              </a:rPr>
              <a:t>Q</a:t>
            </a:r>
            <a:r>
              <a:rPr kumimoji="1" lang="en-US" sz="1600" b="1" i="1" baseline="-25000">
                <a:solidFill>
                  <a:srgbClr val="FF3300"/>
                </a:solidFill>
                <a:latin typeface="Comic Sans MS" pitchFamily="66" charset="0"/>
              </a:rPr>
              <a:t>C</a:t>
            </a:r>
            <a:r>
              <a:rPr kumimoji="1" lang="en-US" sz="1600" b="1" i="1">
                <a:solidFill>
                  <a:srgbClr val="FF3300"/>
                </a:solidFill>
                <a:latin typeface="Comic Sans MS" pitchFamily="66" charset="0"/>
              </a:rPr>
              <a:t> </a:t>
            </a:r>
            <a:r>
              <a:rPr kumimoji="1" lang="en-US" sz="1600" b="1">
                <a:solidFill>
                  <a:srgbClr val="FF3300"/>
                </a:solidFill>
                <a:latin typeface="Comic Sans MS" pitchFamily="66" charset="0"/>
              </a:rPr>
              <a:t>~ 1 e</a:t>
            </a:r>
          </a:p>
          <a:p>
            <a:pPr eaLnBrk="0" hangingPunct="0"/>
            <a:r>
              <a:rPr kumimoji="1" lang="en-US" sz="1600" b="1" i="1">
                <a:solidFill>
                  <a:srgbClr val="FF3300"/>
                </a:solidFill>
                <a:latin typeface="Symbol" pitchFamily="18" charset="2"/>
              </a:rPr>
              <a:t>D</a:t>
            </a:r>
            <a:r>
              <a:rPr kumimoji="1" lang="en-US" sz="1600" b="1">
                <a:solidFill>
                  <a:srgbClr val="FF3300"/>
                </a:solidFill>
                <a:latin typeface="Comic Sans MS" pitchFamily="66" charset="0"/>
              </a:rPr>
              <a:t>Q</a:t>
            </a:r>
            <a:r>
              <a:rPr kumimoji="1" lang="en-US" sz="1600" b="1" baseline="-25000">
                <a:solidFill>
                  <a:srgbClr val="FF3300"/>
                </a:solidFill>
                <a:latin typeface="Comic Sans MS" pitchFamily="66" charset="0"/>
              </a:rPr>
              <a:t>O </a:t>
            </a:r>
            <a:r>
              <a:rPr kumimoji="1" lang="en-US" sz="1600" b="1">
                <a:solidFill>
                  <a:srgbClr val="FF3300"/>
                </a:solidFill>
                <a:latin typeface="Comic Sans MS" pitchFamily="66" charset="0"/>
              </a:rPr>
              <a:t>~ 0</a:t>
            </a:r>
          </a:p>
        </p:txBody>
      </p:sp>
      <p:sp>
        <p:nvSpPr>
          <p:cNvPr id="21515" name="Rectangle 11"/>
          <p:cNvSpPr>
            <a:spLocks noChangeArrowheads="1"/>
          </p:cNvSpPr>
          <p:nvPr/>
        </p:nvSpPr>
        <p:spPr bwMode="auto">
          <a:xfrm>
            <a:off x="7169150" y="2955925"/>
            <a:ext cx="1811338" cy="336550"/>
          </a:xfrm>
          <a:prstGeom prst="rect">
            <a:avLst/>
          </a:prstGeom>
          <a:noFill/>
          <a:ln w="9525">
            <a:noFill/>
            <a:miter lim="800000"/>
            <a:headEnd/>
            <a:tailEnd/>
          </a:ln>
        </p:spPr>
        <p:txBody>
          <a:bodyPr>
            <a:spAutoFit/>
          </a:bodyPr>
          <a:lstStyle/>
          <a:p>
            <a:pPr algn="r" eaLnBrk="0" hangingPunct="0"/>
            <a:r>
              <a:rPr kumimoji="1" lang="en-US" sz="1600" b="1" i="1">
                <a:solidFill>
                  <a:srgbClr val="FF3300"/>
                </a:solidFill>
                <a:latin typeface="Symbol" pitchFamily="18" charset="2"/>
              </a:rPr>
              <a:t>D</a:t>
            </a:r>
            <a:r>
              <a:rPr kumimoji="1" lang="en-US" sz="1600" b="1" i="1">
                <a:solidFill>
                  <a:srgbClr val="FF3300"/>
                </a:solidFill>
                <a:latin typeface="Comic Sans MS" pitchFamily="66" charset="0"/>
              </a:rPr>
              <a:t>Q </a:t>
            </a:r>
            <a:r>
              <a:rPr kumimoji="1" lang="en-US" sz="1600" b="1">
                <a:solidFill>
                  <a:srgbClr val="FF3300"/>
                </a:solidFill>
                <a:latin typeface="Comic Sans MS" pitchFamily="66" charset="0"/>
              </a:rPr>
              <a:t>&lt; 0.5 e</a:t>
            </a:r>
          </a:p>
        </p:txBody>
      </p:sp>
      <p:sp>
        <p:nvSpPr>
          <p:cNvPr id="21516" name="Line 12"/>
          <p:cNvSpPr>
            <a:spLocks noChangeShapeType="1"/>
          </p:cNvSpPr>
          <p:nvPr/>
        </p:nvSpPr>
        <p:spPr bwMode="auto">
          <a:xfrm>
            <a:off x="4681538" y="3910013"/>
            <a:ext cx="4362450" cy="0"/>
          </a:xfrm>
          <a:prstGeom prst="line">
            <a:avLst/>
          </a:prstGeom>
          <a:noFill/>
          <a:ln w="38100" cmpd="dbl">
            <a:solidFill>
              <a:schemeClr val="tx1"/>
            </a:solidFill>
            <a:round/>
            <a:headEnd/>
            <a:tailEnd/>
          </a:ln>
        </p:spPr>
        <p:txBody>
          <a:bodyPr/>
          <a:lstStyle/>
          <a:p>
            <a:endParaRPr lang="en-US"/>
          </a:p>
        </p:txBody>
      </p:sp>
      <p:grpSp>
        <p:nvGrpSpPr>
          <p:cNvPr id="2" name="Group 13"/>
          <p:cNvGrpSpPr>
            <a:grpSpLocks/>
          </p:cNvGrpSpPr>
          <p:nvPr/>
        </p:nvGrpSpPr>
        <p:grpSpPr bwMode="auto">
          <a:xfrm>
            <a:off x="4714875" y="3900488"/>
            <a:ext cx="4359275" cy="2736850"/>
            <a:chOff x="2937" y="2596"/>
            <a:chExt cx="2746" cy="1724"/>
          </a:xfrm>
        </p:grpSpPr>
        <p:pic>
          <p:nvPicPr>
            <p:cNvPr id="21523" name="Picture 14"/>
            <p:cNvPicPr>
              <a:picLocks noChangeAspect="1" noChangeArrowheads="1"/>
            </p:cNvPicPr>
            <p:nvPr/>
          </p:nvPicPr>
          <p:blipFill>
            <a:blip r:embed="rId4" cstate="print"/>
            <a:srcRect/>
            <a:stretch>
              <a:fillRect/>
            </a:stretch>
          </p:blipFill>
          <p:spPr bwMode="auto">
            <a:xfrm>
              <a:off x="2963" y="2812"/>
              <a:ext cx="2546" cy="1277"/>
            </a:xfrm>
            <a:prstGeom prst="rect">
              <a:avLst/>
            </a:prstGeom>
            <a:noFill/>
            <a:ln w="9525">
              <a:noFill/>
              <a:miter lim="800000"/>
              <a:headEnd/>
              <a:tailEnd/>
            </a:ln>
          </p:spPr>
        </p:pic>
        <p:sp>
          <p:nvSpPr>
            <p:cNvPr id="21524" name="Text Box 15"/>
            <p:cNvSpPr txBox="1">
              <a:spLocks noChangeArrowheads="1"/>
            </p:cNvSpPr>
            <p:nvPr/>
          </p:nvSpPr>
          <p:spPr bwMode="auto">
            <a:xfrm>
              <a:off x="3243" y="2596"/>
              <a:ext cx="2007" cy="212"/>
            </a:xfrm>
            <a:prstGeom prst="rect">
              <a:avLst/>
            </a:prstGeom>
            <a:noFill/>
            <a:ln w="9525">
              <a:noFill/>
              <a:miter lim="800000"/>
              <a:headEnd/>
              <a:tailEnd/>
            </a:ln>
          </p:spPr>
          <p:txBody>
            <a:bodyPr wrap="none">
              <a:spAutoFit/>
            </a:bodyPr>
            <a:lstStyle/>
            <a:p>
              <a:pPr eaLnBrk="0" hangingPunct="0"/>
              <a:r>
                <a:rPr kumimoji="1" lang="en-US" sz="1600">
                  <a:solidFill>
                    <a:schemeClr val="bg2"/>
                  </a:solidFill>
                  <a:latin typeface="Comic Sans MS" pitchFamily="66" charset="0"/>
                </a:rPr>
                <a:t>Charge inhomogeneity in Bi2212</a:t>
              </a:r>
            </a:p>
          </p:txBody>
        </p:sp>
        <p:sp>
          <p:nvSpPr>
            <p:cNvPr id="21525" name="Rectangle 16"/>
            <p:cNvSpPr>
              <a:spLocks noChangeArrowheads="1"/>
            </p:cNvSpPr>
            <p:nvPr/>
          </p:nvSpPr>
          <p:spPr bwMode="auto">
            <a:xfrm>
              <a:off x="2937" y="3994"/>
              <a:ext cx="1728" cy="326"/>
            </a:xfrm>
            <a:prstGeom prst="rect">
              <a:avLst/>
            </a:prstGeom>
            <a:noFill/>
            <a:ln w="9525">
              <a:noFill/>
              <a:miter lim="800000"/>
              <a:headEnd/>
              <a:tailEnd/>
            </a:ln>
          </p:spPr>
          <p:txBody>
            <a:bodyPr>
              <a:spAutoFit/>
            </a:bodyPr>
            <a:lstStyle/>
            <a:p>
              <a:pPr eaLnBrk="0" hangingPunct="0">
                <a:spcBef>
                  <a:spcPct val="50000"/>
                </a:spcBef>
              </a:pPr>
              <a:r>
                <a:rPr kumimoji="1" lang="en-US" sz="1400">
                  <a:solidFill>
                    <a:schemeClr val="bg2"/>
                  </a:solidFill>
                  <a:latin typeface="Times New Roman" pitchFamily="18" charset="0"/>
                </a:rPr>
                <a:t>Pan, </a:t>
              </a:r>
              <a:r>
                <a:rPr kumimoji="1" lang="en-US" sz="1400" i="1">
                  <a:solidFill>
                    <a:schemeClr val="bg2"/>
                  </a:solidFill>
                  <a:latin typeface="Times New Roman" pitchFamily="18" charset="0"/>
                </a:rPr>
                <a:t>Nature</a:t>
              </a:r>
              <a:r>
                <a:rPr kumimoji="1" lang="en-US" sz="1400">
                  <a:solidFill>
                    <a:schemeClr val="bg2"/>
                  </a:solidFill>
                  <a:latin typeface="Times New Roman" pitchFamily="18" charset="0"/>
                </a:rPr>
                <a:t>, </a:t>
              </a:r>
              <a:r>
                <a:rPr kumimoji="1" lang="en-US" sz="1400" b="1">
                  <a:solidFill>
                    <a:schemeClr val="bg2"/>
                  </a:solidFill>
                  <a:latin typeface="Times New Roman" pitchFamily="18" charset="0"/>
                </a:rPr>
                <a:t>413</a:t>
              </a:r>
              <a:r>
                <a:rPr kumimoji="1" lang="en-US" sz="1400">
                  <a:solidFill>
                    <a:schemeClr val="bg2"/>
                  </a:solidFill>
                  <a:latin typeface="Times New Roman" pitchFamily="18" charset="0"/>
                </a:rPr>
                <a:t>, 282 (2001); </a:t>
              </a:r>
              <a:br>
                <a:rPr kumimoji="1" lang="en-US" sz="1400">
                  <a:solidFill>
                    <a:schemeClr val="bg2"/>
                  </a:solidFill>
                  <a:latin typeface="Times New Roman" pitchFamily="18" charset="0"/>
                </a:rPr>
              </a:br>
              <a:r>
                <a:rPr kumimoji="1" lang="en-US" sz="1400">
                  <a:solidFill>
                    <a:schemeClr val="bg2"/>
                  </a:solidFill>
                  <a:latin typeface="Times New Roman" pitchFamily="18" charset="0"/>
                </a:rPr>
                <a:t>Hoffman, </a:t>
              </a:r>
              <a:r>
                <a:rPr kumimoji="1" lang="en-US" sz="1400" i="1">
                  <a:solidFill>
                    <a:schemeClr val="bg2"/>
                  </a:solidFill>
                  <a:latin typeface="Times New Roman" pitchFamily="18" charset="0"/>
                </a:rPr>
                <a:t>Science</a:t>
              </a:r>
              <a:r>
                <a:rPr kumimoji="1" lang="en-US" sz="1400">
                  <a:solidFill>
                    <a:schemeClr val="bg2"/>
                  </a:solidFill>
                  <a:latin typeface="Times New Roman" pitchFamily="18" charset="0"/>
                </a:rPr>
                <a:t>, </a:t>
              </a:r>
              <a:r>
                <a:rPr kumimoji="1" lang="en-US" sz="1400" b="1">
                  <a:solidFill>
                    <a:schemeClr val="bg2"/>
                  </a:solidFill>
                  <a:latin typeface="Times New Roman" pitchFamily="18" charset="0"/>
                </a:rPr>
                <a:t>295</a:t>
              </a:r>
              <a:r>
                <a:rPr kumimoji="1" lang="en-US" sz="1400">
                  <a:solidFill>
                    <a:schemeClr val="bg2"/>
                  </a:solidFill>
                  <a:latin typeface="Times New Roman" pitchFamily="18" charset="0"/>
                </a:rPr>
                <a:t>, 466 (2002)</a:t>
              </a:r>
            </a:p>
          </p:txBody>
        </p:sp>
        <p:sp>
          <p:nvSpPr>
            <p:cNvPr id="21526" name="Rectangle 17"/>
            <p:cNvSpPr>
              <a:spLocks noChangeArrowheads="1"/>
            </p:cNvSpPr>
            <p:nvPr/>
          </p:nvSpPr>
          <p:spPr bwMode="auto">
            <a:xfrm>
              <a:off x="4880" y="4018"/>
              <a:ext cx="803" cy="231"/>
            </a:xfrm>
            <a:prstGeom prst="rect">
              <a:avLst/>
            </a:prstGeom>
            <a:noFill/>
            <a:ln w="9525">
              <a:noFill/>
              <a:miter lim="800000"/>
              <a:headEnd/>
              <a:tailEnd/>
            </a:ln>
          </p:spPr>
          <p:txBody>
            <a:bodyPr wrap="none">
              <a:spAutoFit/>
            </a:bodyPr>
            <a:lstStyle/>
            <a:p>
              <a:pPr eaLnBrk="0" hangingPunct="0"/>
              <a:r>
                <a:rPr kumimoji="1" lang="en-US" sz="1600" b="1" i="1">
                  <a:solidFill>
                    <a:srgbClr val="FF3300"/>
                  </a:solidFill>
                  <a:latin typeface="Symbol" pitchFamily="18" charset="2"/>
                </a:rPr>
                <a:t>D</a:t>
              </a:r>
              <a:r>
                <a:rPr kumimoji="1" lang="en-US" i="1">
                  <a:solidFill>
                    <a:srgbClr val="FF3300"/>
                  </a:solidFill>
                  <a:latin typeface="Comic Sans MS" pitchFamily="66" charset="0"/>
                </a:rPr>
                <a:t>Q </a:t>
              </a:r>
              <a:r>
                <a:rPr kumimoji="1" lang="en-US">
                  <a:solidFill>
                    <a:srgbClr val="FF3300"/>
                  </a:solidFill>
                  <a:latin typeface="Comic Sans MS" pitchFamily="66" charset="0"/>
                </a:rPr>
                <a:t>~ 0.1 e</a:t>
              </a:r>
            </a:p>
          </p:txBody>
        </p:sp>
      </p:grpSp>
      <p:pic>
        <p:nvPicPr>
          <p:cNvPr id="21518" name="Picture 18"/>
          <p:cNvPicPr>
            <a:picLocks noChangeAspect="1" noChangeArrowheads="1"/>
          </p:cNvPicPr>
          <p:nvPr/>
        </p:nvPicPr>
        <p:blipFill>
          <a:blip r:embed="rId5" cstate="print"/>
          <a:srcRect/>
          <a:stretch>
            <a:fillRect/>
          </a:stretch>
        </p:blipFill>
        <p:spPr bwMode="auto">
          <a:xfrm>
            <a:off x="1138238" y="947738"/>
            <a:ext cx="2628900" cy="2112962"/>
          </a:xfrm>
          <a:prstGeom prst="rect">
            <a:avLst/>
          </a:prstGeom>
          <a:noFill/>
          <a:ln w="57150" cmpd="thickThin">
            <a:noFill/>
            <a:miter lim="800000"/>
            <a:headEnd/>
            <a:tailEnd/>
          </a:ln>
        </p:spPr>
      </p:pic>
      <p:sp>
        <p:nvSpPr>
          <p:cNvPr id="21519" name="Text Box 20"/>
          <p:cNvSpPr txBox="1">
            <a:spLocks noChangeArrowheads="1"/>
          </p:cNvSpPr>
          <p:nvPr/>
        </p:nvSpPr>
        <p:spPr bwMode="auto">
          <a:xfrm>
            <a:off x="808038" y="3376613"/>
            <a:ext cx="3070225" cy="369887"/>
          </a:xfrm>
          <a:prstGeom prst="rect">
            <a:avLst/>
          </a:prstGeom>
          <a:noFill/>
          <a:ln w="9525">
            <a:noFill/>
            <a:miter lim="800000"/>
            <a:headEnd/>
            <a:tailEnd/>
          </a:ln>
        </p:spPr>
        <p:txBody>
          <a:bodyPr wrap="none">
            <a:spAutoFit/>
          </a:bodyPr>
          <a:lstStyle/>
          <a:p>
            <a:r>
              <a:rPr lang="en-US">
                <a:latin typeface="Calibri" pitchFamily="34" charset="0"/>
              </a:rPr>
              <a:t>Quadrupole moment ordering </a:t>
            </a:r>
          </a:p>
        </p:txBody>
      </p:sp>
      <p:sp>
        <p:nvSpPr>
          <p:cNvPr id="21520" name="Line 21"/>
          <p:cNvSpPr>
            <a:spLocks noChangeShapeType="1"/>
          </p:cNvSpPr>
          <p:nvPr/>
        </p:nvSpPr>
        <p:spPr bwMode="auto">
          <a:xfrm>
            <a:off x="1692275" y="3644900"/>
            <a:ext cx="287338" cy="431800"/>
          </a:xfrm>
          <a:prstGeom prst="line">
            <a:avLst/>
          </a:prstGeom>
          <a:noFill/>
          <a:ln w="9525">
            <a:solidFill>
              <a:schemeClr val="tx1"/>
            </a:solidFill>
            <a:round/>
            <a:headEnd/>
            <a:tailEnd type="triangle" w="med" len="med"/>
          </a:ln>
        </p:spPr>
        <p:txBody>
          <a:bodyPr/>
          <a:lstStyle/>
          <a:p>
            <a:endParaRPr lang="en-US"/>
          </a:p>
        </p:txBody>
      </p:sp>
      <p:sp>
        <p:nvSpPr>
          <p:cNvPr id="21521" name="Line 22"/>
          <p:cNvSpPr>
            <a:spLocks noChangeShapeType="1"/>
          </p:cNvSpPr>
          <p:nvPr/>
        </p:nvSpPr>
        <p:spPr bwMode="auto">
          <a:xfrm flipH="1">
            <a:off x="1258888" y="3716338"/>
            <a:ext cx="288925" cy="288925"/>
          </a:xfrm>
          <a:prstGeom prst="line">
            <a:avLst/>
          </a:prstGeom>
          <a:noFill/>
          <a:ln w="9525">
            <a:solidFill>
              <a:schemeClr val="tx1"/>
            </a:solidFill>
            <a:round/>
            <a:headEnd/>
            <a:tailEnd type="triangle" w="med" len="med"/>
          </a:ln>
        </p:spPr>
        <p:txBody>
          <a:bodyPr/>
          <a:lstStyle/>
          <a:p>
            <a:endParaRPr lang="en-US"/>
          </a:p>
        </p:txBody>
      </p:sp>
      <p:sp>
        <p:nvSpPr>
          <p:cNvPr id="21522" name="Text Box 23"/>
          <p:cNvSpPr txBox="1">
            <a:spLocks noChangeArrowheads="1"/>
          </p:cNvSpPr>
          <p:nvPr/>
        </p:nvSpPr>
        <p:spPr bwMode="auto">
          <a:xfrm>
            <a:off x="7720013" y="928688"/>
            <a:ext cx="1179512" cy="1200150"/>
          </a:xfrm>
          <a:prstGeom prst="rect">
            <a:avLst/>
          </a:prstGeom>
          <a:noFill/>
          <a:ln w="9525">
            <a:noFill/>
            <a:miter lim="800000"/>
            <a:headEnd/>
            <a:tailEnd/>
          </a:ln>
        </p:spPr>
        <p:txBody>
          <a:bodyPr wrap="none">
            <a:spAutoFit/>
          </a:bodyPr>
          <a:lstStyle/>
          <a:p>
            <a:r>
              <a:rPr lang="en-US">
                <a:latin typeface="Calibri" pitchFamily="34" charset="0"/>
              </a:rPr>
              <a:t>rivers of </a:t>
            </a:r>
          </a:p>
          <a:p>
            <a:r>
              <a:rPr lang="en-US">
                <a:latin typeface="Calibri" pitchFamily="34" charset="0"/>
              </a:rPr>
              <a:t>Charge—</a:t>
            </a:r>
          </a:p>
          <a:p>
            <a:r>
              <a:rPr lang="en-US">
                <a:latin typeface="Calibri" pitchFamily="34" charset="0"/>
              </a:rPr>
              <a:t>Antiferro/</a:t>
            </a:r>
          </a:p>
          <a:p>
            <a:r>
              <a:rPr lang="en-US">
                <a:latin typeface="Calibri" pitchFamily="34" charset="0"/>
              </a:rPr>
              <a:t>Antiphase </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polarization_dep"/>
          <p:cNvPicPr>
            <a:picLocks noChangeAspect="1" noChangeArrowheads="1"/>
          </p:cNvPicPr>
          <p:nvPr/>
        </p:nvPicPr>
        <p:blipFill>
          <a:blip r:embed="rId3" cstate="print"/>
          <a:srcRect/>
          <a:stretch>
            <a:fillRect/>
          </a:stretch>
        </p:blipFill>
        <p:spPr bwMode="auto">
          <a:xfrm>
            <a:off x="660400" y="825500"/>
            <a:ext cx="7842250" cy="2735263"/>
          </a:xfrm>
          <a:prstGeom prst="rect">
            <a:avLst/>
          </a:prstGeom>
          <a:noFill/>
          <a:ln w="9525">
            <a:noFill/>
            <a:miter lim="800000"/>
            <a:headEnd/>
            <a:tailEnd/>
          </a:ln>
        </p:spPr>
      </p:pic>
      <p:sp>
        <p:nvSpPr>
          <p:cNvPr id="1028" name="Rectangle 3"/>
          <p:cNvSpPr>
            <a:spLocks noChangeArrowheads="1"/>
          </p:cNvSpPr>
          <p:nvPr/>
        </p:nvSpPr>
        <p:spPr bwMode="auto">
          <a:xfrm>
            <a:off x="192088" y="179388"/>
            <a:ext cx="8775700" cy="366712"/>
          </a:xfrm>
          <a:prstGeom prst="rect">
            <a:avLst/>
          </a:prstGeom>
          <a:solidFill>
            <a:srgbClr val="FFFF99"/>
          </a:solidFill>
          <a:ln w="12700">
            <a:noFill/>
            <a:miter lim="800000"/>
            <a:headEnd/>
            <a:tailEnd/>
          </a:ln>
        </p:spPr>
        <p:txBody>
          <a:bodyPr anchor="ctr"/>
          <a:lstStyle/>
          <a:p>
            <a:pPr algn="ctr"/>
            <a:r>
              <a:rPr lang="en-US" sz="3200">
                <a:solidFill>
                  <a:schemeClr val="tx2"/>
                </a:solidFill>
                <a:latin typeface="Times New Roman" pitchFamily="18" charset="0"/>
              </a:rPr>
              <a:t>Zooming-in on different Cu’s: </a:t>
            </a:r>
            <a:r>
              <a:rPr lang="en-US" sz="3200">
                <a:solidFill>
                  <a:srgbClr val="0000FF"/>
                </a:solidFill>
                <a:latin typeface="Times New Roman" pitchFamily="18" charset="0"/>
              </a:rPr>
              <a:t>Tuning Polarization</a:t>
            </a:r>
          </a:p>
        </p:txBody>
      </p:sp>
      <p:sp>
        <p:nvSpPr>
          <p:cNvPr id="1029" name="Rectangle 4"/>
          <p:cNvSpPr>
            <a:spLocks noChangeArrowheads="1"/>
          </p:cNvSpPr>
          <p:nvPr/>
        </p:nvSpPr>
        <p:spPr bwMode="auto">
          <a:xfrm>
            <a:off x="7545388" y="1477963"/>
            <a:ext cx="884237" cy="396875"/>
          </a:xfrm>
          <a:prstGeom prst="rect">
            <a:avLst/>
          </a:prstGeom>
          <a:noFill/>
          <a:ln w="9525">
            <a:noFill/>
            <a:miter lim="800000"/>
            <a:headEnd/>
            <a:tailEnd/>
          </a:ln>
        </p:spPr>
        <p:txBody>
          <a:bodyPr wrap="none">
            <a:spAutoFit/>
          </a:bodyPr>
          <a:lstStyle/>
          <a:p>
            <a:pPr eaLnBrk="0" hangingPunct="0"/>
            <a:r>
              <a:rPr kumimoji="1" lang="en-US" sz="2000">
                <a:solidFill>
                  <a:schemeClr val="bg2"/>
                </a:solidFill>
                <a:latin typeface="Comic Sans MS" pitchFamily="66" charset="0"/>
              </a:rPr>
              <a:t>E//ab</a:t>
            </a:r>
          </a:p>
        </p:txBody>
      </p:sp>
      <p:sp>
        <p:nvSpPr>
          <p:cNvPr id="1030" name="Rectangle 5"/>
          <p:cNvSpPr>
            <a:spLocks noChangeArrowheads="1"/>
          </p:cNvSpPr>
          <p:nvPr/>
        </p:nvSpPr>
        <p:spPr bwMode="auto">
          <a:xfrm>
            <a:off x="2217738" y="1452563"/>
            <a:ext cx="863600" cy="396875"/>
          </a:xfrm>
          <a:prstGeom prst="rect">
            <a:avLst/>
          </a:prstGeom>
          <a:noFill/>
          <a:ln w="9525">
            <a:noFill/>
            <a:miter lim="800000"/>
            <a:headEnd/>
            <a:tailEnd/>
          </a:ln>
        </p:spPr>
        <p:txBody>
          <a:bodyPr wrap="none">
            <a:spAutoFit/>
          </a:bodyPr>
          <a:lstStyle/>
          <a:p>
            <a:pPr eaLnBrk="0" hangingPunct="0"/>
            <a:r>
              <a:rPr kumimoji="1" lang="en-US" sz="2000">
                <a:solidFill>
                  <a:schemeClr val="bg2"/>
                </a:solidFill>
                <a:latin typeface="Comic Sans MS" pitchFamily="66" charset="0"/>
              </a:rPr>
              <a:t>E//ac</a:t>
            </a:r>
          </a:p>
        </p:txBody>
      </p:sp>
      <p:pic>
        <p:nvPicPr>
          <p:cNvPr id="1031" name="Picture 6"/>
          <p:cNvPicPr>
            <a:picLocks noChangeAspect="1" noChangeArrowheads="1"/>
          </p:cNvPicPr>
          <p:nvPr/>
        </p:nvPicPr>
        <p:blipFill>
          <a:blip r:embed="rId4" cstate="print"/>
          <a:srcRect/>
          <a:stretch>
            <a:fillRect/>
          </a:stretch>
        </p:blipFill>
        <p:spPr bwMode="auto">
          <a:xfrm>
            <a:off x="1074738" y="3733800"/>
            <a:ext cx="2890837" cy="2819400"/>
          </a:xfrm>
          <a:prstGeom prst="rect">
            <a:avLst/>
          </a:prstGeom>
          <a:noFill/>
          <a:ln w="9525">
            <a:noFill/>
            <a:miter lim="800000"/>
            <a:headEnd/>
            <a:tailEnd/>
          </a:ln>
        </p:spPr>
      </p:pic>
      <p:sp>
        <p:nvSpPr>
          <p:cNvPr id="1032" name="Text Box 7"/>
          <p:cNvSpPr txBox="1">
            <a:spLocks noChangeArrowheads="1"/>
          </p:cNvSpPr>
          <p:nvPr/>
        </p:nvSpPr>
        <p:spPr bwMode="auto">
          <a:xfrm>
            <a:off x="1703388" y="6497638"/>
            <a:ext cx="1720850" cy="304800"/>
          </a:xfrm>
          <a:prstGeom prst="rect">
            <a:avLst/>
          </a:prstGeom>
          <a:noFill/>
          <a:ln w="9525">
            <a:noFill/>
            <a:miter lim="800000"/>
            <a:headEnd/>
            <a:tailEnd/>
          </a:ln>
        </p:spPr>
        <p:txBody>
          <a:bodyPr wrap="none">
            <a:spAutoFit/>
          </a:bodyPr>
          <a:lstStyle/>
          <a:p>
            <a:pPr eaLnBrk="0" hangingPunct="0"/>
            <a:r>
              <a:rPr kumimoji="1" lang="en-US" sz="1400" b="1">
                <a:solidFill>
                  <a:schemeClr val="bg2"/>
                </a:solidFill>
                <a:latin typeface="Arial Unicode MS" pitchFamily="34" charset="-128"/>
                <a:ea typeface="Arial Unicode MS" pitchFamily="34" charset="-128"/>
                <a:cs typeface="Arial Unicode MS" pitchFamily="34" charset="-128"/>
              </a:rPr>
              <a:t>Photon energy (eV)</a:t>
            </a:r>
          </a:p>
        </p:txBody>
      </p:sp>
      <p:grpSp>
        <p:nvGrpSpPr>
          <p:cNvPr id="2" name="Group 8"/>
          <p:cNvGrpSpPr>
            <a:grpSpLocks/>
          </p:cNvGrpSpPr>
          <p:nvPr/>
        </p:nvGrpSpPr>
        <p:grpSpPr bwMode="auto">
          <a:xfrm>
            <a:off x="4606925" y="4826000"/>
            <a:ext cx="3706813" cy="422275"/>
            <a:chOff x="1144" y="3913"/>
            <a:chExt cx="2335" cy="266"/>
          </a:xfrm>
        </p:grpSpPr>
        <p:sp>
          <p:nvSpPr>
            <p:cNvPr id="1034" name="Text Box 9"/>
            <p:cNvSpPr txBox="1">
              <a:spLocks noChangeArrowheads="1"/>
            </p:cNvSpPr>
            <p:nvPr/>
          </p:nvSpPr>
          <p:spPr bwMode="auto">
            <a:xfrm>
              <a:off x="1144" y="3932"/>
              <a:ext cx="872" cy="231"/>
            </a:xfrm>
            <a:prstGeom prst="rect">
              <a:avLst/>
            </a:prstGeom>
            <a:noFill/>
            <a:ln w="9525">
              <a:noFill/>
              <a:miter lim="800000"/>
              <a:headEnd/>
              <a:tailEnd/>
            </a:ln>
          </p:spPr>
          <p:txBody>
            <a:bodyPr wrap="none">
              <a:spAutoFit/>
            </a:bodyPr>
            <a:lstStyle/>
            <a:p>
              <a:pPr eaLnBrk="0" hangingPunct="0"/>
              <a:r>
                <a:rPr kumimoji="1" lang="en-US">
                  <a:solidFill>
                    <a:schemeClr val="bg2"/>
                  </a:solidFill>
                  <a:latin typeface="Comic Sans MS" pitchFamily="66" charset="0"/>
                </a:rPr>
                <a:t>At L</a:t>
              </a:r>
              <a:r>
                <a:rPr kumimoji="1" lang="en-US" baseline="-25000">
                  <a:solidFill>
                    <a:schemeClr val="bg2"/>
                  </a:solidFill>
                  <a:latin typeface="Comic Sans MS" pitchFamily="66" charset="0"/>
                </a:rPr>
                <a:t>3</a:t>
              </a:r>
              <a:r>
                <a:rPr kumimoji="1" lang="en-US">
                  <a:solidFill>
                    <a:schemeClr val="bg2"/>
                  </a:solidFill>
                  <a:latin typeface="Comic Sans MS" pitchFamily="66" charset="0"/>
                </a:rPr>
                <a:t> edge,</a:t>
              </a:r>
            </a:p>
          </p:txBody>
        </p:sp>
        <p:graphicFrame>
          <p:nvGraphicFramePr>
            <p:cNvPr id="1026" name="Object 10"/>
            <p:cNvGraphicFramePr>
              <a:graphicFrameLocks noChangeAspect="1"/>
            </p:cNvGraphicFramePr>
            <p:nvPr/>
          </p:nvGraphicFramePr>
          <p:xfrm>
            <a:off x="2023" y="3952"/>
            <a:ext cx="1426" cy="206"/>
          </p:xfrm>
          <a:graphic>
            <a:graphicData uri="http://schemas.openxmlformats.org/presentationml/2006/ole">
              <p:oleObj spid="_x0000_s101378" name="Equation" r:id="rId5" imgW="1409400" imgH="203040" progId="Equation.3">
                <p:embed/>
              </p:oleObj>
            </a:graphicData>
          </a:graphic>
        </p:graphicFrame>
        <p:sp>
          <p:nvSpPr>
            <p:cNvPr id="1035" name="Rectangle 11"/>
            <p:cNvSpPr>
              <a:spLocks noChangeArrowheads="1"/>
            </p:cNvSpPr>
            <p:nvPr/>
          </p:nvSpPr>
          <p:spPr bwMode="auto">
            <a:xfrm>
              <a:off x="1163" y="3913"/>
              <a:ext cx="2316" cy="266"/>
            </a:xfrm>
            <a:prstGeom prst="rect">
              <a:avLst/>
            </a:prstGeom>
            <a:noFill/>
            <a:ln w="9525">
              <a:solidFill>
                <a:srgbClr val="0000FF"/>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11560" y="1556320"/>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611560" y="2924745"/>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79985" y="1124520"/>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979985" y="1845245"/>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1422" y="3285107"/>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51422" y="2564382"/>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2231603" y="3247801"/>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2384797" y="3247007"/>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2537197" y="3247007"/>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2303835" y="2527870"/>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503610" y="2888232"/>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656010" y="2888232"/>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2456235" y="2527870"/>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3" name="TextBox 18"/>
          <p:cNvSpPr txBox="1">
            <a:spLocks noChangeArrowheads="1"/>
          </p:cNvSpPr>
          <p:nvPr/>
        </p:nvSpPr>
        <p:spPr bwMode="auto">
          <a:xfrm>
            <a:off x="3346822" y="3069207"/>
            <a:ext cx="488950"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2544" name="Rectangle 19"/>
          <p:cNvSpPr>
            <a:spLocks noChangeArrowheads="1"/>
          </p:cNvSpPr>
          <p:nvPr/>
        </p:nvSpPr>
        <p:spPr bwMode="auto">
          <a:xfrm>
            <a:off x="3275385" y="1629345"/>
            <a:ext cx="487362"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2545" name="TextBox 20"/>
          <p:cNvSpPr txBox="1">
            <a:spLocks noChangeArrowheads="1"/>
          </p:cNvSpPr>
          <p:nvPr/>
        </p:nvSpPr>
        <p:spPr bwMode="auto">
          <a:xfrm>
            <a:off x="3346822" y="908620"/>
            <a:ext cx="409575" cy="369887"/>
          </a:xfrm>
          <a:prstGeom prst="rect">
            <a:avLst/>
          </a:prstGeom>
          <a:noFill/>
          <a:ln w="9525">
            <a:noFill/>
            <a:miter lim="800000"/>
            <a:headEnd/>
            <a:tailEnd/>
          </a:ln>
        </p:spPr>
        <p:txBody>
          <a:bodyPr wrap="none">
            <a:spAutoFit/>
          </a:bodyPr>
          <a:lstStyle/>
          <a:p>
            <a:r>
              <a:rPr lang="en-US">
                <a:latin typeface="Calibri" pitchFamily="34" charset="0"/>
              </a:rPr>
              <a:t>eg</a:t>
            </a:r>
          </a:p>
        </p:txBody>
      </p:sp>
      <p:sp>
        <p:nvSpPr>
          <p:cNvPr id="22546" name="Rectangle 21"/>
          <p:cNvSpPr>
            <a:spLocks noChangeArrowheads="1"/>
          </p:cNvSpPr>
          <p:nvPr/>
        </p:nvSpPr>
        <p:spPr bwMode="auto">
          <a:xfrm>
            <a:off x="3370635" y="2338957"/>
            <a:ext cx="409575" cy="369888"/>
          </a:xfrm>
          <a:prstGeom prst="rect">
            <a:avLst/>
          </a:prstGeom>
          <a:noFill/>
          <a:ln w="9525">
            <a:noFill/>
            <a:miter lim="800000"/>
            <a:headEnd/>
            <a:tailEnd/>
          </a:ln>
        </p:spPr>
        <p:txBody>
          <a:bodyPr wrap="none">
            <a:spAutoFit/>
          </a:bodyPr>
          <a:lstStyle/>
          <a:p>
            <a:r>
              <a:rPr lang="en-US" dirty="0" err="1">
                <a:latin typeface="Calibri" pitchFamily="34" charset="0"/>
              </a:rPr>
              <a:t>eg</a:t>
            </a:r>
            <a:endParaRPr lang="en-US" dirty="0">
              <a:latin typeface="Calibri" pitchFamily="34" charset="0"/>
            </a:endParaRPr>
          </a:p>
        </p:txBody>
      </p:sp>
      <p:cxnSp>
        <p:nvCxnSpPr>
          <p:cNvPr id="23" name="Straight Arrow Connector 22"/>
          <p:cNvCxnSpPr/>
          <p:nvPr/>
        </p:nvCxnSpPr>
        <p:spPr>
          <a:xfrm rot="5400000" flipH="1" flipV="1">
            <a:off x="1329904" y="1773013"/>
            <a:ext cx="43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1404516" y="2700114"/>
            <a:ext cx="422275" cy="7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549" name="TextBox 24"/>
          <p:cNvSpPr txBox="1">
            <a:spLocks noChangeArrowheads="1"/>
          </p:cNvSpPr>
          <p:nvPr/>
        </p:nvSpPr>
        <p:spPr bwMode="auto">
          <a:xfrm>
            <a:off x="1403722" y="2061145"/>
            <a:ext cx="374650" cy="369887"/>
          </a:xfrm>
          <a:prstGeom prst="rect">
            <a:avLst/>
          </a:prstGeom>
          <a:noFill/>
          <a:ln w="9525">
            <a:noFill/>
            <a:miter lim="800000"/>
            <a:headEnd/>
            <a:tailEnd/>
          </a:ln>
        </p:spPr>
        <p:txBody>
          <a:bodyPr wrap="none">
            <a:spAutoFit/>
          </a:bodyPr>
          <a:lstStyle/>
          <a:p>
            <a:r>
              <a:rPr lang="en-US">
                <a:latin typeface="Calibri" pitchFamily="34" charset="0"/>
              </a:rPr>
              <a:t>3J</a:t>
            </a:r>
          </a:p>
        </p:txBody>
      </p:sp>
      <p:cxnSp>
        <p:nvCxnSpPr>
          <p:cNvPr id="44" name="Straight Arrow Connector 43"/>
          <p:cNvCxnSpPr/>
          <p:nvPr/>
        </p:nvCxnSpPr>
        <p:spPr>
          <a:xfrm rot="5400000" flipH="1" flipV="1">
            <a:off x="791741" y="2889026"/>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944935" y="2888232"/>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1097335" y="2888232"/>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1295772" y="2888232"/>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2591966" y="1880964"/>
            <a:ext cx="5032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70" name="TextBox 50"/>
          <p:cNvSpPr txBox="1">
            <a:spLocks noChangeArrowheads="1"/>
          </p:cNvSpPr>
          <p:nvPr/>
        </p:nvSpPr>
        <p:spPr bwMode="auto">
          <a:xfrm>
            <a:off x="2411760" y="0"/>
            <a:ext cx="1654175" cy="831850"/>
          </a:xfrm>
          <a:prstGeom prst="rect">
            <a:avLst/>
          </a:prstGeom>
          <a:noFill/>
          <a:ln w="9525">
            <a:noFill/>
            <a:miter lim="800000"/>
            <a:headEnd/>
            <a:tailEnd/>
          </a:ln>
        </p:spPr>
        <p:txBody>
          <a:bodyPr wrap="none">
            <a:spAutoFit/>
          </a:bodyPr>
          <a:lstStyle/>
          <a:p>
            <a:r>
              <a:rPr lang="en-US" sz="2400" b="1" dirty="0" smtClean="0">
                <a:solidFill>
                  <a:srgbClr val="FF0000"/>
                </a:solidFill>
                <a:latin typeface="Calibri" pitchFamily="34" charset="0"/>
              </a:rPr>
              <a:t>S=2,  </a:t>
            </a:r>
            <a:r>
              <a:rPr lang="en-US" sz="2400" b="1" dirty="0">
                <a:solidFill>
                  <a:srgbClr val="FF0000"/>
                </a:solidFill>
                <a:latin typeface="Calibri" pitchFamily="34" charset="0"/>
              </a:rPr>
              <a:t>3 fold </a:t>
            </a:r>
          </a:p>
          <a:p>
            <a:r>
              <a:rPr lang="en-US" sz="2400" b="1" dirty="0">
                <a:solidFill>
                  <a:srgbClr val="FF0000"/>
                </a:solidFill>
                <a:latin typeface="Calibri" pitchFamily="34" charset="0"/>
              </a:rPr>
              <a:t>degenerate</a:t>
            </a:r>
          </a:p>
        </p:txBody>
      </p:sp>
      <p:sp>
        <p:nvSpPr>
          <p:cNvPr id="22572" name="TextBox 52"/>
          <p:cNvSpPr txBox="1">
            <a:spLocks noChangeArrowheads="1"/>
          </p:cNvSpPr>
          <p:nvPr/>
        </p:nvSpPr>
        <p:spPr bwMode="auto">
          <a:xfrm>
            <a:off x="395536" y="260648"/>
            <a:ext cx="2033588" cy="461962"/>
          </a:xfrm>
          <a:prstGeom prst="rect">
            <a:avLst/>
          </a:prstGeom>
          <a:noFill/>
          <a:ln w="9525">
            <a:noFill/>
            <a:miter lim="800000"/>
            <a:headEnd/>
            <a:tailEnd/>
          </a:ln>
        </p:spPr>
        <p:txBody>
          <a:bodyPr wrap="none">
            <a:spAutoFit/>
          </a:bodyPr>
          <a:lstStyle/>
          <a:p>
            <a:r>
              <a:rPr lang="en-US" sz="2400" dirty="0">
                <a:latin typeface="Calibri" pitchFamily="34" charset="0"/>
              </a:rPr>
              <a:t>d6; Fe2+, Co3+</a:t>
            </a:r>
          </a:p>
        </p:txBody>
      </p:sp>
      <p:cxnSp>
        <p:nvCxnSpPr>
          <p:cNvPr id="51" name="Straight Connector 50"/>
          <p:cNvCxnSpPr/>
          <p:nvPr/>
        </p:nvCxnSpPr>
        <p:spPr>
          <a:xfrm>
            <a:off x="2123728" y="5661248"/>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2304157" y="5624835"/>
            <a:ext cx="5032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2555776" y="1124744"/>
            <a:ext cx="0" cy="453650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6016" y="5661248"/>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843808" y="1916832"/>
            <a:ext cx="2520280" cy="37444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72000" y="3429000"/>
            <a:ext cx="4079707" cy="1200329"/>
          </a:xfrm>
          <a:prstGeom prst="rect">
            <a:avLst/>
          </a:prstGeom>
          <a:noFill/>
        </p:spPr>
        <p:txBody>
          <a:bodyPr wrap="none" rtlCol="0">
            <a:spAutoFit/>
          </a:bodyPr>
          <a:lstStyle/>
          <a:p>
            <a:r>
              <a:rPr lang="en-US" sz="2400" dirty="0" smtClean="0"/>
              <a:t>Energy Loss is t2g-eg splitting</a:t>
            </a:r>
          </a:p>
          <a:p>
            <a:r>
              <a:rPr lang="en-US" sz="2400" dirty="0" smtClean="0"/>
              <a:t>These form d-d </a:t>
            </a:r>
            <a:r>
              <a:rPr lang="en-US" sz="2400" dirty="0" err="1" smtClean="0"/>
              <a:t>excitons</a:t>
            </a:r>
            <a:r>
              <a:rPr lang="en-US" sz="2400" dirty="0" smtClean="0"/>
              <a:t> or also</a:t>
            </a:r>
          </a:p>
          <a:p>
            <a:r>
              <a:rPr lang="en-US" sz="2400" dirty="0" smtClean="0"/>
              <a:t> called </a:t>
            </a:r>
            <a:r>
              <a:rPr lang="en-US" sz="2400" dirty="0" err="1" smtClean="0"/>
              <a:t>orbitaons</a:t>
            </a:r>
            <a:r>
              <a:rPr lang="en-US" sz="2400" dirty="0" smtClean="0"/>
              <a:t> </a:t>
            </a:r>
            <a:endParaRPr lang="en-US" sz="2400" dirty="0"/>
          </a:p>
        </p:txBody>
      </p:sp>
      <p:cxnSp>
        <p:nvCxnSpPr>
          <p:cNvPr id="62" name="Straight Connector 61"/>
          <p:cNvCxnSpPr/>
          <p:nvPr/>
        </p:nvCxnSpPr>
        <p:spPr>
          <a:xfrm>
            <a:off x="4500736" y="979959"/>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500736" y="1700684"/>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572173" y="3140546"/>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572173" y="2419821"/>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flipH="1" flipV="1">
            <a:off x="4752354" y="3103240"/>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4905548" y="3102446"/>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5057948" y="3102446"/>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flipH="1" flipV="1">
            <a:off x="4824586" y="2383309"/>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flipH="1" flipV="1">
            <a:off x="4976986" y="2383309"/>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TextBox 18"/>
          <p:cNvSpPr txBox="1">
            <a:spLocks noChangeArrowheads="1"/>
          </p:cNvSpPr>
          <p:nvPr/>
        </p:nvSpPr>
        <p:spPr bwMode="auto">
          <a:xfrm>
            <a:off x="5867573" y="2924646"/>
            <a:ext cx="488950"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72" name="Rectangle 19"/>
          <p:cNvSpPr>
            <a:spLocks noChangeArrowheads="1"/>
          </p:cNvSpPr>
          <p:nvPr/>
        </p:nvSpPr>
        <p:spPr bwMode="auto">
          <a:xfrm>
            <a:off x="5796136" y="1484784"/>
            <a:ext cx="487362"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73" name="TextBox 20"/>
          <p:cNvSpPr txBox="1">
            <a:spLocks noChangeArrowheads="1"/>
          </p:cNvSpPr>
          <p:nvPr/>
        </p:nvSpPr>
        <p:spPr bwMode="auto">
          <a:xfrm>
            <a:off x="5867573" y="764059"/>
            <a:ext cx="409575" cy="369887"/>
          </a:xfrm>
          <a:prstGeom prst="rect">
            <a:avLst/>
          </a:prstGeom>
          <a:noFill/>
          <a:ln w="9525">
            <a:noFill/>
            <a:miter lim="800000"/>
            <a:headEnd/>
            <a:tailEnd/>
          </a:ln>
        </p:spPr>
        <p:txBody>
          <a:bodyPr wrap="none">
            <a:spAutoFit/>
          </a:bodyPr>
          <a:lstStyle/>
          <a:p>
            <a:r>
              <a:rPr lang="en-US">
                <a:latin typeface="Calibri" pitchFamily="34" charset="0"/>
              </a:rPr>
              <a:t>eg</a:t>
            </a:r>
          </a:p>
        </p:txBody>
      </p:sp>
      <p:sp>
        <p:nvSpPr>
          <p:cNvPr id="74" name="Rectangle 21"/>
          <p:cNvSpPr>
            <a:spLocks noChangeArrowheads="1"/>
          </p:cNvSpPr>
          <p:nvPr/>
        </p:nvSpPr>
        <p:spPr bwMode="auto">
          <a:xfrm>
            <a:off x="5891386" y="2194396"/>
            <a:ext cx="409575" cy="369888"/>
          </a:xfrm>
          <a:prstGeom prst="rect">
            <a:avLst/>
          </a:prstGeom>
          <a:noFill/>
          <a:ln w="9525">
            <a:noFill/>
            <a:miter lim="800000"/>
            <a:headEnd/>
            <a:tailEnd/>
          </a:ln>
        </p:spPr>
        <p:txBody>
          <a:bodyPr wrap="none">
            <a:spAutoFit/>
          </a:bodyPr>
          <a:lstStyle/>
          <a:p>
            <a:r>
              <a:rPr lang="en-US" dirty="0" err="1">
                <a:latin typeface="Calibri" pitchFamily="34" charset="0"/>
              </a:rPr>
              <a:t>eg</a:t>
            </a:r>
            <a:endParaRPr lang="en-US" dirty="0">
              <a:latin typeface="Calibri" pitchFamily="34" charset="0"/>
            </a:endParaRPr>
          </a:p>
        </p:txBody>
      </p:sp>
      <p:cxnSp>
        <p:nvCxnSpPr>
          <p:cNvPr id="75" name="Straight Arrow Connector 74"/>
          <p:cNvCxnSpPr/>
          <p:nvPr/>
        </p:nvCxnSpPr>
        <p:spPr>
          <a:xfrm rot="5400000">
            <a:off x="4968453" y="1016323"/>
            <a:ext cx="5032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2897560" cy="923330"/>
          </a:xfrm>
          <a:prstGeom prst="rect">
            <a:avLst/>
          </a:prstGeom>
        </p:spPr>
        <p:txBody>
          <a:bodyPr wrap="square">
            <a:spAutoFit/>
          </a:bodyPr>
          <a:lstStyle/>
          <a:p>
            <a:r>
              <a:rPr lang="en-CA" dirty="0"/>
              <a:t>PRL 105, 157006 (2010</a:t>
            </a:r>
            <a:r>
              <a:rPr lang="en-CA" dirty="0" smtClean="0"/>
              <a:t>)  SLS</a:t>
            </a:r>
          </a:p>
          <a:p>
            <a:r>
              <a:rPr lang="en-CA" dirty="0" err="1" smtClean="0"/>
              <a:t>Ghiringhelli</a:t>
            </a:r>
            <a:r>
              <a:rPr lang="en-CA" dirty="0" smtClean="0"/>
              <a:t> et al</a:t>
            </a:r>
          </a:p>
          <a:p>
            <a:r>
              <a:rPr lang="en-CA" dirty="0" smtClean="0"/>
              <a:t>RIXS on Sr2CuO2Cl2</a:t>
            </a:r>
            <a:endParaRPr lang="en-CA" dirty="0"/>
          </a:p>
        </p:txBody>
      </p:sp>
      <p:pic>
        <p:nvPicPr>
          <p:cNvPr id="15362" name="Picture 2"/>
          <p:cNvPicPr>
            <a:picLocks noChangeAspect="1" noChangeArrowheads="1"/>
          </p:cNvPicPr>
          <p:nvPr/>
        </p:nvPicPr>
        <p:blipFill>
          <a:blip r:embed="rId2" cstate="print"/>
          <a:srcRect l="9383" r="6173" b="24354"/>
          <a:stretch>
            <a:fillRect/>
          </a:stretch>
        </p:blipFill>
        <p:spPr bwMode="auto">
          <a:xfrm>
            <a:off x="2601038" y="764704"/>
            <a:ext cx="6147426" cy="5976664"/>
          </a:xfrm>
          <a:prstGeom prst="rect">
            <a:avLst/>
          </a:prstGeom>
          <a:noFill/>
          <a:ln w="9525">
            <a:noFill/>
            <a:miter lim="800000"/>
            <a:headEnd/>
            <a:tailEnd/>
          </a:ln>
        </p:spPr>
      </p:pic>
      <p:cxnSp>
        <p:nvCxnSpPr>
          <p:cNvPr id="5" name="Straight Arrow Connector 4"/>
          <p:cNvCxnSpPr/>
          <p:nvPr/>
        </p:nvCxnSpPr>
        <p:spPr>
          <a:xfrm>
            <a:off x="1907704" y="1916832"/>
            <a:ext cx="2088232" cy="7200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195736" y="5301208"/>
            <a:ext cx="3312368" cy="7200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5536" y="1484784"/>
            <a:ext cx="1472904" cy="923330"/>
          </a:xfrm>
          <a:prstGeom prst="rect">
            <a:avLst/>
          </a:prstGeom>
          <a:noFill/>
        </p:spPr>
        <p:txBody>
          <a:bodyPr wrap="none" rtlCol="0">
            <a:spAutoFit/>
          </a:bodyPr>
          <a:lstStyle/>
          <a:p>
            <a:r>
              <a:rPr lang="en-US" dirty="0" smtClean="0"/>
              <a:t>d-d </a:t>
            </a:r>
            <a:r>
              <a:rPr lang="en-US" dirty="0" err="1" smtClean="0"/>
              <a:t>excitons</a:t>
            </a:r>
            <a:r>
              <a:rPr lang="en-US" dirty="0" smtClean="0"/>
              <a:t> </a:t>
            </a:r>
          </a:p>
          <a:p>
            <a:r>
              <a:rPr lang="en-US" dirty="0" smtClean="0"/>
              <a:t>Due to crystal</a:t>
            </a:r>
          </a:p>
          <a:p>
            <a:r>
              <a:rPr lang="en-US" dirty="0" smtClean="0"/>
              <a:t> fields</a:t>
            </a:r>
            <a:endParaRPr lang="en-US" dirty="0"/>
          </a:p>
        </p:txBody>
      </p:sp>
      <p:sp>
        <p:nvSpPr>
          <p:cNvPr id="9" name="TextBox 8"/>
          <p:cNvSpPr txBox="1"/>
          <p:nvPr/>
        </p:nvSpPr>
        <p:spPr>
          <a:xfrm>
            <a:off x="251520" y="5085184"/>
            <a:ext cx="1984069" cy="369332"/>
          </a:xfrm>
          <a:prstGeom prst="rect">
            <a:avLst/>
          </a:prstGeom>
          <a:noFill/>
        </p:spPr>
        <p:txBody>
          <a:bodyPr wrap="none" rtlCol="0">
            <a:spAutoFit/>
          </a:bodyPr>
          <a:lstStyle/>
          <a:p>
            <a:r>
              <a:rPr lang="en-US" dirty="0" err="1" smtClean="0"/>
              <a:t>Magnon</a:t>
            </a:r>
            <a:r>
              <a:rPr lang="en-US" dirty="0" smtClean="0"/>
              <a:t> dispersion</a:t>
            </a:r>
            <a:endParaRPr lang="en-US" dirty="0"/>
          </a:p>
        </p:txBody>
      </p:sp>
      <p:sp>
        <p:nvSpPr>
          <p:cNvPr id="10" name="TextBox 9"/>
          <p:cNvSpPr txBox="1"/>
          <p:nvPr/>
        </p:nvSpPr>
        <p:spPr>
          <a:xfrm>
            <a:off x="3131840" y="260648"/>
            <a:ext cx="5811784" cy="584775"/>
          </a:xfrm>
          <a:prstGeom prst="rect">
            <a:avLst/>
          </a:prstGeom>
          <a:noFill/>
        </p:spPr>
        <p:txBody>
          <a:bodyPr wrap="none" rtlCol="0">
            <a:spAutoFit/>
          </a:bodyPr>
          <a:lstStyle/>
          <a:p>
            <a:r>
              <a:rPr lang="en-US" sz="3200" dirty="0" smtClean="0">
                <a:solidFill>
                  <a:srgbClr val="FF0000"/>
                </a:solidFill>
              </a:rPr>
              <a:t>Resonant inelastic x ray scattering</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igure 2: Experimental data.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r>
              <a:rPr kumimoji="0" lang="en-US" sz="449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2050" name="Picture 2" descr="Experimental data."/>
          <p:cNvPicPr>
            <a:picLocks noChangeAspect="1" noChangeArrowheads="1"/>
          </p:cNvPicPr>
          <p:nvPr/>
        </p:nvPicPr>
        <p:blipFill>
          <a:blip r:embed="rId2" cstate="print"/>
          <a:srcRect/>
          <a:stretch>
            <a:fillRect/>
          </a:stretch>
        </p:blipFill>
        <p:spPr bwMode="auto">
          <a:xfrm>
            <a:off x="467544" y="272456"/>
            <a:ext cx="8317656" cy="658554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286000" y="1831975"/>
            <a:ext cx="4572000" cy="3195638"/>
          </a:xfrm>
          <a:prstGeom prst="rect">
            <a:avLst/>
          </a:prstGeom>
          <a:noFill/>
          <a:ln w="9525">
            <a:noFill/>
            <a:miter lim="800000"/>
            <a:headEnd/>
            <a:tailEnd/>
          </a:ln>
        </p:spPr>
        <p:txBody>
          <a:bodyPr>
            <a:spAutoFit/>
          </a:bodyPr>
          <a:lstStyle/>
          <a:p>
            <a:pPr>
              <a:spcBef>
                <a:spcPct val="50000"/>
              </a:spcBef>
            </a:pPr>
            <a:endParaRPr lang="en-US" sz="2400">
              <a:latin typeface="Calibri" pitchFamily="34" charset="0"/>
            </a:endParaRPr>
          </a:p>
          <a:p>
            <a:pPr>
              <a:spcBef>
                <a:spcPct val="50000"/>
              </a:spcBef>
            </a:pPr>
            <a:endParaRPr lang="en-US" sz="2400">
              <a:latin typeface="Calibri" pitchFamily="34" charset="0"/>
            </a:endParaRPr>
          </a:p>
          <a:p>
            <a:pPr>
              <a:spcBef>
                <a:spcPct val="50000"/>
              </a:spcBef>
            </a:pPr>
            <a:endParaRPr lang="en-US" sz="2400">
              <a:latin typeface="Calibri" pitchFamily="34" charset="0"/>
            </a:endParaRPr>
          </a:p>
          <a:p>
            <a:pPr>
              <a:spcBef>
                <a:spcPct val="50000"/>
              </a:spcBef>
            </a:pPr>
            <a:endParaRPr lang="en-US" sz="2400">
              <a:latin typeface="Calibri" pitchFamily="34" charset="0"/>
            </a:endParaRPr>
          </a:p>
          <a:p>
            <a:pPr>
              <a:spcBef>
                <a:spcPct val="50000"/>
              </a:spcBef>
            </a:pPr>
            <a:endParaRPr lang="en-US" sz="2400">
              <a:latin typeface="Calibri" pitchFamily="34" charset="0"/>
            </a:endParaRPr>
          </a:p>
          <a:p>
            <a:pPr>
              <a:spcBef>
                <a:spcPct val="50000"/>
              </a:spcBef>
            </a:pPr>
            <a:endParaRPr lang="en-US" sz="2400">
              <a:latin typeface="Calibri" pitchFamily="34" charset="0"/>
            </a:endParaRPr>
          </a:p>
        </p:txBody>
      </p:sp>
      <p:sp>
        <p:nvSpPr>
          <p:cNvPr id="14339" name="Rectangle 3"/>
          <p:cNvSpPr>
            <a:spLocks noChangeArrowheads="1"/>
          </p:cNvSpPr>
          <p:nvPr/>
        </p:nvSpPr>
        <p:spPr bwMode="auto">
          <a:xfrm>
            <a:off x="2286000" y="1557338"/>
            <a:ext cx="4572000" cy="3743325"/>
          </a:xfrm>
          <a:prstGeom prst="rect">
            <a:avLst/>
          </a:prstGeom>
          <a:noFill/>
          <a:ln w="9525">
            <a:noFill/>
            <a:miter lim="800000"/>
            <a:headEnd/>
            <a:tailEnd/>
          </a:ln>
        </p:spPr>
        <p:txBody>
          <a:bodyPr>
            <a:spAutoFit/>
          </a:bodyPr>
          <a:lstStyle/>
          <a:p>
            <a:pPr>
              <a:spcBef>
                <a:spcPct val="50000"/>
              </a:spcBef>
            </a:pPr>
            <a:endParaRPr lang="en-US" sz="2400">
              <a:latin typeface="Calibri" pitchFamily="34" charset="0"/>
            </a:endParaRPr>
          </a:p>
          <a:p>
            <a:pPr>
              <a:spcBef>
                <a:spcPct val="50000"/>
              </a:spcBef>
            </a:pPr>
            <a:endParaRPr lang="en-US" sz="2400">
              <a:latin typeface="Calibri" pitchFamily="34" charset="0"/>
            </a:endParaRPr>
          </a:p>
          <a:p>
            <a:pPr>
              <a:spcBef>
                <a:spcPct val="50000"/>
              </a:spcBef>
            </a:pPr>
            <a:endParaRPr lang="en-US" sz="2400">
              <a:latin typeface="Calibri" pitchFamily="34" charset="0"/>
            </a:endParaRPr>
          </a:p>
          <a:p>
            <a:pPr>
              <a:spcBef>
                <a:spcPct val="50000"/>
              </a:spcBef>
            </a:pPr>
            <a:endParaRPr lang="en-US" sz="2400">
              <a:latin typeface="Calibri" pitchFamily="34" charset="0"/>
            </a:endParaRPr>
          </a:p>
          <a:p>
            <a:pPr>
              <a:spcBef>
                <a:spcPct val="50000"/>
              </a:spcBef>
            </a:pPr>
            <a:endParaRPr lang="en-US" sz="2400">
              <a:latin typeface="Calibri" pitchFamily="34" charset="0"/>
            </a:endParaRPr>
          </a:p>
          <a:p>
            <a:pPr>
              <a:spcBef>
                <a:spcPct val="50000"/>
              </a:spcBef>
            </a:pPr>
            <a:endParaRPr lang="en-US" sz="2400">
              <a:latin typeface="Calibri" pitchFamily="34" charset="0"/>
            </a:endParaRPr>
          </a:p>
          <a:p>
            <a:pPr>
              <a:spcBef>
                <a:spcPct val="50000"/>
              </a:spcBef>
            </a:pPr>
            <a:endParaRPr lang="en-US" sz="2400">
              <a:latin typeface="Calibri" pitchFamily="34" charset="0"/>
            </a:endParaRPr>
          </a:p>
        </p:txBody>
      </p:sp>
      <p:pic>
        <p:nvPicPr>
          <p:cNvPr id="14340" name="Picture 4"/>
          <p:cNvPicPr>
            <a:picLocks noChangeAspect="1" noChangeArrowheads="1"/>
          </p:cNvPicPr>
          <p:nvPr/>
        </p:nvPicPr>
        <p:blipFill>
          <a:blip r:embed="rId2" cstate="print"/>
          <a:srcRect t="10020"/>
          <a:stretch>
            <a:fillRect/>
          </a:stretch>
        </p:blipFill>
        <p:spPr bwMode="auto">
          <a:xfrm>
            <a:off x="365125" y="714375"/>
            <a:ext cx="8778875" cy="6143625"/>
          </a:xfrm>
          <a:prstGeom prst="rect">
            <a:avLst/>
          </a:prstGeom>
          <a:noFill/>
          <a:ln w="9525">
            <a:noFill/>
            <a:miter lim="800000"/>
            <a:headEnd/>
            <a:tailEnd/>
          </a:ln>
        </p:spPr>
      </p:pic>
      <p:sp>
        <p:nvSpPr>
          <p:cNvPr id="14341" name="TextBox 6"/>
          <p:cNvSpPr txBox="1">
            <a:spLocks noChangeArrowheads="1"/>
          </p:cNvSpPr>
          <p:nvPr/>
        </p:nvSpPr>
        <p:spPr bwMode="auto">
          <a:xfrm>
            <a:off x="285750" y="71438"/>
            <a:ext cx="4044950" cy="369887"/>
          </a:xfrm>
          <a:prstGeom prst="rect">
            <a:avLst/>
          </a:prstGeom>
          <a:noFill/>
          <a:ln w="9525">
            <a:noFill/>
            <a:miter lim="800000"/>
            <a:headEnd/>
            <a:tailEnd/>
          </a:ln>
        </p:spPr>
        <p:txBody>
          <a:bodyPr wrap="none">
            <a:spAutoFit/>
          </a:bodyPr>
          <a:lstStyle/>
          <a:p>
            <a:r>
              <a:rPr lang="en-US">
                <a:latin typeface="Calibri" pitchFamily="34" charset="0"/>
              </a:rPr>
              <a:t>Mizokawa et al PRB 63, 024403 2001</a:t>
            </a:r>
          </a:p>
        </p:txBody>
      </p:sp>
      <p:sp>
        <p:nvSpPr>
          <p:cNvPr id="14342" name="Rectangle 6"/>
          <p:cNvSpPr>
            <a:spLocks noChangeArrowheads="1"/>
          </p:cNvSpPr>
          <p:nvPr/>
        </p:nvSpPr>
        <p:spPr bwMode="auto">
          <a:xfrm>
            <a:off x="428625" y="1857375"/>
            <a:ext cx="8358188" cy="461963"/>
          </a:xfrm>
          <a:prstGeom prst="rect">
            <a:avLst/>
          </a:prstGeom>
          <a:noFill/>
          <a:ln w="9525">
            <a:noFill/>
            <a:miter lim="800000"/>
            <a:headEnd/>
            <a:tailEnd/>
          </a:ln>
        </p:spPr>
        <p:txBody>
          <a:bodyPr>
            <a:spAutoFit/>
          </a:bodyPr>
          <a:lstStyle/>
          <a:p>
            <a:r>
              <a:rPr lang="en-US" sz="2400">
                <a:solidFill>
                  <a:srgbClr val="FF0000"/>
                </a:solidFill>
                <a:latin typeface="Calibri" pitchFamily="34" charset="0"/>
              </a:rPr>
              <a:t>Mn4+ , d3, S=3/2 ,No quadrupole ; Mn3+, S=2, orbital degeneracy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t="14938"/>
          <a:stretch>
            <a:fillRect/>
          </a:stretch>
        </p:blipFill>
        <p:spPr bwMode="auto">
          <a:xfrm>
            <a:off x="1682750" y="1162050"/>
            <a:ext cx="5006975" cy="5314950"/>
          </a:xfrm>
          <a:prstGeom prst="rect">
            <a:avLst/>
          </a:prstGeom>
          <a:noFill/>
          <a:ln w="9525">
            <a:noFill/>
            <a:miter lim="800000"/>
            <a:headEnd/>
            <a:tailEnd/>
          </a:ln>
        </p:spPr>
      </p:pic>
      <p:sp>
        <p:nvSpPr>
          <p:cNvPr id="25603" name="TextBox 2"/>
          <p:cNvSpPr txBox="1">
            <a:spLocks noChangeArrowheads="1"/>
          </p:cNvSpPr>
          <p:nvPr/>
        </p:nvSpPr>
        <p:spPr bwMode="auto">
          <a:xfrm>
            <a:off x="260350" y="2940050"/>
            <a:ext cx="2176463" cy="923925"/>
          </a:xfrm>
          <a:prstGeom prst="rect">
            <a:avLst/>
          </a:prstGeom>
          <a:noFill/>
          <a:ln w="9525">
            <a:noFill/>
            <a:miter lim="800000"/>
            <a:headEnd/>
            <a:tailEnd/>
          </a:ln>
        </p:spPr>
        <p:txBody>
          <a:bodyPr wrap="none">
            <a:spAutoFit/>
          </a:bodyPr>
          <a:lstStyle/>
          <a:p>
            <a:r>
              <a:rPr lang="en-US">
                <a:latin typeface="Calibri" pitchFamily="34" charset="0"/>
              </a:rPr>
              <a:t>The hole can freely </a:t>
            </a:r>
          </a:p>
          <a:p>
            <a:r>
              <a:rPr lang="en-US">
                <a:latin typeface="Calibri" pitchFamily="34" charset="0"/>
              </a:rPr>
              <a:t>Propagate leading to </a:t>
            </a:r>
          </a:p>
          <a:p>
            <a:r>
              <a:rPr lang="en-US">
                <a:latin typeface="Calibri" pitchFamily="34" charset="0"/>
              </a:rPr>
              <a:t>A width</a:t>
            </a:r>
          </a:p>
        </p:txBody>
      </p:sp>
      <p:sp>
        <p:nvSpPr>
          <p:cNvPr id="25604" name="TextBox 3"/>
          <p:cNvSpPr txBox="1">
            <a:spLocks noChangeArrowheads="1"/>
          </p:cNvSpPr>
          <p:nvPr/>
        </p:nvSpPr>
        <p:spPr bwMode="auto">
          <a:xfrm>
            <a:off x="6211888" y="3073400"/>
            <a:ext cx="2932112" cy="646113"/>
          </a:xfrm>
          <a:prstGeom prst="rect">
            <a:avLst/>
          </a:prstGeom>
          <a:noFill/>
          <a:ln w="9525">
            <a:noFill/>
            <a:miter lim="800000"/>
            <a:headEnd/>
            <a:tailEnd/>
          </a:ln>
        </p:spPr>
        <p:txBody>
          <a:bodyPr wrap="none">
            <a:spAutoFit/>
          </a:bodyPr>
          <a:lstStyle/>
          <a:p>
            <a:r>
              <a:rPr lang="en-US">
                <a:latin typeface="Calibri" pitchFamily="34" charset="0"/>
              </a:rPr>
              <a:t>The electron can freely </a:t>
            </a:r>
          </a:p>
          <a:p>
            <a:r>
              <a:rPr lang="en-US">
                <a:latin typeface="Calibri" pitchFamily="34" charset="0"/>
              </a:rPr>
              <a:t>Propagate leading to a width </a:t>
            </a:r>
          </a:p>
        </p:txBody>
      </p:sp>
      <p:cxnSp>
        <p:nvCxnSpPr>
          <p:cNvPr id="6" name="Straight Arrow Connector 5"/>
          <p:cNvCxnSpPr/>
          <p:nvPr/>
        </p:nvCxnSpPr>
        <p:spPr>
          <a:xfrm>
            <a:off x="5638800" y="2495550"/>
            <a:ext cx="1333500" cy="66675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1771650" y="2495550"/>
            <a:ext cx="1066800" cy="57785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5594350" y="3740150"/>
            <a:ext cx="1244600" cy="355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05000" y="3606800"/>
            <a:ext cx="1555750" cy="48895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25609" name="TextBox 12"/>
          <p:cNvSpPr txBox="1">
            <a:spLocks noChangeArrowheads="1"/>
          </p:cNvSpPr>
          <p:nvPr/>
        </p:nvSpPr>
        <p:spPr bwMode="auto">
          <a:xfrm>
            <a:off x="7016750" y="1917700"/>
            <a:ext cx="2087563" cy="923925"/>
          </a:xfrm>
          <a:prstGeom prst="rect">
            <a:avLst/>
          </a:prstGeom>
          <a:noFill/>
          <a:ln w="9525">
            <a:noFill/>
            <a:miter lim="800000"/>
            <a:headEnd/>
            <a:tailEnd/>
          </a:ln>
        </p:spPr>
        <p:txBody>
          <a:bodyPr wrap="none">
            <a:spAutoFit/>
          </a:bodyPr>
          <a:lstStyle/>
          <a:p>
            <a:r>
              <a:rPr lang="en-US">
                <a:latin typeface="Calibri" pitchFamily="34" charset="0"/>
              </a:rPr>
              <a:t>Largest coulomb</a:t>
            </a:r>
          </a:p>
          <a:p>
            <a:r>
              <a:rPr lang="en-US">
                <a:latin typeface="Calibri" pitchFamily="34" charset="0"/>
              </a:rPr>
              <a:t>Interaction is on site</a:t>
            </a:r>
          </a:p>
          <a:p>
            <a:r>
              <a:rPr lang="en-US">
                <a:latin typeface="Calibri" pitchFamily="34" charset="0"/>
              </a:rPr>
              <a:t>   U</a:t>
            </a:r>
          </a:p>
        </p:txBody>
      </p:sp>
      <p:cxnSp>
        <p:nvCxnSpPr>
          <p:cNvPr id="15" name="Straight Arrow Connector 14"/>
          <p:cNvCxnSpPr/>
          <p:nvPr/>
        </p:nvCxnSpPr>
        <p:spPr>
          <a:xfrm flipV="1">
            <a:off x="5638800" y="2095500"/>
            <a:ext cx="1466850" cy="13335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itle 15"/>
          <p:cNvSpPr>
            <a:spLocks noGrp="1"/>
          </p:cNvSpPr>
          <p:nvPr>
            <p:ph type="title"/>
          </p:nvPr>
        </p:nvSpPr>
        <p:spPr>
          <a:xfrm>
            <a:off x="438150" y="184150"/>
            <a:ext cx="8229600" cy="1143000"/>
          </a:xfrm>
        </p:spPr>
        <p:txBody>
          <a:bodyPr rtlCol="0">
            <a:normAutofit fontScale="90000"/>
          </a:bodyPr>
          <a:lstStyle/>
          <a:p>
            <a:pPr eaLnBrk="1" fontAlgn="auto" hangingPunct="1">
              <a:spcAft>
                <a:spcPts val="0"/>
              </a:spcAft>
              <a:defRPr/>
            </a:pPr>
            <a:r>
              <a:rPr lang="en-US" dirty="0" smtClean="0"/>
              <a:t>Simplest model single band Hubbard</a:t>
            </a:r>
          </a:p>
        </p:txBody>
      </p:sp>
      <p:sp>
        <p:nvSpPr>
          <p:cNvPr id="25612" name="TextBox 16"/>
          <p:cNvSpPr txBox="1">
            <a:spLocks noChangeArrowheads="1"/>
          </p:cNvSpPr>
          <p:nvPr/>
        </p:nvSpPr>
        <p:spPr bwMode="auto">
          <a:xfrm>
            <a:off x="349250" y="1295400"/>
            <a:ext cx="1665288" cy="646113"/>
          </a:xfrm>
          <a:prstGeom prst="rect">
            <a:avLst/>
          </a:prstGeom>
          <a:noFill/>
          <a:ln w="9525">
            <a:noFill/>
            <a:miter lim="800000"/>
            <a:headEnd/>
            <a:tailEnd/>
          </a:ln>
        </p:spPr>
        <p:txBody>
          <a:bodyPr wrap="none">
            <a:spAutoFit/>
          </a:bodyPr>
          <a:lstStyle/>
          <a:p>
            <a:r>
              <a:rPr lang="en-US">
                <a:latin typeface="Calibri" pitchFamily="34" charset="0"/>
              </a:rPr>
              <a:t>Row of H atoms</a:t>
            </a:r>
          </a:p>
          <a:p>
            <a:r>
              <a:rPr lang="en-US">
                <a:latin typeface="Calibri" pitchFamily="34" charset="0"/>
              </a:rPr>
              <a:t>1s orbitals only </a:t>
            </a:r>
          </a:p>
        </p:txBody>
      </p:sp>
      <p:sp>
        <p:nvSpPr>
          <p:cNvPr id="25613" name="TextBox 18"/>
          <p:cNvSpPr txBox="1">
            <a:spLocks noChangeArrowheads="1"/>
          </p:cNvSpPr>
          <p:nvPr/>
        </p:nvSpPr>
        <p:spPr bwMode="auto">
          <a:xfrm>
            <a:off x="793750" y="4051300"/>
            <a:ext cx="1839913" cy="369888"/>
          </a:xfrm>
          <a:prstGeom prst="rect">
            <a:avLst/>
          </a:prstGeom>
          <a:noFill/>
          <a:ln w="9525">
            <a:noFill/>
            <a:miter lim="800000"/>
            <a:headEnd/>
            <a:tailEnd/>
          </a:ln>
        </p:spPr>
        <p:txBody>
          <a:bodyPr wrap="none">
            <a:spAutoFit/>
          </a:bodyPr>
          <a:lstStyle/>
          <a:p>
            <a:r>
              <a:rPr lang="en-US">
                <a:latin typeface="Calibri" pitchFamily="34" charset="0"/>
              </a:rPr>
              <a:t>E gap = 12.9eV-W</a:t>
            </a:r>
          </a:p>
        </p:txBody>
      </p:sp>
      <p:sp>
        <p:nvSpPr>
          <p:cNvPr id="25614" name="TextBox 19"/>
          <p:cNvSpPr txBox="1">
            <a:spLocks noChangeArrowheads="1"/>
          </p:cNvSpPr>
          <p:nvPr/>
        </p:nvSpPr>
        <p:spPr bwMode="auto">
          <a:xfrm>
            <a:off x="6305550" y="5384800"/>
            <a:ext cx="2717800" cy="923925"/>
          </a:xfrm>
          <a:prstGeom prst="rect">
            <a:avLst/>
          </a:prstGeom>
          <a:noFill/>
          <a:ln w="9525">
            <a:noFill/>
            <a:miter lim="800000"/>
            <a:headEnd/>
            <a:tailEnd/>
          </a:ln>
        </p:spPr>
        <p:txBody>
          <a:bodyPr wrap="none">
            <a:spAutoFit/>
          </a:bodyPr>
          <a:lstStyle/>
          <a:p>
            <a:r>
              <a:rPr lang="en-US">
                <a:latin typeface="Calibri" pitchFamily="34" charset="0"/>
              </a:rPr>
              <a:t>The actual motion of the </a:t>
            </a:r>
          </a:p>
          <a:p>
            <a:r>
              <a:rPr lang="en-US">
                <a:latin typeface="Calibri" pitchFamily="34" charset="0"/>
              </a:rPr>
              <a:t>Particles will turn out to be</a:t>
            </a:r>
          </a:p>
          <a:p>
            <a:r>
              <a:rPr lang="en-US">
                <a:latin typeface="Calibri" pitchFamily="34" charset="0"/>
              </a:rPr>
              <a:t> more complicated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1"/>
          <p:cNvSpPr>
            <a:spLocks noGrp="1" noChangeArrowheads="1"/>
          </p:cNvSpPr>
          <p:nvPr>
            <p:ph type="title"/>
          </p:nvPr>
        </p:nvSpPr>
        <p:spPr/>
        <p:txBody>
          <a:bodyPr/>
          <a:lstStyle/>
          <a:p>
            <a:pPr eaLnBrk="1" hangingPunct="1"/>
            <a:r>
              <a:rPr lang="en-US" smtClean="0"/>
              <a:t>For large U&gt;&gt;W</a:t>
            </a:r>
          </a:p>
        </p:txBody>
      </p:sp>
      <p:sp>
        <p:nvSpPr>
          <p:cNvPr id="1029" name="Rectangle 12"/>
          <p:cNvSpPr>
            <a:spLocks noGrp="1" noChangeArrowheads="1"/>
          </p:cNvSpPr>
          <p:nvPr>
            <p:ph type="body" idx="1"/>
          </p:nvPr>
        </p:nvSpPr>
        <p:spPr/>
        <p:txBody>
          <a:bodyPr/>
          <a:lstStyle/>
          <a:p>
            <a:pPr eaLnBrk="1" hangingPunct="1"/>
            <a:r>
              <a:rPr lang="en-US" smtClean="0"/>
              <a:t>One electron per site ----Insulator </a:t>
            </a:r>
          </a:p>
          <a:p>
            <a:pPr eaLnBrk="1" hangingPunct="1"/>
            <a:r>
              <a:rPr lang="en-US" smtClean="0"/>
              <a:t>Low energy scale physics contains no charge fluctuations </a:t>
            </a:r>
          </a:p>
          <a:p>
            <a:pPr eaLnBrk="1" hangingPunct="1"/>
            <a:r>
              <a:rPr lang="en-US" smtClean="0"/>
              <a:t>Spin fluctuations determine the low energy scale properties </a:t>
            </a:r>
          </a:p>
          <a:p>
            <a:pPr eaLnBrk="1" hangingPunct="1"/>
            <a:r>
              <a:rPr lang="en-US" smtClean="0"/>
              <a:t>Can we project out the high energy scale? </a:t>
            </a:r>
          </a:p>
        </p:txBody>
      </p:sp>
      <p:graphicFrame>
        <p:nvGraphicFramePr>
          <p:cNvPr id="1026" name="Object 2"/>
          <p:cNvGraphicFramePr>
            <a:graphicFrameLocks noChangeAspect="1"/>
          </p:cNvGraphicFramePr>
          <p:nvPr/>
        </p:nvGraphicFramePr>
        <p:xfrm>
          <a:off x="1763713" y="5110163"/>
          <a:ext cx="2520950" cy="1001712"/>
        </p:xfrm>
        <a:graphic>
          <a:graphicData uri="http://schemas.openxmlformats.org/presentationml/2006/ole">
            <p:oleObj spid="_x0000_s5122" name="Equation" r:id="rId3" imgW="888614" imgH="355446" progId="Equation.3">
              <p:embed/>
            </p:oleObj>
          </a:graphicData>
        </a:graphic>
      </p:graphicFrame>
      <p:graphicFrame>
        <p:nvGraphicFramePr>
          <p:cNvPr id="1027" name="Object 3"/>
          <p:cNvGraphicFramePr>
            <a:graphicFrameLocks noChangeAspect="1"/>
          </p:cNvGraphicFramePr>
          <p:nvPr/>
        </p:nvGraphicFramePr>
        <p:xfrm>
          <a:off x="5219700" y="5164138"/>
          <a:ext cx="2232025" cy="625475"/>
        </p:xfrm>
        <a:graphic>
          <a:graphicData uri="http://schemas.openxmlformats.org/presentationml/2006/ole">
            <p:oleObj spid="_x0000_s5123" name="Equation" r:id="rId4" imgW="710891" imgH="203112" progId="Equation.3">
              <p:embed/>
            </p:oleObj>
          </a:graphicData>
        </a:graphic>
      </p:graphicFrame>
      <p:sp>
        <p:nvSpPr>
          <p:cNvPr id="1030" name="Rectangle 21"/>
          <p:cNvSpPr>
            <a:spLocks noChangeArrowheads="1"/>
          </p:cNvSpPr>
          <p:nvPr/>
        </p:nvSpPr>
        <p:spPr bwMode="auto">
          <a:xfrm>
            <a:off x="0" y="301625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1031" name="Rectangle 22"/>
          <p:cNvSpPr>
            <a:spLocks noChangeArrowheads="1"/>
          </p:cNvSpPr>
          <p:nvPr/>
        </p:nvSpPr>
        <p:spPr bwMode="auto">
          <a:xfrm>
            <a:off x="3059113" y="5661025"/>
            <a:ext cx="355600" cy="274638"/>
          </a:xfrm>
          <a:prstGeom prst="rect">
            <a:avLst/>
          </a:prstGeom>
          <a:noFill/>
          <a:ln w="9525">
            <a:noFill/>
            <a:miter lim="800000"/>
            <a:headEnd/>
            <a:tailEnd/>
          </a:ln>
        </p:spPr>
        <p:txBody>
          <a:bodyPr wrap="none" anchor="ctr">
            <a:spAutoFit/>
          </a:bodyPr>
          <a:lstStyle/>
          <a:p>
            <a:r>
              <a:rPr lang="en-CA" sz="1200">
                <a:latin typeface="Calibri" pitchFamily="34" charset="0"/>
                <a:cs typeface="Times New Roman" pitchFamily="18" charset="0"/>
              </a:rPr>
              <a:t>    </a:t>
            </a:r>
            <a:endParaRPr lang="en-CA">
              <a:latin typeface="Calibri" pitchFamily="34" charset="0"/>
            </a:endParaRPr>
          </a:p>
        </p:txBody>
      </p:sp>
      <p:sp>
        <p:nvSpPr>
          <p:cNvPr id="1032" name="Text Box 23"/>
          <p:cNvSpPr txBox="1">
            <a:spLocks noChangeArrowheads="1"/>
          </p:cNvSpPr>
          <p:nvPr/>
        </p:nvSpPr>
        <p:spPr bwMode="auto">
          <a:xfrm>
            <a:off x="2700338" y="6165850"/>
            <a:ext cx="3143250" cy="366713"/>
          </a:xfrm>
          <a:prstGeom prst="rect">
            <a:avLst/>
          </a:prstGeom>
          <a:noFill/>
          <a:ln w="9525">
            <a:noFill/>
            <a:miter lim="800000"/>
            <a:headEnd/>
            <a:tailEnd/>
          </a:ln>
        </p:spPr>
        <p:txBody>
          <a:bodyPr wrap="none">
            <a:spAutoFit/>
          </a:bodyPr>
          <a:lstStyle/>
          <a:p>
            <a:r>
              <a:rPr lang="en-US">
                <a:latin typeface="Calibri" pitchFamily="34" charset="0"/>
              </a:rPr>
              <a:t>Heisenberg Spin Hamiltonian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p:cNvSpPr>
            <a:spLocks noGrp="1"/>
          </p:cNvSpPr>
          <p:nvPr>
            <p:ph type="ctrTitle"/>
          </p:nvPr>
        </p:nvSpPr>
        <p:spPr/>
        <p:txBody>
          <a:bodyPr/>
          <a:lstStyle/>
          <a:p>
            <a:pPr eaLnBrk="1" hangingPunct="1"/>
            <a:r>
              <a:rPr lang="en-US" smtClean="0"/>
              <a:t>Spectral weight transfer</a:t>
            </a:r>
          </a:p>
        </p:txBody>
      </p:sp>
      <p:sp>
        <p:nvSpPr>
          <p:cNvPr id="7" name="Subtitle 6"/>
          <p:cNvSpPr>
            <a:spLocks noGrp="1"/>
          </p:cNvSpPr>
          <p:nvPr>
            <p:ph type="subTitle" idx="1"/>
          </p:nvPr>
        </p:nvSpPr>
        <p:spPr/>
        <p:txBody>
          <a:bodyPr rtlCol="0">
            <a:normAutofit/>
          </a:bodyPr>
          <a:lstStyle/>
          <a:p>
            <a:pPr eaLnBrk="1" fontAlgn="auto" hangingPunct="1">
              <a:spcAft>
                <a:spcPts val="0"/>
              </a:spcAft>
              <a:defRPr/>
            </a:pPr>
            <a:r>
              <a:rPr lang="en-US" dirty="0" smtClean="0"/>
              <a:t>The real signature of strong correlation effects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rc 4"/>
          <p:cNvSpPr>
            <a:spLocks/>
          </p:cNvSpPr>
          <p:nvPr/>
        </p:nvSpPr>
        <p:spPr bwMode="auto">
          <a:xfrm rot="-5400000">
            <a:off x="2714626" y="2155825"/>
            <a:ext cx="1530350" cy="796925"/>
          </a:xfrm>
          <a:custGeom>
            <a:avLst/>
            <a:gdLst>
              <a:gd name="T0" fmla="*/ 552040828 w 21622"/>
              <a:gd name="T1" fmla="*/ 0 h 43200"/>
              <a:gd name="T2" fmla="*/ 0 w 21622"/>
              <a:gd name="T3" fmla="*/ 2147483647 h 43200"/>
              <a:gd name="T4" fmla="*/ 552040828 w 21622"/>
              <a:gd name="T5" fmla="*/ 2147483647 h 43200"/>
              <a:gd name="T6" fmla="*/ 0 60000 65536"/>
              <a:gd name="T7" fmla="*/ 0 60000 65536"/>
              <a:gd name="T8" fmla="*/ 0 60000 65536"/>
              <a:gd name="T9" fmla="*/ 0 w 21622"/>
              <a:gd name="T10" fmla="*/ 0 h 43200"/>
              <a:gd name="T11" fmla="*/ 21622 w 21622"/>
              <a:gd name="T12" fmla="*/ 43200 h 43200"/>
            </a:gdLst>
            <a:ahLst/>
            <a:cxnLst>
              <a:cxn ang="T6">
                <a:pos x="T0" y="T1"/>
              </a:cxn>
              <a:cxn ang="T7">
                <a:pos x="T2" y="T3"/>
              </a:cxn>
              <a:cxn ang="T8">
                <a:pos x="T4" y="T5"/>
              </a:cxn>
            </a:cxnLst>
            <a:rect l="T9" t="T10" r="T11" b="T12"/>
            <a:pathLst>
              <a:path w="21622" h="43200" fill="none" extrusionOk="0">
                <a:moveTo>
                  <a:pt x="21" y="0"/>
                </a:moveTo>
                <a:cubicBezTo>
                  <a:pt x="11951" y="0"/>
                  <a:pt x="21622" y="9670"/>
                  <a:pt x="21622" y="21600"/>
                </a:cubicBezTo>
                <a:cubicBezTo>
                  <a:pt x="21622" y="33529"/>
                  <a:pt x="11951" y="43200"/>
                  <a:pt x="22" y="43200"/>
                </a:cubicBezTo>
                <a:cubicBezTo>
                  <a:pt x="14" y="43200"/>
                  <a:pt x="7" y="43199"/>
                  <a:pt x="0" y="43199"/>
                </a:cubicBezTo>
              </a:path>
              <a:path w="21622" h="43200" stroke="0" extrusionOk="0">
                <a:moveTo>
                  <a:pt x="21" y="0"/>
                </a:moveTo>
                <a:cubicBezTo>
                  <a:pt x="11951" y="0"/>
                  <a:pt x="21622" y="9670"/>
                  <a:pt x="21622" y="21600"/>
                </a:cubicBezTo>
                <a:cubicBezTo>
                  <a:pt x="21622" y="33529"/>
                  <a:pt x="11951" y="43200"/>
                  <a:pt x="22" y="43200"/>
                </a:cubicBezTo>
                <a:cubicBezTo>
                  <a:pt x="14" y="43200"/>
                  <a:pt x="7" y="43199"/>
                  <a:pt x="0" y="43199"/>
                </a:cubicBezTo>
                <a:lnTo>
                  <a:pt x="22" y="21600"/>
                </a:lnTo>
                <a:close/>
              </a:path>
            </a:pathLst>
          </a:custGeom>
          <a:solidFill>
            <a:srgbClr val="FFFF99"/>
          </a:solidFill>
          <a:ln w="19050">
            <a:solidFill>
              <a:schemeClr val="tx1"/>
            </a:solidFill>
            <a:round/>
            <a:headEnd/>
            <a:tailEnd/>
          </a:ln>
        </p:spPr>
        <p:txBody>
          <a:bodyPr wrap="none" anchor="ctr"/>
          <a:lstStyle/>
          <a:p>
            <a:endParaRPr lang="en-US"/>
          </a:p>
        </p:txBody>
      </p:sp>
      <p:sp>
        <p:nvSpPr>
          <p:cNvPr id="27651" name="Arc 5"/>
          <p:cNvSpPr>
            <a:spLocks/>
          </p:cNvSpPr>
          <p:nvPr/>
        </p:nvSpPr>
        <p:spPr bwMode="auto">
          <a:xfrm rot="-5400000">
            <a:off x="4799013" y="2157412"/>
            <a:ext cx="1530350" cy="796925"/>
          </a:xfrm>
          <a:custGeom>
            <a:avLst/>
            <a:gdLst>
              <a:gd name="T0" fmla="*/ 552040828 w 21622"/>
              <a:gd name="T1" fmla="*/ 0 h 43200"/>
              <a:gd name="T2" fmla="*/ 0 w 21622"/>
              <a:gd name="T3" fmla="*/ 2147483647 h 43200"/>
              <a:gd name="T4" fmla="*/ 552040828 w 21622"/>
              <a:gd name="T5" fmla="*/ 2147483647 h 43200"/>
              <a:gd name="T6" fmla="*/ 0 60000 65536"/>
              <a:gd name="T7" fmla="*/ 0 60000 65536"/>
              <a:gd name="T8" fmla="*/ 0 60000 65536"/>
              <a:gd name="T9" fmla="*/ 0 w 21622"/>
              <a:gd name="T10" fmla="*/ 0 h 43200"/>
              <a:gd name="T11" fmla="*/ 21622 w 21622"/>
              <a:gd name="T12" fmla="*/ 43200 h 43200"/>
            </a:gdLst>
            <a:ahLst/>
            <a:cxnLst>
              <a:cxn ang="T6">
                <a:pos x="T0" y="T1"/>
              </a:cxn>
              <a:cxn ang="T7">
                <a:pos x="T2" y="T3"/>
              </a:cxn>
              <a:cxn ang="T8">
                <a:pos x="T4" y="T5"/>
              </a:cxn>
            </a:cxnLst>
            <a:rect l="T9" t="T10" r="T11" b="T12"/>
            <a:pathLst>
              <a:path w="21622" h="43200" fill="none" extrusionOk="0">
                <a:moveTo>
                  <a:pt x="21" y="0"/>
                </a:moveTo>
                <a:cubicBezTo>
                  <a:pt x="11951" y="0"/>
                  <a:pt x="21622" y="9670"/>
                  <a:pt x="21622" y="21600"/>
                </a:cubicBezTo>
                <a:cubicBezTo>
                  <a:pt x="21622" y="33529"/>
                  <a:pt x="11951" y="43200"/>
                  <a:pt x="22" y="43200"/>
                </a:cubicBezTo>
                <a:cubicBezTo>
                  <a:pt x="14" y="43200"/>
                  <a:pt x="7" y="43199"/>
                  <a:pt x="0" y="43199"/>
                </a:cubicBezTo>
              </a:path>
              <a:path w="21622" h="43200" stroke="0" extrusionOk="0">
                <a:moveTo>
                  <a:pt x="21" y="0"/>
                </a:moveTo>
                <a:cubicBezTo>
                  <a:pt x="11951" y="0"/>
                  <a:pt x="21622" y="9670"/>
                  <a:pt x="21622" y="21600"/>
                </a:cubicBezTo>
                <a:cubicBezTo>
                  <a:pt x="21622" y="33529"/>
                  <a:pt x="11951" y="43200"/>
                  <a:pt x="22" y="43200"/>
                </a:cubicBezTo>
                <a:cubicBezTo>
                  <a:pt x="14" y="43200"/>
                  <a:pt x="7" y="43199"/>
                  <a:pt x="0" y="43199"/>
                </a:cubicBezTo>
                <a:lnTo>
                  <a:pt x="22" y="21600"/>
                </a:lnTo>
                <a:close/>
              </a:path>
            </a:pathLst>
          </a:custGeom>
          <a:solidFill>
            <a:srgbClr val="FFFF99"/>
          </a:solidFill>
          <a:ln w="19050">
            <a:solidFill>
              <a:schemeClr val="tx1"/>
            </a:solidFill>
            <a:round/>
            <a:headEnd/>
            <a:tailEnd/>
          </a:ln>
        </p:spPr>
        <p:txBody>
          <a:bodyPr wrap="none" anchor="ctr"/>
          <a:lstStyle/>
          <a:p>
            <a:endParaRPr lang="en-US"/>
          </a:p>
        </p:txBody>
      </p:sp>
      <p:sp>
        <p:nvSpPr>
          <p:cNvPr id="27652" name="Line 6"/>
          <p:cNvSpPr>
            <a:spLocks noChangeShapeType="1"/>
          </p:cNvSpPr>
          <p:nvPr/>
        </p:nvSpPr>
        <p:spPr bwMode="auto">
          <a:xfrm>
            <a:off x="2849563" y="3333750"/>
            <a:ext cx="3432175" cy="0"/>
          </a:xfrm>
          <a:prstGeom prst="line">
            <a:avLst/>
          </a:prstGeom>
          <a:noFill/>
          <a:ln w="19050">
            <a:solidFill>
              <a:schemeClr val="tx1"/>
            </a:solidFill>
            <a:round/>
            <a:headEnd/>
            <a:tailEnd/>
          </a:ln>
        </p:spPr>
        <p:txBody>
          <a:bodyPr/>
          <a:lstStyle/>
          <a:p>
            <a:endParaRPr lang="en-US"/>
          </a:p>
        </p:txBody>
      </p:sp>
      <p:sp>
        <p:nvSpPr>
          <p:cNvPr id="27653" name="Text Box 7"/>
          <p:cNvSpPr txBox="1">
            <a:spLocks noChangeArrowheads="1"/>
          </p:cNvSpPr>
          <p:nvPr/>
        </p:nvSpPr>
        <p:spPr bwMode="auto">
          <a:xfrm>
            <a:off x="3282950" y="2405063"/>
            <a:ext cx="404813" cy="457200"/>
          </a:xfrm>
          <a:prstGeom prst="rect">
            <a:avLst/>
          </a:prstGeom>
          <a:noFill/>
          <a:ln w="9525">
            <a:noFill/>
            <a:miter lim="800000"/>
            <a:headEnd/>
            <a:tailEnd/>
          </a:ln>
        </p:spPr>
        <p:txBody>
          <a:bodyPr wrap="none">
            <a:spAutoFit/>
          </a:bodyPr>
          <a:lstStyle/>
          <a:p>
            <a:r>
              <a:rPr lang="en-CA">
                <a:latin typeface="Calibri" pitchFamily="34" charset="0"/>
              </a:rPr>
              <a:t>N</a:t>
            </a:r>
          </a:p>
        </p:txBody>
      </p:sp>
      <p:sp>
        <p:nvSpPr>
          <p:cNvPr id="27654" name="Text Box 8"/>
          <p:cNvSpPr txBox="1">
            <a:spLocks noChangeArrowheads="1"/>
          </p:cNvSpPr>
          <p:nvPr/>
        </p:nvSpPr>
        <p:spPr bwMode="auto">
          <a:xfrm>
            <a:off x="5365750" y="2405063"/>
            <a:ext cx="404813" cy="457200"/>
          </a:xfrm>
          <a:prstGeom prst="rect">
            <a:avLst/>
          </a:prstGeom>
          <a:noFill/>
          <a:ln w="9525">
            <a:noFill/>
            <a:miter lim="800000"/>
            <a:headEnd/>
            <a:tailEnd/>
          </a:ln>
        </p:spPr>
        <p:txBody>
          <a:bodyPr wrap="none">
            <a:spAutoFit/>
          </a:bodyPr>
          <a:lstStyle/>
          <a:p>
            <a:r>
              <a:rPr lang="en-CA">
                <a:latin typeface="Calibri" pitchFamily="34" charset="0"/>
              </a:rPr>
              <a:t>N</a:t>
            </a:r>
          </a:p>
        </p:txBody>
      </p:sp>
      <p:sp>
        <p:nvSpPr>
          <p:cNvPr id="27655" name="Line 9"/>
          <p:cNvSpPr>
            <a:spLocks noChangeShapeType="1"/>
          </p:cNvSpPr>
          <p:nvPr/>
        </p:nvSpPr>
        <p:spPr bwMode="auto">
          <a:xfrm flipV="1">
            <a:off x="4540250" y="1943100"/>
            <a:ext cx="0" cy="1390650"/>
          </a:xfrm>
          <a:prstGeom prst="line">
            <a:avLst/>
          </a:prstGeom>
          <a:noFill/>
          <a:ln w="19050">
            <a:solidFill>
              <a:schemeClr val="tx1"/>
            </a:solidFill>
            <a:prstDash val="dash"/>
            <a:round/>
            <a:headEnd/>
            <a:tailEnd/>
          </a:ln>
        </p:spPr>
        <p:txBody>
          <a:bodyPr/>
          <a:lstStyle/>
          <a:p>
            <a:endParaRPr lang="en-US"/>
          </a:p>
        </p:txBody>
      </p:sp>
      <p:sp>
        <p:nvSpPr>
          <p:cNvPr id="27656" name="Text Box 10"/>
          <p:cNvSpPr txBox="1">
            <a:spLocks noChangeArrowheads="1"/>
          </p:cNvSpPr>
          <p:nvPr/>
        </p:nvSpPr>
        <p:spPr bwMode="auto">
          <a:xfrm>
            <a:off x="4359275" y="3306763"/>
            <a:ext cx="482600" cy="457200"/>
          </a:xfrm>
          <a:prstGeom prst="rect">
            <a:avLst/>
          </a:prstGeom>
          <a:noFill/>
          <a:ln w="9525">
            <a:noFill/>
            <a:miter lim="800000"/>
            <a:headEnd/>
            <a:tailEnd/>
          </a:ln>
        </p:spPr>
        <p:txBody>
          <a:bodyPr wrap="none">
            <a:spAutoFit/>
          </a:bodyPr>
          <a:lstStyle/>
          <a:p>
            <a:r>
              <a:rPr lang="en-CA">
                <a:latin typeface="Calibri" pitchFamily="34" charset="0"/>
              </a:rPr>
              <a:t>E</a:t>
            </a:r>
            <a:r>
              <a:rPr lang="en-CA" baseline="-25000">
                <a:latin typeface="Calibri" pitchFamily="34" charset="0"/>
              </a:rPr>
              <a:t>F</a:t>
            </a:r>
          </a:p>
        </p:txBody>
      </p:sp>
      <p:sp>
        <p:nvSpPr>
          <p:cNvPr id="27657" name="Text Box 11"/>
          <p:cNvSpPr txBox="1">
            <a:spLocks noChangeArrowheads="1"/>
          </p:cNvSpPr>
          <p:nvPr/>
        </p:nvSpPr>
        <p:spPr bwMode="auto">
          <a:xfrm>
            <a:off x="2743200" y="3319463"/>
            <a:ext cx="709613" cy="457200"/>
          </a:xfrm>
          <a:prstGeom prst="rect">
            <a:avLst/>
          </a:prstGeom>
          <a:noFill/>
          <a:ln w="9525">
            <a:noFill/>
            <a:miter lim="800000"/>
            <a:headEnd/>
            <a:tailEnd/>
          </a:ln>
        </p:spPr>
        <p:txBody>
          <a:bodyPr wrap="none">
            <a:spAutoFit/>
          </a:bodyPr>
          <a:lstStyle/>
          <a:p>
            <a:r>
              <a:rPr lang="en-CA">
                <a:latin typeface="Calibri" pitchFamily="34" charset="0"/>
              </a:rPr>
              <a:t>PES</a:t>
            </a:r>
          </a:p>
        </p:txBody>
      </p:sp>
      <p:sp>
        <p:nvSpPr>
          <p:cNvPr id="27658" name="Text Box 12"/>
          <p:cNvSpPr txBox="1">
            <a:spLocks noChangeArrowheads="1"/>
          </p:cNvSpPr>
          <p:nvPr/>
        </p:nvSpPr>
        <p:spPr bwMode="auto">
          <a:xfrm>
            <a:off x="5600700" y="3319463"/>
            <a:ext cx="709613" cy="457200"/>
          </a:xfrm>
          <a:prstGeom prst="rect">
            <a:avLst/>
          </a:prstGeom>
          <a:noFill/>
          <a:ln w="9525">
            <a:noFill/>
            <a:miter lim="800000"/>
            <a:headEnd/>
            <a:tailEnd/>
          </a:ln>
        </p:spPr>
        <p:txBody>
          <a:bodyPr wrap="none">
            <a:spAutoFit/>
          </a:bodyPr>
          <a:lstStyle/>
          <a:p>
            <a:r>
              <a:rPr lang="en-CA">
                <a:latin typeface="Calibri" pitchFamily="34" charset="0"/>
              </a:rPr>
              <a:t>PES</a:t>
            </a:r>
          </a:p>
        </p:txBody>
      </p:sp>
      <p:sp>
        <p:nvSpPr>
          <p:cNvPr id="27659" name="Line 13"/>
          <p:cNvSpPr>
            <a:spLocks noChangeShapeType="1"/>
          </p:cNvSpPr>
          <p:nvPr/>
        </p:nvSpPr>
        <p:spPr bwMode="auto">
          <a:xfrm flipH="1">
            <a:off x="3527425" y="3559175"/>
            <a:ext cx="538163" cy="0"/>
          </a:xfrm>
          <a:prstGeom prst="line">
            <a:avLst/>
          </a:prstGeom>
          <a:noFill/>
          <a:ln w="9525">
            <a:solidFill>
              <a:schemeClr val="tx1"/>
            </a:solidFill>
            <a:round/>
            <a:headEnd/>
            <a:tailEnd type="triangle" w="med" len="med"/>
          </a:ln>
        </p:spPr>
        <p:txBody>
          <a:bodyPr/>
          <a:lstStyle/>
          <a:p>
            <a:endParaRPr lang="en-US"/>
          </a:p>
        </p:txBody>
      </p:sp>
      <p:sp>
        <p:nvSpPr>
          <p:cNvPr id="27660" name="Line 14"/>
          <p:cNvSpPr>
            <a:spLocks noChangeShapeType="1"/>
          </p:cNvSpPr>
          <p:nvPr/>
        </p:nvSpPr>
        <p:spPr bwMode="auto">
          <a:xfrm flipH="1">
            <a:off x="4962525" y="3559175"/>
            <a:ext cx="538163" cy="0"/>
          </a:xfrm>
          <a:prstGeom prst="line">
            <a:avLst/>
          </a:prstGeom>
          <a:noFill/>
          <a:ln w="9525">
            <a:solidFill>
              <a:schemeClr val="tx1"/>
            </a:solidFill>
            <a:round/>
            <a:headEnd type="triangle" w="med" len="med"/>
            <a:tailEnd/>
          </a:ln>
        </p:spPr>
        <p:txBody>
          <a:bodyPr/>
          <a:lstStyle/>
          <a:p>
            <a:endParaRPr lang="en-US"/>
          </a:p>
        </p:txBody>
      </p:sp>
      <p:sp>
        <p:nvSpPr>
          <p:cNvPr id="27661" name="Text Box 16"/>
          <p:cNvSpPr txBox="1">
            <a:spLocks noChangeArrowheads="1"/>
          </p:cNvSpPr>
          <p:nvPr/>
        </p:nvSpPr>
        <p:spPr bwMode="auto">
          <a:xfrm>
            <a:off x="4335463" y="1428750"/>
            <a:ext cx="404812" cy="457200"/>
          </a:xfrm>
          <a:prstGeom prst="rect">
            <a:avLst/>
          </a:prstGeom>
          <a:noFill/>
          <a:ln w="9525">
            <a:noFill/>
            <a:miter lim="800000"/>
            <a:headEnd/>
            <a:tailEnd/>
          </a:ln>
        </p:spPr>
        <p:txBody>
          <a:bodyPr wrap="none">
            <a:spAutoFit/>
          </a:bodyPr>
          <a:lstStyle/>
          <a:p>
            <a:r>
              <a:rPr lang="en-CA">
                <a:latin typeface="Calibri" pitchFamily="34" charset="0"/>
              </a:rPr>
              <a:t>U</a:t>
            </a:r>
          </a:p>
        </p:txBody>
      </p:sp>
      <p:sp>
        <p:nvSpPr>
          <p:cNvPr id="27662" name="Line 17"/>
          <p:cNvSpPr>
            <a:spLocks noChangeShapeType="1"/>
          </p:cNvSpPr>
          <p:nvPr/>
        </p:nvSpPr>
        <p:spPr bwMode="auto">
          <a:xfrm>
            <a:off x="4791075" y="1655763"/>
            <a:ext cx="763588" cy="0"/>
          </a:xfrm>
          <a:prstGeom prst="line">
            <a:avLst/>
          </a:prstGeom>
          <a:noFill/>
          <a:ln w="9525">
            <a:solidFill>
              <a:schemeClr val="tx1"/>
            </a:solidFill>
            <a:round/>
            <a:headEnd/>
            <a:tailEnd type="triangle" w="med" len="med"/>
          </a:ln>
        </p:spPr>
        <p:txBody>
          <a:bodyPr/>
          <a:lstStyle/>
          <a:p>
            <a:endParaRPr lang="en-US"/>
          </a:p>
        </p:txBody>
      </p:sp>
      <p:sp>
        <p:nvSpPr>
          <p:cNvPr id="27663" name="Line 18"/>
          <p:cNvSpPr>
            <a:spLocks noChangeShapeType="1"/>
          </p:cNvSpPr>
          <p:nvPr/>
        </p:nvSpPr>
        <p:spPr bwMode="auto">
          <a:xfrm flipH="1">
            <a:off x="3475038" y="1655763"/>
            <a:ext cx="814387" cy="0"/>
          </a:xfrm>
          <a:prstGeom prst="line">
            <a:avLst/>
          </a:prstGeom>
          <a:noFill/>
          <a:ln w="9525">
            <a:solidFill>
              <a:schemeClr val="tx1"/>
            </a:solidFill>
            <a:round/>
            <a:headEnd/>
            <a:tailEnd type="triangle" w="med" len="med"/>
          </a:ln>
        </p:spPr>
        <p:txBody>
          <a:bodyPr/>
          <a:lstStyle/>
          <a:p>
            <a:endParaRPr lang="en-US"/>
          </a:p>
        </p:txBody>
      </p:sp>
      <p:grpSp>
        <p:nvGrpSpPr>
          <p:cNvPr id="2" name="Group 54"/>
          <p:cNvGrpSpPr>
            <a:grpSpLocks/>
          </p:cNvGrpSpPr>
          <p:nvPr/>
        </p:nvGrpSpPr>
        <p:grpSpPr bwMode="auto">
          <a:xfrm>
            <a:off x="2998788" y="1027113"/>
            <a:ext cx="3163887" cy="215900"/>
            <a:chOff x="639" y="2636"/>
            <a:chExt cx="1993" cy="136"/>
          </a:xfrm>
        </p:grpSpPr>
        <p:sp>
          <p:nvSpPr>
            <p:cNvPr id="27734" name="Line 20"/>
            <p:cNvSpPr>
              <a:spLocks noChangeAspect="1" noChangeShapeType="1"/>
            </p:cNvSpPr>
            <p:nvPr/>
          </p:nvSpPr>
          <p:spPr bwMode="auto">
            <a:xfrm>
              <a:off x="639" y="2767"/>
              <a:ext cx="134" cy="1"/>
            </a:xfrm>
            <a:prstGeom prst="line">
              <a:avLst/>
            </a:prstGeom>
            <a:noFill/>
            <a:ln w="19050">
              <a:solidFill>
                <a:schemeClr val="tx1"/>
              </a:solidFill>
              <a:round/>
              <a:headEnd/>
              <a:tailEnd/>
            </a:ln>
          </p:spPr>
          <p:txBody>
            <a:bodyPr/>
            <a:lstStyle/>
            <a:p>
              <a:endParaRPr lang="en-US"/>
            </a:p>
          </p:txBody>
        </p:sp>
        <p:sp>
          <p:nvSpPr>
            <p:cNvPr id="27735" name="Line 24"/>
            <p:cNvSpPr>
              <a:spLocks noChangeAspect="1" noChangeShapeType="1"/>
            </p:cNvSpPr>
            <p:nvPr/>
          </p:nvSpPr>
          <p:spPr bwMode="auto">
            <a:xfrm>
              <a:off x="845" y="2768"/>
              <a:ext cx="134" cy="1"/>
            </a:xfrm>
            <a:prstGeom prst="line">
              <a:avLst/>
            </a:prstGeom>
            <a:noFill/>
            <a:ln w="19050">
              <a:solidFill>
                <a:schemeClr val="tx1"/>
              </a:solidFill>
              <a:round/>
              <a:headEnd/>
              <a:tailEnd/>
            </a:ln>
          </p:spPr>
          <p:txBody>
            <a:bodyPr/>
            <a:lstStyle/>
            <a:p>
              <a:endParaRPr lang="en-US"/>
            </a:p>
          </p:txBody>
        </p:sp>
        <p:sp>
          <p:nvSpPr>
            <p:cNvPr id="27736" name="Oval 25"/>
            <p:cNvSpPr>
              <a:spLocks noChangeAspect="1" noChangeArrowheads="1"/>
            </p:cNvSpPr>
            <p:nvPr/>
          </p:nvSpPr>
          <p:spPr bwMode="auto">
            <a:xfrm>
              <a:off x="871" y="2637"/>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37" name="Line 27"/>
            <p:cNvSpPr>
              <a:spLocks noChangeAspect="1" noChangeShapeType="1"/>
            </p:cNvSpPr>
            <p:nvPr/>
          </p:nvSpPr>
          <p:spPr bwMode="auto">
            <a:xfrm>
              <a:off x="1051" y="2769"/>
              <a:ext cx="134" cy="1"/>
            </a:xfrm>
            <a:prstGeom prst="line">
              <a:avLst/>
            </a:prstGeom>
            <a:noFill/>
            <a:ln w="19050">
              <a:solidFill>
                <a:schemeClr val="tx1"/>
              </a:solidFill>
              <a:round/>
              <a:headEnd/>
              <a:tailEnd/>
            </a:ln>
          </p:spPr>
          <p:txBody>
            <a:bodyPr/>
            <a:lstStyle/>
            <a:p>
              <a:endParaRPr lang="en-US"/>
            </a:p>
          </p:txBody>
        </p:sp>
        <p:sp>
          <p:nvSpPr>
            <p:cNvPr id="27738" name="Oval 28"/>
            <p:cNvSpPr>
              <a:spLocks noChangeAspect="1" noChangeArrowheads="1"/>
            </p:cNvSpPr>
            <p:nvPr/>
          </p:nvSpPr>
          <p:spPr bwMode="auto">
            <a:xfrm>
              <a:off x="1077" y="2638"/>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39" name="Line 30"/>
            <p:cNvSpPr>
              <a:spLocks noChangeAspect="1" noChangeShapeType="1"/>
            </p:cNvSpPr>
            <p:nvPr/>
          </p:nvSpPr>
          <p:spPr bwMode="auto">
            <a:xfrm>
              <a:off x="1257" y="2770"/>
              <a:ext cx="134" cy="1"/>
            </a:xfrm>
            <a:prstGeom prst="line">
              <a:avLst/>
            </a:prstGeom>
            <a:noFill/>
            <a:ln w="19050">
              <a:solidFill>
                <a:schemeClr val="tx1"/>
              </a:solidFill>
              <a:round/>
              <a:headEnd/>
              <a:tailEnd/>
            </a:ln>
          </p:spPr>
          <p:txBody>
            <a:bodyPr/>
            <a:lstStyle/>
            <a:p>
              <a:endParaRPr lang="en-US"/>
            </a:p>
          </p:txBody>
        </p:sp>
        <p:sp>
          <p:nvSpPr>
            <p:cNvPr id="27740" name="Oval 31"/>
            <p:cNvSpPr>
              <a:spLocks noChangeAspect="1" noChangeArrowheads="1"/>
            </p:cNvSpPr>
            <p:nvPr/>
          </p:nvSpPr>
          <p:spPr bwMode="auto">
            <a:xfrm>
              <a:off x="1283" y="2639"/>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41" name="Line 33"/>
            <p:cNvSpPr>
              <a:spLocks noChangeAspect="1" noChangeShapeType="1"/>
            </p:cNvSpPr>
            <p:nvPr/>
          </p:nvSpPr>
          <p:spPr bwMode="auto">
            <a:xfrm>
              <a:off x="1463" y="2771"/>
              <a:ext cx="134" cy="1"/>
            </a:xfrm>
            <a:prstGeom prst="line">
              <a:avLst/>
            </a:prstGeom>
            <a:noFill/>
            <a:ln w="19050">
              <a:solidFill>
                <a:schemeClr val="tx1"/>
              </a:solidFill>
              <a:round/>
              <a:headEnd/>
              <a:tailEnd/>
            </a:ln>
          </p:spPr>
          <p:txBody>
            <a:bodyPr/>
            <a:lstStyle/>
            <a:p>
              <a:endParaRPr lang="en-US"/>
            </a:p>
          </p:txBody>
        </p:sp>
        <p:sp>
          <p:nvSpPr>
            <p:cNvPr id="27742" name="Oval 34"/>
            <p:cNvSpPr>
              <a:spLocks noChangeAspect="1" noChangeArrowheads="1"/>
            </p:cNvSpPr>
            <p:nvPr/>
          </p:nvSpPr>
          <p:spPr bwMode="auto">
            <a:xfrm>
              <a:off x="1489" y="2640"/>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43" name="Line 36"/>
            <p:cNvSpPr>
              <a:spLocks noChangeAspect="1" noChangeShapeType="1"/>
            </p:cNvSpPr>
            <p:nvPr/>
          </p:nvSpPr>
          <p:spPr bwMode="auto">
            <a:xfrm>
              <a:off x="1669" y="2767"/>
              <a:ext cx="134" cy="1"/>
            </a:xfrm>
            <a:prstGeom prst="line">
              <a:avLst/>
            </a:prstGeom>
            <a:noFill/>
            <a:ln w="19050">
              <a:solidFill>
                <a:schemeClr val="tx1"/>
              </a:solidFill>
              <a:round/>
              <a:headEnd/>
              <a:tailEnd/>
            </a:ln>
          </p:spPr>
          <p:txBody>
            <a:bodyPr/>
            <a:lstStyle/>
            <a:p>
              <a:endParaRPr lang="en-US"/>
            </a:p>
          </p:txBody>
        </p:sp>
        <p:sp>
          <p:nvSpPr>
            <p:cNvPr id="27744" name="Oval 37"/>
            <p:cNvSpPr>
              <a:spLocks noChangeAspect="1" noChangeArrowheads="1"/>
            </p:cNvSpPr>
            <p:nvPr/>
          </p:nvSpPr>
          <p:spPr bwMode="auto">
            <a:xfrm>
              <a:off x="1695" y="2636"/>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45" name="Line 39"/>
            <p:cNvSpPr>
              <a:spLocks noChangeAspect="1" noChangeShapeType="1"/>
            </p:cNvSpPr>
            <p:nvPr/>
          </p:nvSpPr>
          <p:spPr bwMode="auto">
            <a:xfrm>
              <a:off x="1875" y="2768"/>
              <a:ext cx="134" cy="1"/>
            </a:xfrm>
            <a:prstGeom prst="line">
              <a:avLst/>
            </a:prstGeom>
            <a:noFill/>
            <a:ln w="19050">
              <a:solidFill>
                <a:schemeClr val="tx1"/>
              </a:solidFill>
              <a:round/>
              <a:headEnd/>
              <a:tailEnd/>
            </a:ln>
          </p:spPr>
          <p:txBody>
            <a:bodyPr/>
            <a:lstStyle/>
            <a:p>
              <a:endParaRPr lang="en-US"/>
            </a:p>
          </p:txBody>
        </p:sp>
        <p:sp>
          <p:nvSpPr>
            <p:cNvPr id="27746" name="Oval 40"/>
            <p:cNvSpPr>
              <a:spLocks noChangeAspect="1" noChangeArrowheads="1"/>
            </p:cNvSpPr>
            <p:nvPr/>
          </p:nvSpPr>
          <p:spPr bwMode="auto">
            <a:xfrm>
              <a:off x="1901" y="2637"/>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47" name="Line 42"/>
            <p:cNvSpPr>
              <a:spLocks noChangeAspect="1" noChangeShapeType="1"/>
            </p:cNvSpPr>
            <p:nvPr/>
          </p:nvSpPr>
          <p:spPr bwMode="auto">
            <a:xfrm>
              <a:off x="2081" y="2769"/>
              <a:ext cx="134" cy="1"/>
            </a:xfrm>
            <a:prstGeom prst="line">
              <a:avLst/>
            </a:prstGeom>
            <a:noFill/>
            <a:ln w="19050">
              <a:solidFill>
                <a:schemeClr val="tx1"/>
              </a:solidFill>
              <a:round/>
              <a:headEnd/>
              <a:tailEnd/>
            </a:ln>
          </p:spPr>
          <p:txBody>
            <a:bodyPr/>
            <a:lstStyle/>
            <a:p>
              <a:endParaRPr lang="en-US"/>
            </a:p>
          </p:txBody>
        </p:sp>
        <p:sp>
          <p:nvSpPr>
            <p:cNvPr id="27748" name="Oval 43"/>
            <p:cNvSpPr>
              <a:spLocks noChangeAspect="1" noChangeArrowheads="1"/>
            </p:cNvSpPr>
            <p:nvPr/>
          </p:nvSpPr>
          <p:spPr bwMode="auto">
            <a:xfrm>
              <a:off x="2107" y="2638"/>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49" name="Line 45"/>
            <p:cNvSpPr>
              <a:spLocks noChangeAspect="1" noChangeShapeType="1"/>
            </p:cNvSpPr>
            <p:nvPr/>
          </p:nvSpPr>
          <p:spPr bwMode="auto">
            <a:xfrm>
              <a:off x="2292" y="2770"/>
              <a:ext cx="134" cy="1"/>
            </a:xfrm>
            <a:prstGeom prst="line">
              <a:avLst/>
            </a:prstGeom>
            <a:noFill/>
            <a:ln w="19050">
              <a:solidFill>
                <a:schemeClr val="tx1"/>
              </a:solidFill>
              <a:round/>
              <a:headEnd/>
              <a:tailEnd/>
            </a:ln>
          </p:spPr>
          <p:txBody>
            <a:bodyPr/>
            <a:lstStyle/>
            <a:p>
              <a:endParaRPr lang="en-US"/>
            </a:p>
          </p:txBody>
        </p:sp>
        <p:sp>
          <p:nvSpPr>
            <p:cNvPr id="27750" name="Oval 46"/>
            <p:cNvSpPr>
              <a:spLocks noChangeAspect="1" noChangeArrowheads="1"/>
            </p:cNvSpPr>
            <p:nvPr/>
          </p:nvSpPr>
          <p:spPr bwMode="auto">
            <a:xfrm>
              <a:off x="2318" y="2639"/>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51" name="Line 48"/>
            <p:cNvSpPr>
              <a:spLocks noChangeAspect="1" noChangeShapeType="1"/>
            </p:cNvSpPr>
            <p:nvPr/>
          </p:nvSpPr>
          <p:spPr bwMode="auto">
            <a:xfrm>
              <a:off x="2498" y="2771"/>
              <a:ext cx="134" cy="1"/>
            </a:xfrm>
            <a:prstGeom prst="line">
              <a:avLst/>
            </a:prstGeom>
            <a:noFill/>
            <a:ln w="19050">
              <a:solidFill>
                <a:schemeClr val="tx1"/>
              </a:solidFill>
              <a:round/>
              <a:headEnd/>
              <a:tailEnd/>
            </a:ln>
          </p:spPr>
          <p:txBody>
            <a:bodyPr/>
            <a:lstStyle/>
            <a:p>
              <a:endParaRPr lang="en-US"/>
            </a:p>
          </p:txBody>
        </p:sp>
        <p:sp>
          <p:nvSpPr>
            <p:cNvPr id="27752" name="Oval 49"/>
            <p:cNvSpPr>
              <a:spLocks noChangeAspect="1" noChangeArrowheads="1"/>
            </p:cNvSpPr>
            <p:nvPr/>
          </p:nvSpPr>
          <p:spPr bwMode="auto">
            <a:xfrm>
              <a:off x="2524" y="2640"/>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53" name="Oval 53"/>
            <p:cNvSpPr>
              <a:spLocks noChangeAspect="1" noChangeArrowheads="1"/>
            </p:cNvSpPr>
            <p:nvPr/>
          </p:nvSpPr>
          <p:spPr bwMode="auto">
            <a:xfrm>
              <a:off x="672" y="2638"/>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grpSp>
      <p:sp>
        <p:nvSpPr>
          <p:cNvPr id="27665" name="Arc 56"/>
          <p:cNvSpPr>
            <a:spLocks/>
          </p:cNvSpPr>
          <p:nvPr/>
        </p:nvSpPr>
        <p:spPr bwMode="auto">
          <a:xfrm rot="-5400000">
            <a:off x="473076" y="4945062"/>
            <a:ext cx="1530350" cy="796925"/>
          </a:xfrm>
          <a:custGeom>
            <a:avLst/>
            <a:gdLst>
              <a:gd name="T0" fmla="*/ 552040828 w 21622"/>
              <a:gd name="T1" fmla="*/ 0 h 43200"/>
              <a:gd name="T2" fmla="*/ 0 w 21622"/>
              <a:gd name="T3" fmla="*/ 2147483647 h 43200"/>
              <a:gd name="T4" fmla="*/ 552040828 w 21622"/>
              <a:gd name="T5" fmla="*/ 2147483647 h 43200"/>
              <a:gd name="T6" fmla="*/ 0 60000 65536"/>
              <a:gd name="T7" fmla="*/ 0 60000 65536"/>
              <a:gd name="T8" fmla="*/ 0 60000 65536"/>
              <a:gd name="T9" fmla="*/ 0 w 21622"/>
              <a:gd name="T10" fmla="*/ 0 h 43200"/>
              <a:gd name="T11" fmla="*/ 21622 w 21622"/>
              <a:gd name="T12" fmla="*/ 43200 h 43200"/>
            </a:gdLst>
            <a:ahLst/>
            <a:cxnLst>
              <a:cxn ang="T6">
                <a:pos x="T0" y="T1"/>
              </a:cxn>
              <a:cxn ang="T7">
                <a:pos x="T2" y="T3"/>
              </a:cxn>
              <a:cxn ang="T8">
                <a:pos x="T4" y="T5"/>
              </a:cxn>
            </a:cxnLst>
            <a:rect l="T9" t="T10" r="T11" b="T12"/>
            <a:pathLst>
              <a:path w="21622" h="43200" fill="none" extrusionOk="0">
                <a:moveTo>
                  <a:pt x="21" y="0"/>
                </a:moveTo>
                <a:cubicBezTo>
                  <a:pt x="11951" y="0"/>
                  <a:pt x="21622" y="9670"/>
                  <a:pt x="21622" y="21600"/>
                </a:cubicBezTo>
                <a:cubicBezTo>
                  <a:pt x="21622" y="33529"/>
                  <a:pt x="11951" y="43200"/>
                  <a:pt x="22" y="43200"/>
                </a:cubicBezTo>
                <a:cubicBezTo>
                  <a:pt x="14" y="43200"/>
                  <a:pt x="7" y="43199"/>
                  <a:pt x="0" y="43199"/>
                </a:cubicBezTo>
              </a:path>
              <a:path w="21622" h="43200" stroke="0" extrusionOk="0">
                <a:moveTo>
                  <a:pt x="21" y="0"/>
                </a:moveTo>
                <a:cubicBezTo>
                  <a:pt x="11951" y="0"/>
                  <a:pt x="21622" y="9670"/>
                  <a:pt x="21622" y="21600"/>
                </a:cubicBezTo>
                <a:cubicBezTo>
                  <a:pt x="21622" y="33529"/>
                  <a:pt x="11951" y="43200"/>
                  <a:pt x="22" y="43200"/>
                </a:cubicBezTo>
                <a:cubicBezTo>
                  <a:pt x="14" y="43200"/>
                  <a:pt x="7" y="43199"/>
                  <a:pt x="0" y="43199"/>
                </a:cubicBezTo>
                <a:lnTo>
                  <a:pt x="22" y="21600"/>
                </a:lnTo>
                <a:close/>
              </a:path>
            </a:pathLst>
          </a:custGeom>
          <a:solidFill>
            <a:srgbClr val="FFFF99"/>
          </a:solidFill>
          <a:ln w="19050">
            <a:solidFill>
              <a:schemeClr val="tx1"/>
            </a:solidFill>
            <a:round/>
            <a:headEnd/>
            <a:tailEnd/>
          </a:ln>
        </p:spPr>
        <p:txBody>
          <a:bodyPr wrap="none" anchor="ctr"/>
          <a:lstStyle/>
          <a:p>
            <a:endParaRPr lang="en-US"/>
          </a:p>
        </p:txBody>
      </p:sp>
      <p:sp>
        <p:nvSpPr>
          <p:cNvPr id="27666" name="Arc 57"/>
          <p:cNvSpPr>
            <a:spLocks/>
          </p:cNvSpPr>
          <p:nvPr/>
        </p:nvSpPr>
        <p:spPr bwMode="auto">
          <a:xfrm rot="-5400000">
            <a:off x="2557463" y="4946650"/>
            <a:ext cx="1530350" cy="796925"/>
          </a:xfrm>
          <a:custGeom>
            <a:avLst/>
            <a:gdLst>
              <a:gd name="T0" fmla="*/ 552040828 w 21622"/>
              <a:gd name="T1" fmla="*/ 0 h 43200"/>
              <a:gd name="T2" fmla="*/ 0 w 21622"/>
              <a:gd name="T3" fmla="*/ 2147483647 h 43200"/>
              <a:gd name="T4" fmla="*/ 552040828 w 21622"/>
              <a:gd name="T5" fmla="*/ 2147483647 h 43200"/>
              <a:gd name="T6" fmla="*/ 0 60000 65536"/>
              <a:gd name="T7" fmla="*/ 0 60000 65536"/>
              <a:gd name="T8" fmla="*/ 0 60000 65536"/>
              <a:gd name="T9" fmla="*/ 0 w 21622"/>
              <a:gd name="T10" fmla="*/ 0 h 43200"/>
              <a:gd name="T11" fmla="*/ 21622 w 21622"/>
              <a:gd name="T12" fmla="*/ 43200 h 43200"/>
            </a:gdLst>
            <a:ahLst/>
            <a:cxnLst>
              <a:cxn ang="T6">
                <a:pos x="T0" y="T1"/>
              </a:cxn>
              <a:cxn ang="T7">
                <a:pos x="T2" y="T3"/>
              </a:cxn>
              <a:cxn ang="T8">
                <a:pos x="T4" y="T5"/>
              </a:cxn>
            </a:cxnLst>
            <a:rect l="T9" t="T10" r="T11" b="T12"/>
            <a:pathLst>
              <a:path w="21622" h="43200" fill="none" extrusionOk="0">
                <a:moveTo>
                  <a:pt x="21" y="0"/>
                </a:moveTo>
                <a:cubicBezTo>
                  <a:pt x="11951" y="0"/>
                  <a:pt x="21622" y="9670"/>
                  <a:pt x="21622" y="21600"/>
                </a:cubicBezTo>
                <a:cubicBezTo>
                  <a:pt x="21622" y="33529"/>
                  <a:pt x="11951" y="43200"/>
                  <a:pt x="22" y="43200"/>
                </a:cubicBezTo>
                <a:cubicBezTo>
                  <a:pt x="14" y="43200"/>
                  <a:pt x="7" y="43199"/>
                  <a:pt x="0" y="43199"/>
                </a:cubicBezTo>
              </a:path>
              <a:path w="21622" h="43200" stroke="0" extrusionOk="0">
                <a:moveTo>
                  <a:pt x="21" y="0"/>
                </a:moveTo>
                <a:cubicBezTo>
                  <a:pt x="11951" y="0"/>
                  <a:pt x="21622" y="9670"/>
                  <a:pt x="21622" y="21600"/>
                </a:cubicBezTo>
                <a:cubicBezTo>
                  <a:pt x="21622" y="33529"/>
                  <a:pt x="11951" y="43200"/>
                  <a:pt x="22" y="43200"/>
                </a:cubicBezTo>
                <a:cubicBezTo>
                  <a:pt x="14" y="43200"/>
                  <a:pt x="7" y="43199"/>
                  <a:pt x="0" y="43199"/>
                </a:cubicBezTo>
                <a:lnTo>
                  <a:pt x="22" y="21600"/>
                </a:lnTo>
                <a:close/>
              </a:path>
            </a:pathLst>
          </a:custGeom>
          <a:solidFill>
            <a:srgbClr val="FFFF99"/>
          </a:solidFill>
          <a:ln w="19050">
            <a:solidFill>
              <a:schemeClr val="tx1"/>
            </a:solidFill>
            <a:round/>
            <a:headEnd/>
            <a:tailEnd/>
          </a:ln>
        </p:spPr>
        <p:txBody>
          <a:bodyPr wrap="none" anchor="ctr"/>
          <a:lstStyle/>
          <a:p>
            <a:endParaRPr lang="en-US"/>
          </a:p>
        </p:txBody>
      </p:sp>
      <p:sp>
        <p:nvSpPr>
          <p:cNvPr id="27667" name="Line 58"/>
          <p:cNvSpPr>
            <a:spLocks noChangeShapeType="1"/>
          </p:cNvSpPr>
          <p:nvPr/>
        </p:nvSpPr>
        <p:spPr bwMode="auto">
          <a:xfrm>
            <a:off x="608013" y="6122988"/>
            <a:ext cx="3432175" cy="0"/>
          </a:xfrm>
          <a:prstGeom prst="line">
            <a:avLst/>
          </a:prstGeom>
          <a:noFill/>
          <a:ln w="19050">
            <a:solidFill>
              <a:schemeClr val="tx1"/>
            </a:solidFill>
            <a:round/>
            <a:headEnd/>
            <a:tailEnd/>
          </a:ln>
        </p:spPr>
        <p:txBody>
          <a:bodyPr/>
          <a:lstStyle/>
          <a:p>
            <a:endParaRPr lang="en-US"/>
          </a:p>
        </p:txBody>
      </p:sp>
      <p:sp>
        <p:nvSpPr>
          <p:cNvPr id="27668" name="Line 61"/>
          <p:cNvSpPr>
            <a:spLocks noChangeShapeType="1"/>
          </p:cNvSpPr>
          <p:nvPr/>
        </p:nvSpPr>
        <p:spPr bwMode="auto">
          <a:xfrm flipV="1">
            <a:off x="1651000" y="4592638"/>
            <a:ext cx="0" cy="1390650"/>
          </a:xfrm>
          <a:prstGeom prst="line">
            <a:avLst/>
          </a:prstGeom>
          <a:noFill/>
          <a:ln w="19050">
            <a:solidFill>
              <a:schemeClr val="tx1"/>
            </a:solidFill>
            <a:prstDash val="dash"/>
            <a:round/>
            <a:headEnd/>
            <a:tailEnd/>
          </a:ln>
        </p:spPr>
        <p:txBody>
          <a:bodyPr/>
          <a:lstStyle/>
          <a:p>
            <a:endParaRPr lang="en-US"/>
          </a:p>
        </p:txBody>
      </p:sp>
      <p:sp>
        <p:nvSpPr>
          <p:cNvPr id="27669" name="Text Box 62"/>
          <p:cNvSpPr txBox="1">
            <a:spLocks noChangeArrowheads="1"/>
          </p:cNvSpPr>
          <p:nvPr/>
        </p:nvSpPr>
        <p:spPr bwMode="auto">
          <a:xfrm>
            <a:off x="1457325" y="6096000"/>
            <a:ext cx="482600" cy="457200"/>
          </a:xfrm>
          <a:prstGeom prst="rect">
            <a:avLst/>
          </a:prstGeom>
          <a:noFill/>
          <a:ln w="9525">
            <a:noFill/>
            <a:miter lim="800000"/>
            <a:headEnd/>
            <a:tailEnd/>
          </a:ln>
        </p:spPr>
        <p:txBody>
          <a:bodyPr wrap="none">
            <a:spAutoFit/>
          </a:bodyPr>
          <a:lstStyle/>
          <a:p>
            <a:r>
              <a:rPr lang="en-CA">
                <a:latin typeface="Calibri" pitchFamily="34" charset="0"/>
              </a:rPr>
              <a:t>E</a:t>
            </a:r>
            <a:r>
              <a:rPr lang="en-CA" baseline="-25000">
                <a:latin typeface="Calibri" pitchFamily="34" charset="0"/>
              </a:rPr>
              <a:t>F</a:t>
            </a:r>
          </a:p>
        </p:txBody>
      </p:sp>
      <p:sp>
        <p:nvSpPr>
          <p:cNvPr id="27670" name="Line 86"/>
          <p:cNvSpPr>
            <a:spLocks noChangeAspect="1" noChangeShapeType="1"/>
          </p:cNvSpPr>
          <p:nvPr/>
        </p:nvSpPr>
        <p:spPr bwMode="auto">
          <a:xfrm>
            <a:off x="693738" y="4354513"/>
            <a:ext cx="212725" cy="1587"/>
          </a:xfrm>
          <a:prstGeom prst="line">
            <a:avLst/>
          </a:prstGeom>
          <a:noFill/>
          <a:ln w="19050">
            <a:solidFill>
              <a:schemeClr val="tx1"/>
            </a:solidFill>
            <a:round/>
            <a:headEnd/>
            <a:tailEnd/>
          </a:ln>
        </p:spPr>
        <p:txBody>
          <a:bodyPr/>
          <a:lstStyle/>
          <a:p>
            <a:endParaRPr lang="en-US"/>
          </a:p>
        </p:txBody>
      </p:sp>
      <p:sp>
        <p:nvSpPr>
          <p:cNvPr id="27671" name="Line 87"/>
          <p:cNvSpPr>
            <a:spLocks noChangeAspect="1" noChangeShapeType="1"/>
          </p:cNvSpPr>
          <p:nvPr/>
        </p:nvSpPr>
        <p:spPr bwMode="auto">
          <a:xfrm>
            <a:off x="1020763" y="4356100"/>
            <a:ext cx="212725" cy="1588"/>
          </a:xfrm>
          <a:prstGeom prst="line">
            <a:avLst/>
          </a:prstGeom>
          <a:noFill/>
          <a:ln w="19050">
            <a:solidFill>
              <a:schemeClr val="tx1"/>
            </a:solidFill>
            <a:round/>
            <a:headEnd/>
            <a:tailEnd/>
          </a:ln>
        </p:spPr>
        <p:txBody>
          <a:bodyPr/>
          <a:lstStyle/>
          <a:p>
            <a:endParaRPr lang="en-US"/>
          </a:p>
        </p:txBody>
      </p:sp>
      <p:sp>
        <p:nvSpPr>
          <p:cNvPr id="27672" name="Oval 88"/>
          <p:cNvSpPr>
            <a:spLocks noChangeAspect="1" noChangeArrowheads="1"/>
          </p:cNvSpPr>
          <p:nvPr/>
        </p:nvSpPr>
        <p:spPr bwMode="auto">
          <a:xfrm>
            <a:off x="1062038" y="4148138"/>
            <a:ext cx="106362" cy="106362"/>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673" name="Line 89"/>
          <p:cNvSpPr>
            <a:spLocks noChangeAspect="1" noChangeShapeType="1"/>
          </p:cNvSpPr>
          <p:nvPr/>
        </p:nvSpPr>
        <p:spPr bwMode="auto">
          <a:xfrm>
            <a:off x="1347788" y="4357688"/>
            <a:ext cx="212725" cy="1587"/>
          </a:xfrm>
          <a:prstGeom prst="line">
            <a:avLst/>
          </a:prstGeom>
          <a:noFill/>
          <a:ln w="19050">
            <a:solidFill>
              <a:schemeClr val="tx1"/>
            </a:solidFill>
            <a:round/>
            <a:headEnd/>
            <a:tailEnd/>
          </a:ln>
        </p:spPr>
        <p:txBody>
          <a:bodyPr/>
          <a:lstStyle/>
          <a:p>
            <a:endParaRPr lang="en-US"/>
          </a:p>
        </p:txBody>
      </p:sp>
      <p:sp>
        <p:nvSpPr>
          <p:cNvPr id="27674" name="Oval 90"/>
          <p:cNvSpPr>
            <a:spLocks noChangeAspect="1" noChangeArrowheads="1"/>
          </p:cNvSpPr>
          <p:nvPr/>
        </p:nvSpPr>
        <p:spPr bwMode="auto">
          <a:xfrm>
            <a:off x="1389063" y="4149725"/>
            <a:ext cx="106362" cy="106363"/>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675" name="Line 91"/>
          <p:cNvSpPr>
            <a:spLocks noChangeAspect="1" noChangeShapeType="1"/>
          </p:cNvSpPr>
          <p:nvPr/>
        </p:nvSpPr>
        <p:spPr bwMode="auto">
          <a:xfrm>
            <a:off x="1674813" y="4359275"/>
            <a:ext cx="212725" cy="1588"/>
          </a:xfrm>
          <a:prstGeom prst="line">
            <a:avLst/>
          </a:prstGeom>
          <a:noFill/>
          <a:ln w="19050">
            <a:solidFill>
              <a:schemeClr val="tx1"/>
            </a:solidFill>
            <a:round/>
            <a:headEnd/>
            <a:tailEnd/>
          </a:ln>
        </p:spPr>
        <p:txBody>
          <a:bodyPr/>
          <a:lstStyle/>
          <a:p>
            <a:endParaRPr lang="en-US"/>
          </a:p>
        </p:txBody>
      </p:sp>
      <p:sp>
        <p:nvSpPr>
          <p:cNvPr id="27676" name="Oval 92"/>
          <p:cNvSpPr>
            <a:spLocks noChangeAspect="1" noChangeArrowheads="1"/>
          </p:cNvSpPr>
          <p:nvPr/>
        </p:nvSpPr>
        <p:spPr bwMode="auto">
          <a:xfrm>
            <a:off x="1716088" y="4151313"/>
            <a:ext cx="106362" cy="106362"/>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677" name="Line 93"/>
          <p:cNvSpPr>
            <a:spLocks noChangeAspect="1" noChangeShapeType="1"/>
          </p:cNvSpPr>
          <p:nvPr/>
        </p:nvSpPr>
        <p:spPr bwMode="auto">
          <a:xfrm>
            <a:off x="2001838" y="4360863"/>
            <a:ext cx="212725" cy="1587"/>
          </a:xfrm>
          <a:prstGeom prst="line">
            <a:avLst/>
          </a:prstGeom>
          <a:noFill/>
          <a:ln w="19050">
            <a:solidFill>
              <a:schemeClr val="tx1"/>
            </a:solidFill>
            <a:round/>
            <a:headEnd/>
            <a:tailEnd/>
          </a:ln>
        </p:spPr>
        <p:txBody>
          <a:bodyPr/>
          <a:lstStyle/>
          <a:p>
            <a:endParaRPr lang="en-US"/>
          </a:p>
        </p:txBody>
      </p:sp>
      <p:sp>
        <p:nvSpPr>
          <p:cNvPr id="27678" name="Oval 94"/>
          <p:cNvSpPr>
            <a:spLocks noChangeAspect="1" noChangeArrowheads="1"/>
          </p:cNvSpPr>
          <p:nvPr/>
        </p:nvSpPr>
        <p:spPr bwMode="auto">
          <a:xfrm>
            <a:off x="2043113" y="4152900"/>
            <a:ext cx="106362" cy="106363"/>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679" name="Line 95"/>
          <p:cNvSpPr>
            <a:spLocks noChangeAspect="1" noChangeShapeType="1"/>
          </p:cNvSpPr>
          <p:nvPr/>
        </p:nvSpPr>
        <p:spPr bwMode="auto">
          <a:xfrm>
            <a:off x="2328863" y="4354513"/>
            <a:ext cx="212725" cy="1587"/>
          </a:xfrm>
          <a:prstGeom prst="line">
            <a:avLst/>
          </a:prstGeom>
          <a:noFill/>
          <a:ln w="19050">
            <a:solidFill>
              <a:schemeClr val="tx1"/>
            </a:solidFill>
            <a:round/>
            <a:headEnd/>
            <a:tailEnd/>
          </a:ln>
        </p:spPr>
        <p:txBody>
          <a:bodyPr/>
          <a:lstStyle/>
          <a:p>
            <a:endParaRPr lang="en-US"/>
          </a:p>
        </p:txBody>
      </p:sp>
      <p:sp>
        <p:nvSpPr>
          <p:cNvPr id="27680" name="Line 97"/>
          <p:cNvSpPr>
            <a:spLocks noChangeAspect="1" noChangeShapeType="1"/>
          </p:cNvSpPr>
          <p:nvPr/>
        </p:nvSpPr>
        <p:spPr bwMode="auto">
          <a:xfrm>
            <a:off x="2655888" y="4356100"/>
            <a:ext cx="212725" cy="1588"/>
          </a:xfrm>
          <a:prstGeom prst="line">
            <a:avLst/>
          </a:prstGeom>
          <a:noFill/>
          <a:ln w="19050">
            <a:solidFill>
              <a:schemeClr val="tx1"/>
            </a:solidFill>
            <a:round/>
            <a:headEnd/>
            <a:tailEnd/>
          </a:ln>
        </p:spPr>
        <p:txBody>
          <a:bodyPr/>
          <a:lstStyle/>
          <a:p>
            <a:endParaRPr lang="en-US"/>
          </a:p>
        </p:txBody>
      </p:sp>
      <p:sp>
        <p:nvSpPr>
          <p:cNvPr id="27681" name="Oval 98"/>
          <p:cNvSpPr>
            <a:spLocks noChangeAspect="1" noChangeArrowheads="1"/>
          </p:cNvSpPr>
          <p:nvPr/>
        </p:nvSpPr>
        <p:spPr bwMode="auto">
          <a:xfrm>
            <a:off x="2697163" y="4148138"/>
            <a:ext cx="106362" cy="106362"/>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682" name="Line 99"/>
          <p:cNvSpPr>
            <a:spLocks noChangeAspect="1" noChangeShapeType="1"/>
          </p:cNvSpPr>
          <p:nvPr/>
        </p:nvSpPr>
        <p:spPr bwMode="auto">
          <a:xfrm>
            <a:off x="2982913" y="4357688"/>
            <a:ext cx="212725" cy="1587"/>
          </a:xfrm>
          <a:prstGeom prst="line">
            <a:avLst/>
          </a:prstGeom>
          <a:noFill/>
          <a:ln w="19050">
            <a:solidFill>
              <a:schemeClr val="tx1"/>
            </a:solidFill>
            <a:round/>
            <a:headEnd/>
            <a:tailEnd/>
          </a:ln>
        </p:spPr>
        <p:txBody>
          <a:bodyPr/>
          <a:lstStyle/>
          <a:p>
            <a:endParaRPr lang="en-US"/>
          </a:p>
        </p:txBody>
      </p:sp>
      <p:sp>
        <p:nvSpPr>
          <p:cNvPr id="27683" name="Oval 100"/>
          <p:cNvSpPr>
            <a:spLocks noChangeAspect="1" noChangeArrowheads="1"/>
          </p:cNvSpPr>
          <p:nvPr/>
        </p:nvSpPr>
        <p:spPr bwMode="auto">
          <a:xfrm>
            <a:off x="3024188" y="4149725"/>
            <a:ext cx="106362" cy="106363"/>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684" name="Line 101"/>
          <p:cNvSpPr>
            <a:spLocks noChangeAspect="1" noChangeShapeType="1"/>
          </p:cNvSpPr>
          <p:nvPr/>
        </p:nvSpPr>
        <p:spPr bwMode="auto">
          <a:xfrm>
            <a:off x="3317875" y="4359275"/>
            <a:ext cx="212725" cy="1588"/>
          </a:xfrm>
          <a:prstGeom prst="line">
            <a:avLst/>
          </a:prstGeom>
          <a:noFill/>
          <a:ln w="19050">
            <a:solidFill>
              <a:schemeClr val="tx1"/>
            </a:solidFill>
            <a:round/>
            <a:headEnd/>
            <a:tailEnd/>
          </a:ln>
        </p:spPr>
        <p:txBody>
          <a:bodyPr/>
          <a:lstStyle/>
          <a:p>
            <a:endParaRPr lang="en-US"/>
          </a:p>
        </p:txBody>
      </p:sp>
      <p:sp>
        <p:nvSpPr>
          <p:cNvPr id="27685" name="Oval 102"/>
          <p:cNvSpPr>
            <a:spLocks noChangeAspect="1" noChangeArrowheads="1"/>
          </p:cNvSpPr>
          <p:nvPr/>
        </p:nvSpPr>
        <p:spPr bwMode="auto">
          <a:xfrm>
            <a:off x="3359150" y="4151313"/>
            <a:ext cx="106363" cy="106362"/>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686" name="Line 103"/>
          <p:cNvSpPr>
            <a:spLocks noChangeAspect="1" noChangeShapeType="1"/>
          </p:cNvSpPr>
          <p:nvPr/>
        </p:nvSpPr>
        <p:spPr bwMode="auto">
          <a:xfrm>
            <a:off x="3644900" y="4360863"/>
            <a:ext cx="212725" cy="1587"/>
          </a:xfrm>
          <a:prstGeom prst="line">
            <a:avLst/>
          </a:prstGeom>
          <a:noFill/>
          <a:ln w="19050">
            <a:solidFill>
              <a:schemeClr val="tx1"/>
            </a:solidFill>
            <a:round/>
            <a:headEnd/>
            <a:tailEnd/>
          </a:ln>
        </p:spPr>
        <p:txBody>
          <a:bodyPr/>
          <a:lstStyle/>
          <a:p>
            <a:endParaRPr lang="en-US"/>
          </a:p>
        </p:txBody>
      </p:sp>
      <p:sp>
        <p:nvSpPr>
          <p:cNvPr id="27687" name="Oval 104"/>
          <p:cNvSpPr>
            <a:spLocks noChangeAspect="1" noChangeArrowheads="1"/>
          </p:cNvSpPr>
          <p:nvPr/>
        </p:nvSpPr>
        <p:spPr bwMode="auto">
          <a:xfrm>
            <a:off x="3686175" y="4152900"/>
            <a:ext cx="106363" cy="106363"/>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688" name="Oval 105"/>
          <p:cNvSpPr>
            <a:spLocks noChangeAspect="1" noChangeArrowheads="1"/>
          </p:cNvSpPr>
          <p:nvPr/>
        </p:nvSpPr>
        <p:spPr bwMode="auto">
          <a:xfrm>
            <a:off x="746125" y="4149725"/>
            <a:ext cx="106363" cy="106363"/>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grpSp>
        <p:nvGrpSpPr>
          <p:cNvPr id="3" name="Group 130"/>
          <p:cNvGrpSpPr>
            <a:grpSpLocks/>
          </p:cNvGrpSpPr>
          <p:nvPr/>
        </p:nvGrpSpPr>
        <p:grpSpPr bwMode="auto">
          <a:xfrm>
            <a:off x="184150" y="4660900"/>
            <a:ext cx="4217988" cy="936625"/>
            <a:chOff x="2958" y="760"/>
            <a:chExt cx="2657" cy="590"/>
          </a:xfrm>
        </p:grpSpPr>
        <p:sp>
          <p:nvSpPr>
            <p:cNvPr id="27730" name="Text Box 59"/>
            <p:cNvSpPr txBox="1">
              <a:spLocks noChangeArrowheads="1"/>
            </p:cNvSpPr>
            <p:nvPr/>
          </p:nvSpPr>
          <p:spPr bwMode="auto">
            <a:xfrm>
              <a:off x="2958" y="760"/>
              <a:ext cx="415" cy="288"/>
            </a:xfrm>
            <a:prstGeom prst="rect">
              <a:avLst/>
            </a:prstGeom>
            <a:noFill/>
            <a:ln w="9525">
              <a:noFill/>
              <a:miter lim="800000"/>
              <a:headEnd/>
              <a:tailEnd/>
            </a:ln>
          </p:spPr>
          <p:txBody>
            <a:bodyPr wrap="none">
              <a:spAutoFit/>
            </a:bodyPr>
            <a:lstStyle/>
            <a:p>
              <a:r>
                <a:rPr lang="en-CA">
                  <a:latin typeface="Calibri" pitchFamily="34" charset="0"/>
                </a:rPr>
                <a:t>N-1</a:t>
              </a:r>
            </a:p>
          </p:txBody>
        </p:sp>
        <p:sp>
          <p:nvSpPr>
            <p:cNvPr id="27731" name="Text Box 60"/>
            <p:cNvSpPr txBox="1">
              <a:spLocks noChangeArrowheads="1"/>
            </p:cNvSpPr>
            <p:nvPr/>
          </p:nvSpPr>
          <p:spPr bwMode="auto">
            <a:xfrm>
              <a:off x="5200" y="760"/>
              <a:ext cx="415" cy="288"/>
            </a:xfrm>
            <a:prstGeom prst="rect">
              <a:avLst/>
            </a:prstGeom>
            <a:noFill/>
            <a:ln w="9525">
              <a:noFill/>
              <a:miter lim="800000"/>
              <a:headEnd/>
              <a:tailEnd/>
            </a:ln>
          </p:spPr>
          <p:txBody>
            <a:bodyPr wrap="none">
              <a:spAutoFit/>
            </a:bodyPr>
            <a:lstStyle/>
            <a:p>
              <a:r>
                <a:rPr lang="en-CA">
                  <a:latin typeface="Calibri" pitchFamily="34" charset="0"/>
                </a:rPr>
                <a:t>N-1</a:t>
              </a:r>
            </a:p>
          </p:txBody>
        </p:sp>
        <p:sp>
          <p:nvSpPr>
            <p:cNvPr id="27732" name="Line 128"/>
            <p:cNvSpPr>
              <a:spLocks noChangeShapeType="1"/>
            </p:cNvSpPr>
            <p:nvPr/>
          </p:nvSpPr>
          <p:spPr bwMode="auto">
            <a:xfrm flipH="1">
              <a:off x="4944" y="1074"/>
              <a:ext cx="462" cy="276"/>
            </a:xfrm>
            <a:prstGeom prst="line">
              <a:avLst/>
            </a:prstGeom>
            <a:noFill/>
            <a:ln w="9525">
              <a:solidFill>
                <a:schemeClr val="tx1"/>
              </a:solidFill>
              <a:round/>
              <a:headEnd/>
              <a:tailEnd type="triangle" w="med" len="med"/>
            </a:ln>
          </p:spPr>
          <p:txBody>
            <a:bodyPr/>
            <a:lstStyle/>
            <a:p>
              <a:endParaRPr lang="en-US"/>
            </a:p>
          </p:txBody>
        </p:sp>
        <p:sp>
          <p:nvSpPr>
            <p:cNvPr id="27733" name="Line 129"/>
            <p:cNvSpPr>
              <a:spLocks noChangeShapeType="1"/>
            </p:cNvSpPr>
            <p:nvPr/>
          </p:nvSpPr>
          <p:spPr bwMode="auto">
            <a:xfrm>
              <a:off x="3168" y="1074"/>
              <a:ext cx="432" cy="276"/>
            </a:xfrm>
            <a:prstGeom prst="line">
              <a:avLst/>
            </a:prstGeom>
            <a:noFill/>
            <a:ln w="9525">
              <a:solidFill>
                <a:schemeClr val="tx1"/>
              </a:solidFill>
              <a:round/>
              <a:headEnd/>
              <a:tailEnd type="triangle" w="med" len="med"/>
            </a:ln>
          </p:spPr>
          <p:txBody>
            <a:bodyPr/>
            <a:lstStyle/>
            <a:p>
              <a:endParaRPr lang="en-US"/>
            </a:p>
          </p:txBody>
        </p:sp>
      </p:grpSp>
      <p:sp>
        <p:nvSpPr>
          <p:cNvPr id="27690" name="Arc 136"/>
          <p:cNvSpPr>
            <a:spLocks/>
          </p:cNvSpPr>
          <p:nvPr/>
        </p:nvSpPr>
        <p:spPr bwMode="auto">
          <a:xfrm rot="-5400000">
            <a:off x="1395412" y="5680076"/>
            <a:ext cx="677863" cy="182562"/>
          </a:xfrm>
          <a:custGeom>
            <a:avLst/>
            <a:gdLst>
              <a:gd name="T0" fmla="*/ 21261266 w 21622"/>
              <a:gd name="T1" fmla="*/ 0 h 43200"/>
              <a:gd name="T2" fmla="*/ 0 w 21622"/>
              <a:gd name="T3" fmla="*/ 13778131 h 43200"/>
              <a:gd name="T4" fmla="*/ 21261266 w 21622"/>
              <a:gd name="T5" fmla="*/ 6889065 h 43200"/>
              <a:gd name="T6" fmla="*/ 0 60000 65536"/>
              <a:gd name="T7" fmla="*/ 0 60000 65536"/>
              <a:gd name="T8" fmla="*/ 0 60000 65536"/>
              <a:gd name="T9" fmla="*/ 0 w 21622"/>
              <a:gd name="T10" fmla="*/ 0 h 43200"/>
              <a:gd name="T11" fmla="*/ 21622 w 21622"/>
              <a:gd name="T12" fmla="*/ 43200 h 43200"/>
            </a:gdLst>
            <a:ahLst/>
            <a:cxnLst>
              <a:cxn ang="T6">
                <a:pos x="T0" y="T1"/>
              </a:cxn>
              <a:cxn ang="T7">
                <a:pos x="T2" y="T3"/>
              </a:cxn>
              <a:cxn ang="T8">
                <a:pos x="T4" y="T5"/>
              </a:cxn>
            </a:cxnLst>
            <a:rect l="T9" t="T10" r="T11" b="T12"/>
            <a:pathLst>
              <a:path w="21622" h="43200" fill="none" extrusionOk="0">
                <a:moveTo>
                  <a:pt x="21" y="0"/>
                </a:moveTo>
                <a:cubicBezTo>
                  <a:pt x="11951" y="0"/>
                  <a:pt x="21622" y="9670"/>
                  <a:pt x="21622" y="21600"/>
                </a:cubicBezTo>
                <a:cubicBezTo>
                  <a:pt x="21622" y="33529"/>
                  <a:pt x="11951" y="43200"/>
                  <a:pt x="22" y="43200"/>
                </a:cubicBezTo>
                <a:cubicBezTo>
                  <a:pt x="14" y="43200"/>
                  <a:pt x="7" y="43199"/>
                  <a:pt x="0" y="43199"/>
                </a:cubicBezTo>
              </a:path>
              <a:path w="21622" h="43200" stroke="0" extrusionOk="0">
                <a:moveTo>
                  <a:pt x="21" y="0"/>
                </a:moveTo>
                <a:cubicBezTo>
                  <a:pt x="11951" y="0"/>
                  <a:pt x="21622" y="9670"/>
                  <a:pt x="21622" y="21600"/>
                </a:cubicBezTo>
                <a:cubicBezTo>
                  <a:pt x="21622" y="33529"/>
                  <a:pt x="11951" y="43200"/>
                  <a:pt x="22" y="43200"/>
                </a:cubicBezTo>
                <a:cubicBezTo>
                  <a:pt x="14" y="43200"/>
                  <a:pt x="7" y="43199"/>
                  <a:pt x="0" y="43199"/>
                </a:cubicBezTo>
                <a:lnTo>
                  <a:pt x="22" y="21600"/>
                </a:lnTo>
                <a:close/>
              </a:path>
            </a:pathLst>
          </a:custGeom>
          <a:solidFill>
            <a:srgbClr val="0000FF"/>
          </a:solidFill>
          <a:ln w="19050">
            <a:solidFill>
              <a:schemeClr val="tx1"/>
            </a:solidFill>
            <a:round/>
            <a:headEnd/>
            <a:tailEnd/>
          </a:ln>
        </p:spPr>
        <p:txBody>
          <a:bodyPr wrap="none" anchor="ctr"/>
          <a:lstStyle/>
          <a:p>
            <a:endParaRPr lang="en-US"/>
          </a:p>
        </p:txBody>
      </p:sp>
      <p:sp>
        <p:nvSpPr>
          <p:cNvPr id="27691" name="Text Box 139"/>
          <p:cNvSpPr txBox="1">
            <a:spLocks noChangeArrowheads="1"/>
          </p:cNvSpPr>
          <p:nvPr/>
        </p:nvSpPr>
        <p:spPr bwMode="auto">
          <a:xfrm>
            <a:off x="2098675" y="4970463"/>
            <a:ext cx="336550" cy="457200"/>
          </a:xfrm>
          <a:prstGeom prst="rect">
            <a:avLst/>
          </a:prstGeom>
          <a:noFill/>
          <a:ln w="9525">
            <a:noFill/>
            <a:miter lim="800000"/>
            <a:headEnd/>
            <a:tailEnd/>
          </a:ln>
        </p:spPr>
        <p:txBody>
          <a:bodyPr wrap="none">
            <a:spAutoFit/>
          </a:bodyPr>
          <a:lstStyle/>
          <a:p>
            <a:r>
              <a:rPr lang="en-CA">
                <a:latin typeface="Calibri" pitchFamily="34" charset="0"/>
              </a:rPr>
              <a:t>2</a:t>
            </a:r>
          </a:p>
        </p:txBody>
      </p:sp>
      <p:sp>
        <p:nvSpPr>
          <p:cNvPr id="27692" name="Line 140"/>
          <p:cNvSpPr>
            <a:spLocks noChangeShapeType="1"/>
          </p:cNvSpPr>
          <p:nvPr/>
        </p:nvSpPr>
        <p:spPr bwMode="auto">
          <a:xfrm flipH="1">
            <a:off x="1674813" y="5408613"/>
            <a:ext cx="590550" cy="450850"/>
          </a:xfrm>
          <a:prstGeom prst="line">
            <a:avLst/>
          </a:prstGeom>
          <a:noFill/>
          <a:ln w="9525">
            <a:solidFill>
              <a:schemeClr val="tx1"/>
            </a:solidFill>
            <a:round/>
            <a:headEnd/>
            <a:tailEnd type="triangle" w="med" len="med"/>
          </a:ln>
        </p:spPr>
        <p:txBody>
          <a:bodyPr/>
          <a:lstStyle/>
          <a:p>
            <a:endParaRPr lang="en-US"/>
          </a:p>
        </p:txBody>
      </p:sp>
      <p:sp>
        <p:nvSpPr>
          <p:cNvPr id="27693" name="Arc 71"/>
          <p:cNvSpPr>
            <a:spLocks/>
          </p:cNvSpPr>
          <p:nvPr/>
        </p:nvSpPr>
        <p:spPr bwMode="auto">
          <a:xfrm rot="-5400000">
            <a:off x="5022851" y="4957762"/>
            <a:ext cx="1530350" cy="796925"/>
          </a:xfrm>
          <a:custGeom>
            <a:avLst/>
            <a:gdLst>
              <a:gd name="T0" fmla="*/ 552040828 w 21622"/>
              <a:gd name="T1" fmla="*/ 0 h 43200"/>
              <a:gd name="T2" fmla="*/ 0 w 21622"/>
              <a:gd name="T3" fmla="*/ 2147483647 h 43200"/>
              <a:gd name="T4" fmla="*/ 552040828 w 21622"/>
              <a:gd name="T5" fmla="*/ 2147483647 h 43200"/>
              <a:gd name="T6" fmla="*/ 0 60000 65536"/>
              <a:gd name="T7" fmla="*/ 0 60000 65536"/>
              <a:gd name="T8" fmla="*/ 0 60000 65536"/>
              <a:gd name="T9" fmla="*/ 0 w 21622"/>
              <a:gd name="T10" fmla="*/ 0 h 43200"/>
              <a:gd name="T11" fmla="*/ 21622 w 21622"/>
              <a:gd name="T12" fmla="*/ 43200 h 43200"/>
            </a:gdLst>
            <a:ahLst/>
            <a:cxnLst>
              <a:cxn ang="T6">
                <a:pos x="T0" y="T1"/>
              </a:cxn>
              <a:cxn ang="T7">
                <a:pos x="T2" y="T3"/>
              </a:cxn>
              <a:cxn ang="T8">
                <a:pos x="T4" y="T5"/>
              </a:cxn>
            </a:cxnLst>
            <a:rect l="T9" t="T10" r="T11" b="T12"/>
            <a:pathLst>
              <a:path w="21622" h="43200" fill="none" extrusionOk="0">
                <a:moveTo>
                  <a:pt x="21" y="0"/>
                </a:moveTo>
                <a:cubicBezTo>
                  <a:pt x="11951" y="0"/>
                  <a:pt x="21622" y="9670"/>
                  <a:pt x="21622" y="21600"/>
                </a:cubicBezTo>
                <a:cubicBezTo>
                  <a:pt x="21622" y="33529"/>
                  <a:pt x="11951" y="43200"/>
                  <a:pt x="22" y="43200"/>
                </a:cubicBezTo>
                <a:cubicBezTo>
                  <a:pt x="14" y="43200"/>
                  <a:pt x="7" y="43199"/>
                  <a:pt x="0" y="43199"/>
                </a:cubicBezTo>
              </a:path>
              <a:path w="21622" h="43200" stroke="0" extrusionOk="0">
                <a:moveTo>
                  <a:pt x="21" y="0"/>
                </a:moveTo>
                <a:cubicBezTo>
                  <a:pt x="11951" y="0"/>
                  <a:pt x="21622" y="9670"/>
                  <a:pt x="21622" y="21600"/>
                </a:cubicBezTo>
                <a:cubicBezTo>
                  <a:pt x="21622" y="33529"/>
                  <a:pt x="11951" y="43200"/>
                  <a:pt x="22" y="43200"/>
                </a:cubicBezTo>
                <a:cubicBezTo>
                  <a:pt x="14" y="43200"/>
                  <a:pt x="7" y="43199"/>
                  <a:pt x="0" y="43199"/>
                </a:cubicBezTo>
                <a:lnTo>
                  <a:pt x="22" y="21600"/>
                </a:lnTo>
                <a:close/>
              </a:path>
            </a:pathLst>
          </a:custGeom>
          <a:solidFill>
            <a:srgbClr val="FFFF99"/>
          </a:solidFill>
          <a:ln w="19050">
            <a:solidFill>
              <a:schemeClr val="tx1"/>
            </a:solidFill>
            <a:round/>
            <a:headEnd/>
            <a:tailEnd/>
          </a:ln>
        </p:spPr>
        <p:txBody>
          <a:bodyPr wrap="none" anchor="ctr"/>
          <a:lstStyle/>
          <a:p>
            <a:endParaRPr lang="en-US"/>
          </a:p>
        </p:txBody>
      </p:sp>
      <p:sp>
        <p:nvSpPr>
          <p:cNvPr id="27694" name="Arc 72"/>
          <p:cNvSpPr>
            <a:spLocks/>
          </p:cNvSpPr>
          <p:nvPr/>
        </p:nvSpPr>
        <p:spPr bwMode="auto">
          <a:xfrm rot="-5400000">
            <a:off x="7107238" y="4959350"/>
            <a:ext cx="1530350" cy="796925"/>
          </a:xfrm>
          <a:custGeom>
            <a:avLst/>
            <a:gdLst>
              <a:gd name="T0" fmla="*/ 552040828 w 21622"/>
              <a:gd name="T1" fmla="*/ 0 h 43200"/>
              <a:gd name="T2" fmla="*/ 0 w 21622"/>
              <a:gd name="T3" fmla="*/ 2147483647 h 43200"/>
              <a:gd name="T4" fmla="*/ 552040828 w 21622"/>
              <a:gd name="T5" fmla="*/ 2147483647 h 43200"/>
              <a:gd name="T6" fmla="*/ 0 60000 65536"/>
              <a:gd name="T7" fmla="*/ 0 60000 65536"/>
              <a:gd name="T8" fmla="*/ 0 60000 65536"/>
              <a:gd name="T9" fmla="*/ 0 w 21622"/>
              <a:gd name="T10" fmla="*/ 0 h 43200"/>
              <a:gd name="T11" fmla="*/ 21622 w 21622"/>
              <a:gd name="T12" fmla="*/ 43200 h 43200"/>
            </a:gdLst>
            <a:ahLst/>
            <a:cxnLst>
              <a:cxn ang="T6">
                <a:pos x="T0" y="T1"/>
              </a:cxn>
              <a:cxn ang="T7">
                <a:pos x="T2" y="T3"/>
              </a:cxn>
              <a:cxn ang="T8">
                <a:pos x="T4" y="T5"/>
              </a:cxn>
            </a:cxnLst>
            <a:rect l="T9" t="T10" r="T11" b="T12"/>
            <a:pathLst>
              <a:path w="21622" h="43200" fill="none" extrusionOk="0">
                <a:moveTo>
                  <a:pt x="21" y="0"/>
                </a:moveTo>
                <a:cubicBezTo>
                  <a:pt x="11951" y="0"/>
                  <a:pt x="21622" y="9670"/>
                  <a:pt x="21622" y="21600"/>
                </a:cubicBezTo>
                <a:cubicBezTo>
                  <a:pt x="21622" y="33529"/>
                  <a:pt x="11951" y="43200"/>
                  <a:pt x="22" y="43200"/>
                </a:cubicBezTo>
                <a:cubicBezTo>
                  <a:pt x="14" y="43200"/>
                  <a:pt x="7" y="43199"/>
                  <a:pt x="0" y="43199"/>
                </a:cubicBezTo>
              </a:path>
              <a:path w="21622" h="43200" stroke="0" extrusionOk="0">
                <a:moveTo>
                  <a:pt x="21" y="0"/>
                </a:moveTo>
                <a:cubicBezTo>
                  <a:pt x="11951" y="0"/>
                  <a:pt x="21622" y="9670"/>
                  <a:pt x="21622" y="21600"/>
                </a:cubicBezTo>
                <a:cubicBezTo>
                  <a:pt x="21622" y="33529"/>
                  <a:pt x="11951" y="43200"/>
                  <a:pt x="22" y="43200"/>
                </a:cubicBezTo>
                <a:cubicBezTo>
                  <a:pt x="14" y="43200"/>
                  <a:pt x="7" y="43199"/>
                  <a:pt x="0" y="43199"/>
                </a:cubicBezTo>
                <a:lnTo>
                  <a:pt x="22" y="21600"/>
                </a:lnTo>
                <a:close/>
              </a:path>
            </a:pathLst>
          </a:custGeom>
          <a:solidFill>
            <a:srgbClr val="FFFF99"/>
          </a:solidFill>
          <a:ln w="19050">
            <a:solidFill>
              <a:schemeClr val="tx1"/>
            </a:solidFill>
            <a:round/>
            <a:headEnd/>
            <a:tailEnd/>
          </a:ln>
        </p:spPr>
        <p:txBody>
          <a:bodyPr wrap="none" anchor="ctr"/>
          <a:lstStyle/>
          <a:p>
            <a:endParaRPr lang="en-US"/>
          </a:p>
        </p:txBody>
      </p:sp>
      <p:sp>
        <p:nvSpPr>
          <p:cNvPr id="27695" name="Line 73"/>
          <p:cNvSpPr>
            <a:spLocks noChangeShapeType="1"/>
          </p:cNvSpPr>
          <p:nvPr/>
        </p:nvSpPr>
        <p:spPr bwMode="auto">
          <a:xfrm>
            <a:off x="5157788" y="6135688"/>
            <a:ext cx="3432175" cy="0"/>
          </a:xfrm>
          <a:prstGeom prst="line">
            <a:avLst/>
          </a:prstGeom>
          <a:noFill/>
          <a:ln w="19050">
            <a:solidFill>
              <a:schemeClr val="tx1"/>
            </a:solidFill>
            <a:round/>
            <a:headEnd/>
            <a:tailEnd/>
          </a:ln>
        </p:spPr>
        <p:txBody>
          <a:bodyPr/>
          <a:lstStyle/>
          <a:p>
            <a:endParaRPr lang="en-US"/>
          </a:p>
        </p:txBody>
      </p:sp>
      <p:sp>
        <p:nvSpPr>
          <p:cNvPr id="27696" name="Line 76"/>
          <p:cNvSpPr>
            <a:spLocks noChangeShapeType="1"/>
          </p:cNvSpPr>
          <p:nvPr/>
        </p:nvSpPr>
        <p:spPr bwMode="auto">
          <a:xfrm flipV="1">
            <a:off x="7483475" y="4643438"/>
            <a:ext cx="0" cy="1390650"/>
          </a:xfrm>
          <a:prstGeom prst="line">
            <a:avLst/>
          </a:prstGeom>
          <a:noFill/>
          <a:ln w="19050">
            <a:solidFill>
              <a:schemeClr val="tx1"/>
            </a:solidFill>
            <a:prstDash val="dash"/>
            <a:round/>
            <a:headEnd/>
            <a:tailEnd/>
          </a:ln>
        </p:spPr>
        <p:txBody>
          <a:bodyPr/>
          <a:lstStyle/>
          <a:p>
            <a:endParaRPr lang="en-US"/>
          </a:p>
        </p:txBody>
      </p:sp>
      <p:sp>
        <p:nvSpPr>
          <p:cNvPr id="27697" name="Text Box 77"/>
          <p:cNvSpPr txBox="1">
            <a:spLocks noChangeArrowheads="1"/>
          </p:cNvSpPr>
          <p:nvPr/>
        </p:nvSpPr>
        <p:spPr bwMode="auto">
          <a:xfrm>
            <a:off x="7289800" y="6108700"/>
            <a:ext cx="482600" cy="457200"/>
          </a:xfrm>
          <a:prstGeom prst="rect">
            <a:avLst/>
          </a:prstGeom>
          <a:noFill/>
          <a:ln w="9525">
            <a:noFill/>
            <a:miter lim="800000"/>
            <a:headEnd/>
            <a:tailEnd/>
          </a:ln>
        </p:spPr>
        <p:txBody>
          <a:bodyPr wrap="none">
            <a:spAutoFit/>
          </a:bodyPr>
          <a:lstStyle/>
          <a:p>
            <a:r>
              <a:rPr lang="en-CA">
                <a:latin typeface="Calibri" pitchFamily="34" charset="0"/>
              </a:rPr>
              <a:t>E</a:t>
            </a:r>
            <a:r>
              <a:rPr lang="en-CA" baseline="-25000">
                <a:latin typeface="Calibri" pitchFamily="34" charset="0"/>
              </a:rPr>
              <a:t>F</a:t>
            </a:r>
          </a:p>
        </p:txBody>
      </p:sp>
      <p:sp>
        <p:nvSpPr>
          <p:cNvPr id="27698" name="Oval 96"/>
          <p:cNvSpPr>
            <a:spLocks noChangeAspect="1" noChangeArrowheads="1"/>
          </p:cNvSpPr>
          <p:nvPr/>
        </p:nvSpPr>
        <p:spPr bwMode="auto">
          <a:xfrm>
            <a:off x="6919913" y="4006850"/>
            <a:ext cx="106362" cy="106363"/>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grpSp>
        <p:nvGrpSpPr>
          <p:cNvPr id="4" name="Group 106"/>
          <p:cNvGrpSpPr>
            <a:grpSpLocks/>
          </p:cNvGrpSpPr>
          <p:nvPr/>
        </p:nvGrpSpPr>
        <p:grpSpPr bwMode="auto">
          <a:xfrm>
            <a:off x="5243513" y="4159250"/>
            <a:ext cx="3163887" cy="215900"/>
            <a:chOff x="639" y="2636"/>
            <a:chExt cx="1993" cy="136"/>
          </a:xfrm>
        </p:grpSpPr>
        <p:sp>
          <p:nvSpPr>
            <p:cNvPr id="27710" name="Line 107"/>
            <p:cNvSpPr>
              <a:spLocks noChangeAspect="1" noChangeShapeType="1"/>
            </p:cNvSpPr>
            <p:nvPr/>
          </p:nvSpPr>
          <p:spPr bwMode="auto">
            <a:xfrm>
              <a:off x="639" y="2767"/>
              <a:ext cx="134" cy="1"/>
            </a:xfrm>
            <a:prstGeom prst="line">
              <a:avLst/>
            </a:prstGeom>
            <a:noFill/>
            <a:ln w="19050">
              <a:solidFill>
                <a:schemeClr val="tx1"/>
              </a:solidFill>
              <a:round/>
              <a:headEnd/>
              <a:tailEnd/>
            </a:ln>
          </p:spPr>
          <p:txBody>
            <a:bodyPr/>
            <a:lstStyle/>
            <a:p>
              <a:endParaRPr lang="en-US"/>
            </a:p>
          </p:txBody>
        </p:sp>
        <p:sp>
          <p:nvSpPr>
            <p:cNvPr id="27711" name="Line 108"/>
            <p:cNvSpPr>
              <a:spLocks noChangeAspect="1" noChangeShapeType="1"/>
            </p:cNvSpPr>
            <p:nvPr/>
          </p:nvSpPr>
          <p:spPr bwMode="auto">
            <a:xfrm>
              <a:off x="845" y="2768"/>
              <a:ext cx="134" cy="1"/>
            </a:xfrm>
            <a:prstGeom prst="line">
              <a:avLst/>
            </a:prstGeom>
            <a:noFill/>
            <a:ln w="19050">
              <a:solidFill>
                <a:schemeClr val="tx1"/>
              </a:solidFill>
              <a:round/>
              <a:headEnd/>
              <a:tailEnd/>
            </a:ln>
          </p:spPr>
          <p:txBody>
            <a:bodyPr/>
            <a:lstStyle/>
            <a:p>
              <a:endParaRPr lang="en-US"/>
            </a:p>
          </p:txBody>
        </p:sp>
        <p:sp>
          <p:nvSpPr>
            <p:cNvPr id="27712" name="Oval 109"/>
            <p:cNvSpPr>
              <a:spLocks noChangeAspect="1" noChangeArrowheads="1"/>
            </p:cNvSpPr>
            <p:nvPr/>
          </p:nvSpPr>
          <p:spPr bwMode="auto">
            <a:xfrm>
              <a:off x="871" y="2637"/>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13" name="Line 110"/>
            <p:cNvSpPr>
              <a:spLocks noChangeAspect="1" noChangeShapeType="1"/>
            </p:cNvSpPr>
            <p:nvPr/>
          </p:nvSpPr>
          <p:spPr bwMode="auto">
            <a:xfrm>
              <a:off x="1051" y="2769"/>
              <a:ext cx="134" cy="1"/>
            </a:xfrm>
            <a:prstGeom prst="line">
              <a:avLst/>
            </a:prstGeom>
            <a:noFill/>
            <a:ln w="19050">
              <a:solidFill>
                <a:schemeClr val="tx1"/>
              </a:solidFill>
              <a:round/>
              <a:headEnd/>
              <a:tailEnd/>
            </a:ln>
          </p:spPr>
          <p:txBody>
            <a:bodyPr/>
            <a:lstStyle/>
            <a:p>
              <a:endParaRPr lang="en-US"/>
            </a:p>
          </p:txBody>
        </p:sp>
        <p:sp>
          <p:nvSpPr>
            <p:cNvPr id="27714" name="Oval 111"/>
            <p:cNvSpPr>
              <a:spLocks noChangeAspect="1" noChangeArrowheads="1"/>
            </p:cNvSpPr>
            <p:nvPr/>
          </p:nvSpPr>
          <p:spPr bwMode="auto">
            <a:xfrm>
              <a:off x="1077" y="2638"/>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15" name="Line 112"/>
            <p:cNvSpPr>
              <a:spLocks noChangeAspect="1" noChangeShapeType="1"/>
            </p:cNvSpPr>
            <p:nvPr/>
          </p:nvSpPr>
          <p:spPr bwMode="auto">
            <a:xfrm>
              <a:off x="1257" y="2770"/>
              <a:ext cx="134" cy="1"/>
            </a:xfrm>
            <a:prstGeom prst="line">
              <a:avLst/>
            </a:prstGeom>
            <a:noFill/>
            <a:ln w="19050">
              <a:solidFill>
                <a:schemeClr val="tx1"/>
              </a:solidFill>
              <a:round/>
              <a:headEnd/>
              <a:tailEnd/>
            </a:ln>
          </p:spPr>
          <p:txBody>
            <a:bodyPr/>
            <a:lstStyle/>
            <a:p>
              <a:endParaRPr lang="en-US"/>
            </a:p>
          </p:txBody>
        </p:sp>
        <p:sp>
          <p:nvSpPr>
            <p:cNvPr id="27716" name="Oval 113"/>
            <p:cNvSpPr>
              <a:spLocks noChangeAspect="1" noChangeArrowheads="1"/>
            </p:cNvSpPr>
            <p:nvPr/>
          </p:nvSpPr>
          <p:spPr bwMode="auto">
            <a:xfrm>
              <a:off x="1283" y="2639"/>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17" name="Line 114"/>
            <p:cNvSpPr>
              <a:spLocks noChangeAspect="1" noChangeShapeType="1"/>
            </p:cNvSpPr>
            <p:nvPr/>
          </p:nvSpPr>
          <p:spPr bwMode="auto">
            <a:xfrm>
              <a:off x="1463" y="2771"/>
              <a:ext cx="134" cy="1"/>
            </a:xfrm>
            <a:prstGeom prst="line">
              <a:avLst/>
            </a:prstGeom>
            <a:noFill/>
            <a:ln w="19050">
              <a:solidFill>
                <a:schemeClr val="tx1"/>
              </a:solidFill>
              <a:round/>
              <a:headEnd/>
              <a:tailEnd/>
            </a:ln>
          </p:spPr>
          <p:txBody>
            <a:bodyPr/>
            <a:lstStyle/>
            <a:p>
              <a:endParaRPr lang="en-US"/>
            </a:p>
          </p:txBody>
        </p:sp>
        <p:sp>
          <p:nvSpPr>
            <p:cNvPr id="27718" name="Oval 115"/>
            <p:cNvSpPr>
              <a:spLocks noChangeAspect="1" noChangeArrowheads="1"/>
            </p:cNvSpPr>
            <p:nvPr/>
          </p:nvSpPr>
          <p:spPr bwMode="auto">
            <a:xfrm>
              <a:off x="1489" y="2640"/>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19" name="Line 116"/>
            <p:cNvSpPr>
              <a:spLocks noChangeAspect="1" noChangeShapeType="1"/>
            </p:cNvSpPr>
            <p:nvPr/>
          </p:nvSpPr>
          <p:spPr bwMode="auto">
            <a:xfrm>
              <a:off x="1669" y="2767"/>
              <a:ext cx="134" cy="1"/>
            </a:xfrm>
            <a:prstGeom prst="line">
              <a:avLst/>
            </a:prstGeom>
            <a:noFill/>
            <a:ln w="19050">
              <a:solidFill>
                <a:schemeClr val="tx1"/>
              </a:solidFill>
              <a:round/>
              <a:headEnd/>
              <a:tailEnd/>
            </a:ln>
          </p:spPr>
          <p:txBody>
            <a:bodyPr/>
            <a:lstStyle/>
            <a:p>
              <a:endParaRPr lang="en-US"/>
            </a:p>
          </p:txBody>
        </p:sp>
        <p:sp>
          <p:nvSpPr>
            <p:cNvPr id="27720" name="Oval 117"/>
            <p:cNvSpPr>
              <a:spLocks noChangeAspect="1" noChangeArrowheads="1"/>
            </p:cNvSpPr>
            <p:nvPr/>
          </p:nvSpPr>
          <p:spPr bwMode="auto">
            <a:xfrm>
              <a:off x="1695" y="2636"/>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21" name="Line 118"/>
            <p:cNvSpPr>
              <a:spLocks noChangeAspect="1" noChangeShapeType="1"/>
            </p:cNvSpPr>
            <p:nvPr/>
          </p:nvSpPr>
          <p:spPr bwMode="auto">
            <a:xfrm>
              <a:off x="1875" y="2768"/>
              <a:ext cx="134" cy="1"/>
            </a:xfrm>
            <a:prstGeom prst="line">
              <a:avLst/>
            </a:prstGeom>
            <a:noFill/>
            <a:ln w="19050">
              <a:solidFill>
                <a:schemeClr val="tx1"/>
              </a:solidFill>
              <a:round/>
              <a:headEnd/>
              <a:tailEnd/>
            </a:ln>
          </p:spPr>
          <p:txBody>
            <a:bodyPr/>
            <a:lstStyle/>
            <a:p>
              <a:endParaRPr lang="en-US"/>
            </a:p>
          </p:txBody>
        </p:sp>
        <p:sp>
          <p:nvSpPr>
            <p:cNvPr id="27722" name="Oval 119"/>
            <p:cNvSpPr>
              <a:spLocks noChangeAspect="1" noChangeArrowheads="1"/>
            </p:cNvSpPr>
            <p:nvPr/>
          </p:nvSpPr>
          <p:spPr bwMode="auto">
            <a:xfrm>
              <a:off x="1901" y="2637"/>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23" name="Line 120"/>
            <p:cNvSpPr>
              <a:spLocks noChangeAspect="1" noChangeShapeType="1"/>
            </p:cNvSpPr>
            <p:nvPr/>
          </p:nvSpPr>
          <p:spPr bwMode="auto">
            <a:xfrm>
              <a:off x="2081" y="2769"/>
              <a:ext cx="134" cy="1"/>
            </a:xfrm>
            <a:prstGeom prst="line">
              <a:avLst/>
            </a:prstGeom>
            <a:noFill/>
            <a:ln w="19050">
              <a:solidFill>
                <a:schemeClr val="tx1"/>
              </a:solidFill>
              <a:round/>
              <a:headEnd/>
              <a:tailEnd/>
            </a:ln>
          </p:spPr>
          <p:txBody>
            <a:bodyPr/>
            <a:lstStyle/>
            <a:p>
              <a:endParaRPr lang="en-US"/>
            </a:p>
          </p:txBody>
        </p:sp>
        <p:sp>
          <p:nvSpPr>
            <p:cNvPr id="27724" name="Oval 121"/>
            <p:cNvSpPr>
              <a:spLocks noChangeAspect="1" noChangeArrowheads="1"/>
            </p:cNvSpPr>
            <p:nvPr/>
          </p:nvSpPr>
          <p:spPr bwMode="auto">
            <a:xfrm>
              <a:off x="2107" y="2638"/>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25" name="Line 122"/>
            <p:cNvSpPr>
              <a:spLocks noChangeAspect="1" noChangeShapeType="1"/>
            </p:cNvSpPr>
            <p:nvPr/>
          </p:nvSpPr>
          <p:spPr bwMode="auto">
            <a:xfrm>
              <a:off x="2292" y="2770"/>
              <a:ext cx="134" cy="1"/>
            </a:xfrm>
            <a:prstGeom prst="line">
              <a:avLst/>
            </a:prstGeom>
            <a:noFill/>
            <a:ln w="19050">
              <a:solidFill>
                <a:schemeClr val="tx1"/>
              </a:solidFill>
              <a:round/>
              <a:headEnd/>
              <a:tailEnd/>
            </a:ln>
          </p:spPr>
          <p:txBody>
            <a:bodyPr/>
            <a:lstStyle/>
            <a:p>
              <a:endParaRPr lang="en-US"/>
            </a:p>
          </p:txBody>
        </p:sp>
        <p:sp>
          <p:nvSpPr>
            <p:cNvPr id="27726" name="Oval 123"/>
            <p:cNvSpPr>
              <a:spLocks noChangeAspect="1" noChangeArrowheads="1"/>
            </p:cNvSpPr>
            <p:nvPr/>
          </p:nvSpPr>
          <p:spPr bwMode="auto">
            <a:xfrm>
              <a:off x="2318" y="2639"/>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27" name="Line 124"/>
            <p:cNvSpPr>
              <a:spLocks noChangeAspect="1" noChangeShapeType="1"/>
            </p:cNvSpPr>
            <p:nvPr/>
          </p:nvSpPr>
          <p:spPr bwMode="auto">
            <a:xfrm>
              <a:off x="2498" y="2771"/>
              <a:ext cx="134" cy="1"/>
            </a:xfrm>
            <a:prstGeom prst="line">
              <a:avLst/>
            </a:prstGeom>
            <a:noFill/>
            <a:ln w="19050">
              <a:solidFill>
                <a:schemeClr val="tx1"/>
              </a:solidFill>
              <a:round/>
              <a:headEnd/>
              <a:tailEnd/>
            </a:ln>
          </p:spPr>
          <p:txBody>
            <a:bodyPr/>
            <a:lstStyle/>
            <a:p>
              <a:endParaRPr lang="en-US"/>
            </a:p>
          </p:txBody>
        </p:sp>
        <p:sp>
          <p:nvSpPr>
            <p:cNvPr id="27728" name="Oval 125"/>
            <p:cNvSpPr>
              <a:spLocks noChangeAspect="1" noChangeArrowheads="1"/>
            </p:cNvSpPr>
            <p:nvPr/>
          </p:nvSpPr>
          <p:spPr bwMode="auto">
            <a:xfrm>
              <a:off x="2524" y="2640"/>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7729" name="Oval 126"/>
            <p:cNvSpPr>
              <a:spLocks noChangeAspect="1" noChangeArrowheads="1"/>
            </p:cNvSpPr>
            <p:nvPr/>
          </p:nvSpPr>
          <p:spPr bwMode="auto">
            <a:xfrm>
              <a:off x="672" y="2638"/>
              <a:ext cx="67" cy="67"/>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grpSp>
      <p:grpSp>
        <p:nvGrpSpPr>
          <p:cNvPr id="5" name="Group 131"/>
          <p:cNvGrpSpPr>
            <a:grpSpLocks/>
          </p:cNvGrpSpPr>
          <p:nvPr/>
        </p:nvGrpSpPr>
        <p:grpSpPr bwMode="auto">
          <a:xfrm>
            <a:off x="4733925" y="4787900"/>
            <a:ext cx="4073525" cy="936625"/>
            <a:chOff x="2958" y="760"/>
            <a:chExt cx="2566" cy="590"/>
          </a:xfrm>
        </p:grpSpPr>
        <p:sp>
          <p:nvSpPr>
            <p:cNvPr id="27706" name="Text Box 132"/>
            <p:cNvSpPr txBox="1">
              <a:spLocks noChangeArrowheads="1"/>
            </p:cNvSpPr>
            <p:nvPr/>
          </p:nvSpPr>
          <p:spPr bwMode="auto">
            <a:xfrm>
              <a:off x="2958" y="760"/>
              <a:ext cx="459" cy="288"/>
            </a:xfrm>
            <a:prstGeom prst="rect">
              <a:avLst/>
            </a:prstGeom>
            <a:noFill/>
            <a:ln w="9525">
              <a:noFill/>
              <a:miter lim="800000"/>
              <a:headEnd/>
              <a:tailEnd/>
            </a:ln>
          </p:spPr>
          <p:txBody>
            <a:bodyPr wrap="none">
              <a:spAutoFit/>
            </a:bodyPr>
            <a:lstStyle/>
            <a:p>
              <a:r>
                <a:rPr lang="en-CA">
                  <a:latin typeface="Calibri" pitchFamily="34" charset="0"/>
                </a:rPr>
                <a:t>N+1</a:t>
              </a:r>
            </a:p>
          </p:txBody>
        </p:sp>
        <p:sp>
          <p:nvSpPr>
            <p:cNvPr id="27707" name="Text Box 133"/>
            <p:cNvSpPr txBox="1">
              <a:spLocks noChangeArrowheads="1"/>
            </p:cNvSpPr>
            <p:nvPr/>
          </p:nvSpPr>
          <p:spPr bwMode="auto">
            <a:xfrm>
              <a:off x="5196" y="849"/>
              <a:ext cx="328" cy="233"/>
            </a:xfrm>
            <a:prstGeom prst="rect">
              <a:avLst/>
            </a:prstGeom>
            <a:noFill/>
            <a:ln w="9525">
              <a:noFill/>
              <a:miter lim="800000"/>
              <a:headEnd/>
              <a:tailEnd/>
            </a:ln>
          </p:spPr>
          <p:txBody>
            <a:bodyPr>
              <a:spAutoFit/>
            </a:bodyPr>
            <a:lstStyle/>
            <a:p>
              <a:r>
                <a:rPr lang="en-CA">
                  <a:latin typeface="Calibri" pitchFamily="34" charset="0"/>
                </a:rPr>
                <a:t>N-1</a:t>
              </a:r>
            </a:p>
          </p:txBody>
        </p:sp>
        <p:sp>
          <p:nvSpPr>
            <p:cNvPr id="27708" name="Line 134"/>
            <p:cNvSpPr>
              <a:spLocks noChangeShapeType="1"/>
            </p:cNvSpPr>
            <p:nvPr/>
          </p:nvSpPr>
          <p:spPr bwMode="auto">
            <a:xfrm flipH="1">
              <a:off x="4944" y="1074"/>
              <a:ext cx="462" cy="276"/>
            </a:xfrm>
            <a:prstGeom prst="line">
              <a:avLst/>
            </a:prstGeom>
            <a:noFill/>
            <a:ln w="9525">
              <a:solidFill>
                <a:schemeClr val="tx1"/>
              </a:solidFill>
              <a:round/>
              <a:headEnd/>
              <a:tailEnd type="triangle" w="med" len="med"/>
            </a:ln>
          </p:spPr>
          <p:txBody>
            <a:bodyPr/>
            <a:lstStyle/>
            <a:p>
              <a:endParaRPr lang="en-US"/>
            </a:p>
          </p:txBody>
        </p:sp>
        <p:sp>
          <p:nvSpPr>
            <p:cNvPr id="27709" name="Line 135"/>
            <p:cNvSpPr>
              <a:spLocks noChangeShapeType="1"/>
            </p:cNvSpPr>
            <p:nvPr/>
          </p:nvSpPr>
          <p:spPr bwMode="auto">
            <a:xfrm>
              <a:off x="3168" y="1074"/>
              <a:ext cx="432" cy="276"/>
            </a:xfrm>
            <a:prstGeom prst="line">
              <a:avLst/>
            </a:prstGeom>
            <a:noFill/>
            <a:ln w="9525">
              <a:solidFill>
                <a:schemeClr val="tx1"/>
              </a:solidFill>
              <a:round/>
              <a:headEnd/>
              <a:tailEnd type="triangle" w="med" len="med"/>
            </a:ln>
          </p:spPr>
          <p:txBody>
            <a:bodyPr/>
            <a:lstStyle/>
            <a:p>
              <a:endParaRPr lang="en-US"/>
            </a:p>
          </p:txBody>
        </p:sp>
      </p:grpSp>
      <p:sp>
        <p:nvSpPr>
          <p:cNvPr id="27701" name="Arc 137"/>
          <p:cNvSpPr>
            <a:spLocks/>
          </p:cNvSpPr>
          <p:nvPr/>
        </p:nvSpPr>
        <p:spPr bwMode="auto">
          <a:xfrm rot="-5400000">
            <a:off x="7050087" y="5695951"/>
            <a:ext cx="677863" cy="182562"/>
          </a:xfrm>
          <a:custGeom>
            <a:avLst/>
            <a:gdLst>
              <a:gd name="T0" fmla="*/ 21261266 w 21622"/>
              <a:gd name="T1" fmla="*/ 0 h 43200"/>
              <a:gd name="T2" fmla="*/ 0 w 21622"/>
              <a:gd name="T3" fmla="*/ 13778131 h 43200"/>
              <a:gd name="T4" fmla="*/ 21261266 w 21622"/>
              <a:gd name="T5" fmla="*/ 6889065 h 43200"/>
              <a:gd name="T6" fmla="*/ 0 60000 65536"/>
              <a:gd name="T7" fmla="*/ 0 60000 65536"/>
              <a:gd name="T8" fmla="*/ 0 60000 65536"/>
              <a:gd name="T9" fmla="*/ 0 w 21622"/>
              <a:gd name="T10" fmla="*/ 0 h 43200"/>
              <a:gd name="T11" fmla="*/ 21622 w 21622"/>
              <a:gd name="T12" fmla="*/ 43200 h 43200"/>
            </a:gdLst>
            <a:ahLst/>
            <a:cxnLst>
              <a:cxn ang="T6">
                <a:pos x="T0" y="T1"/>
              </a:cxn>
              <a:cxn ang="T7">
                <a:pos x="T2" y="T3"/>
              </a:cxn>
              <a:cxn ang="T8">
                <a:pos x="T4" y="T5"/>
              </a:cxn>
            </a:cxnLst>
            <a:rect l="T9" t="T10" r="T11" b="T12"/>
            <a:pathLst>
              <a:path w="21622" h="43200" fill="none" extrusionOk="0">
                <a:moveTo>
                  <a:pt x="21" y="0"/>
                </a:moveTo>
                <a:cubicBezTo>
                  <a:pt x="11951" y="0"/>
                  <a:pt x="21622" y="9670"/>
                  <a:pt x="21622" y="21600"/>
                </a:cubicBezTo>
                <a:cubicBezTo>
                  <a:pt x="21622" y="33529"/>
                  <a:pt x="11951" y="43200"/>
                  <a:pt x="22" y="43200"/>
                </a:cubicBezTo>
                <a:cubicBezTo>
                  <a:pt x="14" y="43200"/>
                  <a:pt x="7" y="43199"/>
                  <a:pt x="0" y="43199"/>
                </a:cubicBezTo>
              </a:path>
              <a:path w="21622" h="43200" stroke="0" extrusionOk="0">
                <a:moveTo>
                  <a:pt x="21" y="0"/>
                </a:moveTo>
                <a:cubicBezTo>
                  <a:pt x="11951" y="0"/>
                  <a:pt x="21622" y="9670"/>
                  <a:pt x="21622" y="21600"/>
                </a:cubicBezTo>
                <a:cubicBezTo>
                  <a:pt x="21622" y="33529"/>
                  <a:pt x="11951" y="43200"/>
                  <a:pt x="22" y="43200"/>
                </a:cubicBezTo>
                <a:cubicBezTo>
                  <a:pt x="14" y="43200"/>
                  <a:pt x="7" y="43199"/>
                  <a:pt x="0" y="43199"/>
                </a:cubicBezTo>
                <a:lnTo>
                  <a:pt x="22" y="21600"/>
                </a:lnTo>
                <a:close/>
              </a:path>
            </a:pathLst>
          </a:custGeom>
          <a:solidFill>
            <a:srgbClr val="0000FF"/>
          </a:solidFill>
          <a:ln w="19050">
            <a:solidFill>
              <a:schemeClr val="tx1"/>
            </a:solidFill>
            <a:round/>
            <a:headEnd/>
            <a:tailEnd/>
          </a:ln>
        </p:spPr>
        <p:txBody>
          <a:bodyPr wrap="none" anchor="ctr"/>
          <a:lstStyle/>
          <a:p>
            <a:endParaRPr lang="en-US"/>
          </a:p>
        </p:txBody>
      </p:sp>
      <p:sp>
        <p:nvSpPr>
          <p:cNvPr id="27702" name="Text Box 138"/>
          <p:cNvSpPr txBox="1">
            <a:spLocks noChangeArrowheads="1"/>
          </p:cNvSpPr>
          <p:nvPr/>
        </p:nvSpPr>
        <p:spPr bwMode="auto">
          <a:xfrm>
            <a:off x="6648450" y="5097463"/>
            <a:ext cx="336550" cy="457200"/>
          </a:xfrm>
          <a:prstGeom prst="rect">
            <a:avLst/>
          </a:prstGeom>
          <a:noFill/>
          <a:ln w="9525">
            <a:noFill/>
            <a:miter lim="800000"/>
            <a:headEnd/>
            <a:tailEnd/>
          </a:ln>
        </p:spPr>
        <p:txBody>
          <a:bodyPr wrap="none">
            <a:spAutoFit/>
          </a:bodyPr>
          <a:lstStyle/>
          <a:p>
            <a:r>
              <a:rPr lang="en-CA">
                <a:latin typeface="Calibri" pitchFamily="34" charset="0"/>
              </a:rPr>
              <a:t>2</a:t>
            </a:r>
          </a:p>
        </p:txBody>
      </p:sp>
      <p:sp>
        <p:nvSpPr>
          <p:cNvPr id="27703" name="Line 141"/>
          <p:cNvSpPr>
            <a:spLocks noChangeShapeType="1"/>
          </p:cNvSpPr>
          <p:nvPr/>
        </p:nvSpPr>
        <p:spPr bwMode="auto">
          <a:xfrm>
            <a:off x="6815138" y="5524500"/>
            <a:ext cx="623887" cy="350838"/>
          </a:xfrm>
          <a:prstGeom prst="line">
            <a:avLst/>
          </a:prstGeom>
          <a:noFill/>
          <a:ln w="9525">
            <a:solidFill>
              <a:schemeClr val="tx1"/>
            </a:solidFill>
            <a:round/>
            <a:headEnd/>
            <a:tailEnd type="triangle" w="med" len="med"/>
          </a:ln>
        </p:spPr>
        <p:txBody>
          <a:bodyPr/>
          <a:lstStyle/>
          <a:p>
            <a:endParaRPr lang="en-US"/>
          </a:p>
        </p:txBody>
      </p:sp>
      <p:sp>
        <p:nvSpPr>
          <p:cNvPr id="27704" name="Text Box 145"/>
          <p:cNvSpPr txBox="1">
            <a:spLocks noChangeArrowheads="1"/>
          </p:cNvSpPr>
          <p:nvPr/>
        </p:nvSpPr>
        <p:spPr bwMode="auto">
          <a:xfrm>
            <a:off x="228600" y="152400"/>
            <a:ext cx="8686800" cy="579438"/>
          </a:xfrm>
          <a:prstGeom prst="rect">
            <a:avLst/>
          </a:prstGeom>
          <a:noFill/>
          <a:ln w="9525">
            <a:noFill/>
            <a:miter lim="800000"/>
            <a:headEnd/>
            <a:tailEnd/>
          </a:ln>
        </p:spPr>
        <p:txBody>
          <a:bodyPr>
            <a:spAutoFit/>
          </a:bodyPr>
          <a:lstStyle/>
          <a:p>
            <a:pPr algn="ctr"/>
            <a:r>
              <a:rPr lang="en-CA" sz="3200">
                <a:latin typeface="Calibri" pitchFamily="34" charset="0"/>
              </a:rPr>
              <a:t>Doping a Mott – Hubbard system </a:t>
            </a:r>
          </a:p>
        </p:txBody>
      </p:sp>
      <p:sp>
        <p:nvSpPr>
          <p:cNvPr id="27705" name="TextBox 104"/>
          <p:cNvSpPr txBox="1">
            <a:spLocks noChangeArrowheads="1"/>
          </p:cNvSpPr>
          <p:nvPr/>
        </p:nvSpPr>
        <p:spPr bwMode="auto">
          <a:xfrm>
            <a:off x="1295400" y="4500563"/>
            <a:ext cx="919163" cy="369887"/>
          </a:xfrm>
          <a:prstGeom prst="rect">
            <a:avLst/>
          </a:prstGeom>
          <a:noFill/>
          <a:ln w="9525">
            <a:noFill/>
            <a:miter lim="800000"/>
            <a:headEnd/>
            <a:tailEnd/>
          </a:ln>
        </p:spPr>
        <p:txBody>
          <a:bodyPr wrap="none">
            <a:spAutoFit/>
          </a:bodyPr>
          <a:lstStyle/>
          <a:p>
            <a:r>
              <a:rPr lang="en-US">
                <a:solidFill>
                  <a:srgbClr val="FF0000"/>
                </a:solidFill>
                <a:latin typeface="Calibri" pitchFamily="34" charset="0"/>
              </a:rPr>
              <a:t>(1-x)/2x</a:t>
            </a:r>
          </a:p>
        </p:txBody>
      </p:sp>
      <p:sp>
        <p:nvSpPr>
          <p:cNvPr id="106" name="Text Box 14"/>
          <p:cNvSpPr txBox="1">
            <a:spLocks noChangeArrowheads="1"/>
          </p:cNvSpPr>
          <p:nvPr/>
        </p:nvSpPr>
        <p:spPr bwMode="auto">
          <a:xfrm>
            <a:off x="120650" y="6357938"/>
            <a:ext cx="3190875" cy="336550"/>
          </a:xfrm>
          <a:prstGeom prst="rect">
            <a:avLst/>
          </a:prstGeom>
          <a:noFill/>
          <a:ln w="9525">
            <a:noFill/>
            <a:miter lim="800000"/>
            <a:headEnd/>
            <a:tailEnd/>
          </a:ln>
        </p:spPr>
        <p:txBody>
          <a:bodyPr wrap="none">
            <a:spAutoFit/>
          </a:bodyPr>
          <a:lstStyle/>
          <a:p>
            <a:r>
              <a:rPr lang="en-CA" sz="1600" dirty="0" err="1">
                <a:latin typeface="Calibri" pitchFamily="34" charset="0"/>
              </a:rPr>
              <a:t>Meinders</a:t>
            </a:r>
            <a:r>
              <a:rPr lang="en-CA" sz="1600" dirty="0">
                <a:latin typeface="Calibri" pitchFamily="34" charset="0"/>
              </a:rPr>
              <a:t> et al, PRB 48, 3916 (1993)</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6300192" y="1168102"/>
            <a:ext cx="933450" cy="457200"/>
          </a:xfrm>
          <a:prstGeom prst="rect">
            <a:avLst/>
          </a:prstGeom>
          <a:noFill/>
          <a:ln w="9525">
            <a:noFill/>
            <a:miter lim="800000"/>
            <a:headEnd/>
            <a:tailEnd/>
          </a:ln>
        </p:spPr>
        <p:txBody>
          <a:bodyPr wrap="none">
            <a:spAutoFit/>
          </a:bodyPr>
          <a:lstStyle/>
          <a:p>
            <a:r>
              <a:rPr lang="en-CA" dirty="0">
                <a:solidFill>
                  <a:srgbClr val="0000FF"/>
                </a:solidFill>
                <a:latin typeface="Lucida Blackletter"/>
              </a:rPr>
              <a:t>x=0.0</a:t>
            </a:r>
          </a:p>
        </p:txBody>
      </p:sp>
      <p:sp>
        <p:nvSpPr>
          <p:cNvPr id="28675" name="Text Box 4"/>
          <p:cNvSpPr txBox="1">
            <a:spLocks noChangeArrowheads="1"/>
          </p:cNvSpPr>
          <p:nvPr/>
        </p:nvSpPr>
        <p:spPr bwMode="auto">
          <a:xfrm>
            <a:off x="6310313" y="1681336"/>
            <a:ext cx="933450" cy="457200"/>
          </a:xfrm>
          <a:prstGeom prst="rect">
            <a:avLst/>
          </a:prstGeom>
          <a:noFill/>
          <a:ln w="9525">
            <a:noFill/>
            <a:miter lim="800000"/>
            <a:headEnd/>
            <a:tailEnd/>
          </a:ln>
        </p:spPr>
        <p:txBody>
          <a:bodyPr wrap="none">
            <a:spAutoFit/>
          </a:bodyPr>
          <a:lstStyle/>
          <a:p>
            <a:r>
              <a:rPr lang="en-CA" dirty="0">
                <a:solidFill>
                  <a:srgbClr val="0000FF"/>
                </a:solidFill>
                <a:latin typeface="Lucida Blackletter"/>
              </a:rPr>
              <a:t>x=0.1</a:t>
            </a:r>
          </a:p>
        </p:txBody>
      </p:sp>
      <p:sp>
        <p:nvSpPr>
          <p:cNvPr id="28676" name="Text Box 5"/>
          <p:cNvSpPr txBox="1">
            <a:spLocks noChangeArrowheads="1"/>
          </p:cNvSpPr>
          <p:nvPr/>
        </p:nvSpPr>
        <p:spPr bwMode="auto">
          <a:xfrm>
            <a:off x="6323013" y="2151236"/>
            <a:ext cx="933450" cy="457200"/>
          </a:xfrm>
          <a:prstGeom prst="rect">
            <a:avLst/>
          </a:prstGeom>
          <a:noFill/>
          <a:ln w="9525">
            <a:noFill/>
            <a:miter lim="800000"/>
            <a:headEnd/>
            <a:tailEnd/>
          </a:ln>
        </p:spPr>
        <p:txBody>
          <a:bodyPr wrap="none">
            <a:spAutoFit/>
          </a:bodyPr>
          <a:lstStyle/>
          <a:p>
            <a:r>
              <a:rPr lang="en-CA">
                <a:solidFill>
                  <a:srgbClr val="0000FF"/>
                </a:solidFill>
                <a:latin typeface="Lucida Blackletter"/>
              </a:rPr>
              <a:t>x=0.2</a:t>
            </a:r>
          </a:p>
        </p:txBody>
      </p:sp>
      <p:sp>
        <p:nvSpPr>
          <p:cNvPr id="28677" name="Text Box 6"/>
          <p:cNvSpPr txBox="1">
            <a:spLocks noChangeArrowheads="1"/>
          </p:cNvSpPr>
          <p:nvPr/>
        </p:nvSpPr>
        <p:spPr bwMode="auto">
          <a:xfrm>
            <a:off x="6335713" y="2684636"/>
            <a:ext cx="933450" cy="457200"/>
          </a:xfrm>
          <a:prstGeom prst="rect">
            <a:avLst/>
          </a:prstGeom>
          <a:noFill/>
          <a:ln w="9525">
            <a:noFill/>
            <a:miter lim="800000"/>
            <a:headEnd/>
            <a:tailEnd/>
          </a:ln>
        </p:spPr>
        <p:txBody>
          <a:bodyPr wrap="none">
            <a:spAutoFit/>
          </a:bodyPr>
          <a:lstStyle/>
          <a:p>
            <a:r>
              <a:rPr lang="en-CA">
                <a:solidFill>
                  <a:srgbClr val="0000FF"/>
                </a:solidFill>
                <a:latin typeface="Lucida Blackletter"/>
              </a:rPr>
              <a:t>x=0.3</a:t>
            </a:r>
          </a:p>
        </p:txBody>
      </p:sp>
      <p:sp>
        <p:nvSpPr>
          <p:cNvPr id="28678" name="Text Box 7"/>
          <p:cNvSpPr txBox="1">
            <a:spLocks noChangeArrowheads="1"/>
          </p:cNvSpPr>
          <p:nvPr/>
        </p:nvSpPr>
        <p:spPr bwMode="auto">
          <a:xfrm>
            <a:off x="6335713" y="3218036"/>
            <a:ext cx="933450" cy="457200"/>
          </a:xfrm>
          <a:prstGeom prst="rect">
            <a:avLst/>
          </a:prstGeom>
          <a:noFill/>
          <a:ln w="9525">
            <a:noFill/>
            <a:miter lim="800000"/>
            <a:headEnd/>
            <a:tailEnd/>
          </a:ln>
        </p:spPr>
        <p:txBody>
          <a:bodyPr wrap="none">
            <a:spAutoFit/>
          </a:bodyPr>
          <a:lstStyle/>
          <a:p>
            <a:r>
              <a:rPr lang="en-CA">
                <a:solidFill>
                  <a:srgbClr val="0000FF"/>
                </a:solidFill>
                <a:latin typeface="Lucida Blackletter"/>
              </a:rPr>
              <a:t>x=0.4</a:t>
            </a:r>
          </a:p>
        </p:txBody>
      </p:sp>
      <p:sp>
        <p:nvSpPr>
          <p:cNvPr id="28679" name="Text Box 8"/>
          <p:cNvSpPr txBox="1">
            <a:spLocks noChangeArrowheads="1"/>
          </p:cNvSpPr>
          <p:nvPr/>
        </p:nvSpPr>
        <p:spPr bwMode="auto">
          <a:xfrm>
            <a:off x="6335713" y="3687936"/>
            <a:ext cx="933450" cy="457200"/>
          </a:xfrm>
          <a:prstGeom prst="rect">
            <a:avLst/>
          </a:prstGeom>
          <a:noFill/>
          <a:ln w="9525">
            <a:noFill/>
            <a:miter lim="800000"/>
            <a:headEnd/>
            <a:tailEnd/>
          </a:ln>
        </p:spPr>
        <p:txBody>
          <a:bodyPr wrap="none">
            <a:spAutoFit/>
          </a:bodyPr>
          <a:lstStyle/>
          <a:p>
            <a:r>
              <a:rPr lang="en-CA">
                <a:solidFill>
                  <a:srgbClr val="0000FF"/>
                </a:solidFill>
                <a:latin typeface="Lucida Blackletter"/>
              </a:rPr>
              <a:t>x=0.5</a:t>
            </a:r>
          </a:p>
        </p:txBody>
      </p:sp>
      <p:sp>
        <p:nvSpPr>
          <p:cNvPr id="28680" name="Text Box 9"/>
          <p:cNvSpPr txBox="1">
            <a:spLocks noChangeArrowheads="1"/>
          </p:cNvSpPr>
          <p:nvPr/>
        </p:nvSpPr>
        <p:spPr bwMode="auto">
          <a:xfrm>
            <a:off x="6348413" y="4195936"/>
            <a:ext cx="933450" cy="457200"/>
          </a:xfrm>
          <a:prstGeom prst="rect">
            <a:avLst/>
          </a:prstGeom>
          <a:noFill/>
          <a:ln w="9525">
            <a:noFill/>
            <a:miter lim="800000"/>
            <a:headEnd/>
            <a:tailEnd/>
          </a:ln>
        </p:spPr>
        <p:txBody>
          <a:bodyPr wrap="none">
            <a:spAutoFit/>
          </a:bodyPr>
          <a:lstStyle/>
          <a:p>
            <a:r>
              <a:rPr lang="en-CA">
                <a:solidFill>
                  <a:srgbClr val="0000FF"/>
                </a:solidFill>
                <a:latin typeface="Lucida Blackletter"/>
              </a:rPr>
              <a:t>x=0.6</a:t>
            </a:r>
          </a:p>
        </p:txBody>
      </p:sp>
      <p:sp>
        <p:nvSpPr>
          <p:cNvPr id="28681" name="Text Box 10"/>
          <p:cNvSpPr txBox="1">
            <a:spLocks noChangeArrowheads="1"/>
          </p:cNvSpPr>
          <p:nvPr/>
        </p:nvSpPr>
        <p:spPr bwMode="auto">
          <a:xfrm>
            <a:off x="6361113" y="4581128"/>
            <a:ext cx="933450" cy="457200"/>
          </a:xfrm>
          <a:prstGeom prst="rect">
            <a:avLst/>
          </a:prstGeom>
          <a:noFill/>
          <a:ln w="9525">
            <a:noFill/>
            <a:miter lim="800000"/>
            <a:headEnd/>
            <a:tailEnd/>
          </a:ln>
        </p:spPr>
        <p:txBody>
          <a:bodyPr wrap="none">
            <a:spAutoFit/>
          </a:bodyPr>
          <a:lstStyle/>
          <a:p>
            <a:r>
              <a:rPr lang="en-CA" dirty="0">
                <a:solidFill>
                  <a:srgbClr val="0000FF"/>
                </a:solidFill>
                <a:latin typeface="Lucida Blackletter"/>
              </a:rPr>
              <a:t>x=0.7</a:t>
            </a:r>
          </a:p>
        </p:txBody>
      </p:sp>
      <p:sp>
        <p:nvSpPr>
          <p:cNvPr id="28682" name="Text Box 11"/>
          <p:cNvSpPr txBox="1">
            <a:spLocks noChangeArrowheads="1"/>
          </p:cNvSpPr>
          <p:nvPr/>
        </p:nvSpPr>
        <p:spPr bwMode="auto">
          <a:xfrm>
            <a:off x="6373813" y="5085184"/>
            <a:ext cx="933450" cy="457200"/>
          </a:xfrm>
          <a:prstGeom prst="rect">
            <a:avLst/>
          </a:prstGeom>
          <a:noFill/>
          <a:ln w="9525">
            <a:noFill/>
            <a:miter lim="800000"/>
            <a:headEnd/>
            <a:tailEnd/>
          </a:ln>
        </p:spPr>
        <p:txBody>
          <a:bodyPr wrap="none">
            <a:spAutoFit/>
          </a:bodyPr>
          <a:lstStyle/>
          <a:p>
            <a:r>
              <a:rPr lang="en-CA" dirty="0">
                <a:solidFill>
                  <a:srgbClr val="0000FF"/>
                </a:solidFill>
                <a:latin typeface="Lucida Blackletter"/>
              </a:rPr>
              <a:t>x=0.8</a:t>
            </a:r>
          </a:p>
        </p:txBody>
      </p:sp>
      <p:sp>
        <p:nvSpPr>
          <p:cNvPr id="28683" name="Text Box 12"/>
          <p:cNvSpPr txBox="1">
            <a:spLocks noChangeArrowheads="1"/>
          </p:cNvSpPr>
          <p:nvPr/>
        </p:nvSpPr>
        <p:spPr bwMode="auto">
          <a:xfrm>
            <a:off x="6386513" y="5492080"/>
            <a:ext cx="933450" cy="457200"/>
          </a:xfrm>
          <a:prstGeom prst="rect">
            <a:avLst/>
          </a:prstGeom>
          <a:noFill/>
          <a:ln w="9525">
            <a:noFill/>
            <a:miter lim="800000"/>
            <a:headEnd/>
            <a:tailEnd/>
          </a:ln>
        </p:spPr>
        <p:txBody>
          <a:bodyPr wrap="none">
            <a:spAutoFit/>
          </a:bodyPr>
          <a:lstStyle/>
          <a:p>
            <a:r>
              <a:rPr lang="en-CA" dirty="0">
                <a:solidFill>
                  <a:srgbClr val="0000FF"/>
                </a:solidFill>
                <a:latin typeface="Lucida Blackletter"/>
              </a:rPr>
              <a:t>x=0.9</a:t>
            </a:r>
          </a:p>
        </p:txBody>
      </p:sp>
      <p:pic>
        <p:nvPicPr>
          <p:cNvPr id="28684" name="Picture 13"/>
          <p:cNvPicPr>
            <a:picLocks noChangeAspect="1" noChangeArrowheads="1"/>
          </p:cNvPicPr>
          <p:nvPr/>
        </p:nvPicPr>
        <p:blipFill>
          <a:blip r:embed="rId2" cstate="print"/>
          <a:srcRect/>
          <a:stretch>
            <a:fillRect/>
          </a:stretch>
        </p:blipFill>
        <p:spPr bwMode="auto">
          <a:xfrm>
            <a:off x="1763688" y="1196752"/>
            <a:ext cx="4562475" cy="5175349"/>
          </a:xfrm>
          <a:prstGeom prst="rect">
            <a:avLst/>
          </a:prstGeom>
          <a:noFill/>
          <a:ln w="9525">
            <a:noFill/>
            <a:miter lim="800000"/>
            <a:headEnd/>
            <a:tailEnd/>
          </a:ln>
        </p:spPr>
      </p:pic>
      <p:sp>
        <p:nvSpPr>
          <p:cNvPr id="28685" name="Text Box 14"/>
          <p:cNvSpPr txBox="1">
            <a:spLocks noChangeArrowheads="1"/>
          </p:cNvSpPr>
          <p:nvPr/>
        </p:nvSpPr>
        <p:spPr bwMode="auto">
          <a:xfrm>
            <a:off x="120650" y="6357938"/>
            <a:ext cx="3190875" cy="336550"/>
          </a:xfrm>
          <a:prstGeom prst="rect">
            <a:avLst/>
          </a:prstGeom>
          <a:noFill/>
          <a:ln w="9525">
            <a:noFill/>
            <a:miter lim="800000"/>
            <a:headEnd/>
            <a:tailEnd/>
          </a:ln>
        </p:spPr>
        <p:txBody>
          <a:bodyPr wrap="none">
            <a:spAutoFit/>
          </a:bodyPr>
          <a:lstStyle/>
          <a:p>
            <a:r>
              <a:rPr lang="en-CA" sz="1600" dirty="0" err="1">
                <a:latin typeface="Calibri" pitchFamily="34" charset="0"/>
              </a:rPr>
              <a:t>Meinders</a:t>
            </a:r>
            <a:r>
              <a:rPr lang="en-CA" sz="1600" dirty="0">
                <a:latin typeface="Calibri" pitchFamily="34" charset="0"/>
              </a:rPr>
              <a:t> et al, PRB 48, 3916 (1993)</a:t>
            </a:r>
          </a:p>
        </p:txBody>
      </p:sp>
      <p:sp>
        <p:nvSpPr>
          <p:cNvPr id="28686" name="TextBox 13"/>
          <p:cNvSpPr txBox="1">
            <a:spLocks noChangeArrowheads="1"/>
          </p:cNvSpPr>
          <p:nvPr/>
        </p:nvSpPr>
        <p:spPr bwMode="auto">
          <a:xfrm>
            <a:off x="6858000" y="5072063"/>
            <a:ext cx="2028825" cy="1200150"/>
          </a:xfrm>
          <a:prstGeom prst="rect">
            <a:avLst/>
          </a:prstGeom>
          <a:noFill/>
          <a:ln w="9525">
            <a:noFill/>
            <a:miter lim="800000"/>
            <a:headEnd/>
            <a:tailEnd/>
          </a:ln>
        </p:spPr>
        <p:txBody>
          <a:bodyPr wrap="none">
            <a:spAutoFit/>
          </a:bodyPr>
          <a:lstStyle/>
          <a:p>
            <a:r>
              <a:rPr lang="en-US">
                <a:solidFill>
                  <a:srgbClr val="FF0000"/>
                </a:solidFill>
                <a:latin typeface="Calibri" pitchFamily="34" charset="0"/>
              </a:rPr>
              <a:t>These states would </a:t>
            </a:r>
          </a:p>
          <a:p>
            <a:r>
              <a:rPr lang="en-US">
                <a:solidFill>
                  <a:srgbClr val="FF0000"/>
                </a:solidFill>
                <a:latin typeface="Calibri" pitchFamily="34" charset="0"/>
              </a:rPr>
              <a:t>be visible in a two </a:t>
            </a:r>
          </a:p>
          <a:p>
            <a:r>
              <a:rPr lang="en-US">
                <a:solidFill>
                  <a:srgbClr val="FF0000"/>
                </a:solidFill>
                <a:latin typeface="Calibri" pitchFamily="34" charset="0"/>
              </a:rPr>
              <a:t>particle addition </a:t>
            </a:r>
          </a:p>
          <a:p>
            <a:r>
              <a:rPr lang="en-US">
                <a:solidFill>
                  <a:srgbClr val="FF0000"/>
                </a:solidFill>
                <a:latin typeface="Calibri" pitchFamily="34" charset="0"/>
              </a:rPr>
              <a:t>spectral function</a:t>
            </a:r>
          </a:p>
        </p:txBody>
      </p:sp>
      <p:cxnSp>
        <p:nvCxnSpPr>
          <p:cNvPr id="16" name="Straight Arrow Connector 15"/>
          <p:cNvCxnSpPr/>
          <p:nvPr/>
        </p:nvCxnSpPr>
        <p:spPr>
          <a:xfrm flipV="1">
            <a:off x="5500688" y="5286375"/>
            <a:ext cx="1357312" cy="5000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600" y="0"/>
            <a:ext cx="7690182" cy="923330"/>
          </a:xfrm>
          <a:prstGeom prst="rect">
            <a:avLst/>
          </a:prstGeom>
          <a:noFill/>
        </p:spPr>
        <p:txBody>
          <a:bodyPr wrap="none" rtlCol="0">
            <a:spAutoFit/>
          </a:bodyPr>
          <a:lstStyle/>
          <a:p>
            <a:r>
              <a:rPr lang="en-US" dirty="0" smtClean="0"/>
              <a:t>In single particle mean field theory states move with doping since the</a:t>
            </a:r>
          </a:p>
          <a:p>
            <a:r>
              <a:rPr lang="en-US" dirty="0" smtClean="0"/>
              <a:t> average coulomb interaction changes. In correlated electron systems states stay</a:t>
            </a:r>
          </a:p>
          <a:p>
            <a:r>
              <a:rPr lang="en-US" dirty="0" smtClean="0"/>
              <a:t>Fixed but spectral weight gets transferred</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Some Historical Landmarks</a:t>
            </a:r>
          </a:p>
        </p:txBody>
      </p:sp>
      <p:sp>
        <p:nvSpPr>
          <p:cNvPr id="5123" name="Rectangle 3"/>
          <p:cNvSpPr>
            <a:spLocks noGrp="1" noChangeArrowheads="1"/>
          </p:cNvSpPr>
          <p:nvPr>
            <p:ph type="body" idx="1"/>
          </p:nvPr>
        </p:nvSpPr>
        <p:spPr>
          <a:xfrm>
            <a:off x="457200" y="1357313"/>
            <a:ext cx="8229600" cy="5143500"/>
          </a:xfrm>
        </p:spPr>
        <p:txBody>
          <a:bodyPr rtlCol="0">
            <a:normAutofit fontScale="85000" lnSpcReduction="20000"/>
          </a:bodyPr>
          <a:lstStyle/>
          <a:p>
            <a:pPr eaLnBrk="1" fontAlgn="auto" hangingPunct="1">
              <a:lnSpc>
                <a:spcPct val="90000"/>
              </a:lnSpc>
              <a:spcAft>
                <a:spcPts val="0"/>
              </a:spcAft>
              <a:buFont typeface="Arial" pitchFamily="34" charset="0"/>
              <a:buChar char="•"/>
              <a:defRPr/>
            </a:pPr>
            <a:r>
              <a:rPr lang="en-US" sz="2800" dirty="0" smtClean="0"/>
              <a:t>1929-1931 Bloch Wilson theory of solids </a:t>
            </a:r>
          </a:p>
          <a:p>
            <a:pPr eaLnBrk="1" fontAlgn="auto" hangingPunct="1">
              <a:lnSpc>
                <a:spcPct val="90000"/>
              </a:lnSpc>
              <a:spcAft>
                <a:spcPts val="0"/>
              </a:spcAft>
              <a:buFont typeface="Arial" pitchFamily="34" charset="0"/>
              <a:buChar char="•"/>
              <a:defRPr/>
            </a:pPr>
            <a:r>
              <a:rPr lang="en-US" sz="2800" dirty="0" smtClean="0"/>
              <a:t>1937 De Boer and Verwey ( NiO-CoO breakdown of band theory</a:t>
            </a:r>
          </a:p>
          <a:p>
            <a:pPr eaLnBrk="1" fontAlgn="auto" hangingPunct="1">
              <a:lnSpc>
                <a:spcPct val="90000"/>
              </a:lnSpc>
              <a:spcAft>
                <a:spcPts val="0"/>
              </a:spcAft>
              <a:buFont typeface="Arial" pitchFamily="34" charset="0"/>
              <a:buChar char="•"/>
              <a:defRPr/>
            </a:pPr>
            <a:r>
              <a:rPr lang="en-US" sz="2800" dirty="0" smtClean="0"/>
              <a:t>1937 Peierls  3d electrons avoid each other ( basically the Hubbard model)</a:t>
            </a:r>
          </a:p>
          <a:p>
            <a:pPr eaLnBrk="1" fontAlgn="auto" hangingPunct="1">
              <a:lnSpc>
                <a:spcPct val="90000"/>
              </a:lnSpc>
              <a:spcAft>
                <a:spcPts val="0"/>
              </a:spcAft>
              <a:buFont typeface="Arial" pitchFamily="34" charset="0"/>
              <a:buChar char="•"/>
              <a:defRPr/>
            </a:pPr>
            <a:r>
              <a:rPr lang="en-US" sz="2800" dirty="0" smtClean="0"/>
              <a:t>1949  Mott  Metal insulator transition</a:t>
            </a:r>
          </a:p>
          <a:p>
            <a:pPr eaLnBrk="1" fontAlgn="auto" hangingPunct="1">
              <a:lnSpc>
                <a:spcPct val="90000"/>
              </a:lnSpc>
              <a:spcAft>
                <a:spcPts val="0"/>
              </a:spcAft>
              <a:buFont typeface="Arial" pitchFamily="34" charset="0"/>
              <a:buChar char="•"/>
              <a:defRPr/>
            </a:pPr>
            <a:r>
              <a:rPr lang="en-US" sz="2800" dirty="0" smtClean="0"/>
              <a:t>1950 Jonker, van Zanten,  Zener - Pervoskites  double exchange </a:t>
            </a:r>
          </a:p>
          <a:p>
            <a:pPr eaLnBrk="1" fontAlgn="auto" hangingPunct="1">
              <a:lnSpc>
                <a:spcPct val="90000"/>
              </a:lnSpc>
              <a:spcAft>
                <a:spcPts val="0"/>
              </a:spcAft>
              <a:buFont typeface="Arial" pitchFamily="34" charset="0"/>
              <a:buChar char="•"/>
              <a:defRPr/>
            </a:pPr>
            <a:r>
              <a:rPr lang="en-US" sz="2800" dirty="0" smtClean="0"/>
              <a:t>1957 BCS theory of superconductivity</a:t>
            </a:r>
          </a:p>
          <a:p>
            <a:pPr eaLnBrk="1" fontAlgn="auto" hangingPunct="1">
              <a:lnSpc>
                <a:spcPct val="90000"/>
              </a:lnSpc>
              <a:spcAft>
                <a:spcPts val="0"/>
              </a:spcAft>
              <a:buFont typeface="Arial" pitchFamily="34" charset="0"/>
              <a:buChar char="•"/>
              <a:defRPr/>
            </a:pPr>
            <a:r>
              <a:rPr lang="en-US" sz="2800" dirty="0" smtClean="0"/>
              <a:t>1958 Friedel Magnetic impurities in metals</a:t>
            </a:r>
          </a:p>
          <a:p>
            <a:pPr eaLnBrk="1" fontAlgn="auto" hangingPunct="1">
              <a:lnSpc>
                <a:spcPct val="90000"/>
              </a:lnSpc>
              <a:spcAft>
                <a:spcPts val="0"/>
              </a:spcAft>
              <a:buFont typeface="Arial" pitchFamily="34" charset="0"/>
              <a:buChar char="•"/>
              <a:defRPr/>
            </a:pPr>
            <a:r>
              <a:rPr lang="en-US" sz="2800" dirty="0" smtClean="0"/>
              <a:t>1959  Anderson superexchange (U&gt;&gt;W)</a:t>
            </a:r>
          </a:p>
          <a:p>
            <a:pPr eaLnBrk="1" fontAlgn="auto" hangingPunct="1">
              <a:lnSpc>
                <a:spcPct val="90000"/>
              </a:lnSpc>
              <a:spcAft>
                <a:spcPts val="0"/>
              </a:spcAft>
              <a:buFont typeface="Arial" pitchFamily="34" charset="0"/>
              <a:buChar char="•"/>
              <a:defRPr/>
            </a:pPr>
            <a:r>
              <a:rPr lang="en-US" sz="2800" dirty="0" smtClean="0"/>
              <a:t>1962  Anderson model for magnetic impurities in metals</a:t>
            </a:r>
          </a:p>
          <a:p>
            <a:pPr eaLnBrk="1" fontAlgn="auto" hangingPunct="1">
              <a:lnSpc>
                <a:spcPct val="90000"/>
              </a:lnSpc>
              <a:spcAft>
                <a:spcPts val="0"/>
              </a:spcAft>
              <a:buFont typeface="Arial" pitchFamily="34" charset="0"/>
              <a:buChar char="•"/>
              <a:defRPr/>
            </a:pPr>
            <a:r>
              <a:rPr lang="en-US" sz="2800" dirty="0" smtClean="0"/>
              <a:t>1964 Kondo  theory of Kondo effect</a:t>
            </a:r>
          </a:p>
          <a:p>
            <a:pPr eaLnBrk="1" fontAlgn="auto" hangingPunct="1">
              <a:lnSpc>
                <a:spcPct val="90000"/>
              </a:lnSpc>
              <a:spcAft>
                <a:spcPts val="0"/>
              </a:spcAft>
              <a:buFont typeface="Arial" pitchFamily="34" charset="0"/>
              <a:buChar char="•"/>
              <a:defRPr/>
            </a:pPr>
            <a:r>
              <a:rPr lang="en-US" sz="2800" dirty="0" smtClean="0"/>
              <a:t>1964 Hubbard model- Hohenberg Kohn DFT- Goodenough Transition metal compounds </a:t>
            </a:r>
          </a:p>
          <a:p>
            <a:pPr eaLnBrk="1" fontAlgn="auto" hangingPunct="1">
              <a:lnSpc>
                <a:spcPct val="90000"/>
              </a:lnSpc>
              <a:spcAft>
                <a:spcPts val="0"/>
              </a:spcAft>
              <a:buFont typeface="Arial" pitchFamily="34" charset="0"/>
              <a:buChar char="•"/>
              <a:defRPr/>
            </a:pPr>
            <a:endParaRPr lang="en-US" sz="2800" dirty="0" smtClean="0"/>
          </a:p>
          <a:p>
            <a:pPr eaLnBrk="1" fontAlgn="auto" hangingPunct="1">
              <a:lnSpc>
                <a:spcPct val="90000"/>
              </a:lnSpc>
              <a:spcAft>
                <a:spcPts val="0"/>
              </a:spcAft>
              <a:buFont typeface="Arial" pitchFamily="34" charset="0"/>
              <a:buChar char="•"/>
              <a:defRPr/>
            </a:pPr>
            <a:endParaRPr lang="en-US" sz="2800" dirty="0" smtClean="0"/>
          </a:p>
          <a:p>
            <a:pPr eaLnBrk="1" fontAlgn="auto" hangingPunct="1">
              <a:lnSpc>
                <a:spcPct val="90000"/>
              </a:lnSpc>
              <a:spcAft>
                <a:spcPts val="0"/>
              </a:spcAft>
              <a:buFont typeface="Arial" pitchFamily="34" charset="0"/>
              <a:buChar char="•"/>
              <a:defRPr/>
            </a:pPr>
            <a:endParaRPr lang="en-US" sz="2800" dirty="0" smtClean="0"/>
          </a:p>
          <a:p>
            <a:pPr eaLnBrk="1" fontAlgn="auto" hangingPunct="1">
              <a:lnSpc>
                <a:spcPct val="90000"/>
              </a:lnSpc>
              <a:spcAft>
                <a:spcPts val="0"/>
              </a:spcAft>
              <a:buFont typeface="Arial" pitchFamily="34" charset="0"/>
              <a:buChar char="•"/>
              <a:defRPr/>
            </a:pPr>
            <a:endParaRPr lang="en-US" sz="2800" dirty="0" smtClean="0"/>
          </a:p>
          <a:p>
            <a:pPr eaLnBrk="1" fontAlgn="auto" hangingPunct="1">
              <a:lnSpc>
                <a:spcPct val="90000"/>
              </a:lnSpc>
              <a:spcAft>
                <a:spcPts val="0"/>
              </a:spcAft>
              <a:buFont typeface="Arial" pitchFamily="34" charset="0"/>
              <a:buChar char="•"/>
              <a:defRPr/>
            </a:pPr>
            <a:endParaRPr lang="en-US" sz="2800" dirty="0" smtClean="0"/>
          </a:p>
          <a:p>
            <a:pPr eaLnBrk="1" fontAlgn="auto" hangingPunct="1">
              <a:lnSpc>
                <a:spcPct val="90000"/>
              </a:lnSpc>
              <a:spcAft>
                <a:spcPts val="0"/>
              </a:spcAft>
              <a:buFont typeface="Arial" pitchFamily="34" charset="0"/>
              <a:buChar char="•"/>
              <a:defRPr/>
            </a:pPr>
            <a:endParaRPr lang="en-US" sz="2800" dirty="0" smtClean="0"/>
          </a:p>
          <a:p>
            <a:pPr eaLnBrk="1" fontAlgn="auto" hangingPunct="1">
              <a:lnSpc>
                <a:spcPct val="90000"/>
              </a:lnSpc>
              <a:spcAft>
                <a:spcPts val="0"/>
              </a:spcAft>
              <a:buFont typeface="Arial" pitchFamily="34" charset="0"/>
              <a:buChar char="•"/>
              <a:defRPr/>
            </a:pPr>
            <a:endParaRPr lang="en-US" sz="28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8313" y="0"/>
            <a:ext cx="8229600" cy="850900"/>
          </a:xfrm>
        </p:spPr>
        <p:txBody>
          <a:bodyPr/>
          <a:lstStyle/>
          <a:p>
            <a:pPr eaLnBrk="1" hangingPunct="1"/>
            <a:r>
              <a:rPr lang="en-US" sz="2800" smtClean="0"/>
              <a:t>Why are 3d and 4f orbitals special</a:t>
            </a:r>
          </a:p>
        </p:txBody>
      </p:sp>
      <p:sp>
        <p:nvSpPr>
          <p:cNvPr id="28675" name="Rectangle 3"/>
          <p:cNvSpPr>
            <a:spLocks noGrp="1" noChangeArrowheads="1"/>
          </p:cNvSpPr>
          <p:nvPr>
            <p:ph type="body" idx="1"/>
          </p:nvPr>
        </p:nvSpPr>
        <p:spPr>
          <a:xfrm>
            <a:off x="395288" y="1196975"/>
            <a:ext cx="8229600" cy="4525963"/>
          </a:xfrm>
        </p:spPr>
        <p:txBody>
          <a:bodyPr>
            <a:normAutofit lnSpcReduction="10000"/>
          </a:bodyPr>
          <a:lstStyle/>
          <a:p>
            <a:pPr eaLnBrk="1" hangingPunct="1">
              <a:lnSpc>
                <a:spcPct val="90000"/>
              </a:lnSpc>
            </a:pPr>
            <a:r>
              <a:rPr lang="en-US" smtClean="0">
                <a:solidFill>
                  <a:srgbClr val="CC0066"/>
                </a:solidFill>
              </a:rPr>
              <a:t>Lowest principle q.n. for that l value</a:t>
            </a:r>
          </a:p>
          <a:p>
            <a:pPr eaLnBrk="1" hangingPunct="1">
              <a:lnSpc>
                <a:spcPct val="90000"/>
              </a:lnSpc>
            </a:pPr>
            <a:r>
              <a:rPr lang="en-US" smtClean="0">
                <a:solidFill>
                  <a:srgbClr val="CC0066"/>
                </a:solidFill>
              </a:rPr>
              <a:t>Large centrifugal barrier l=2,3</a:t>
            </a:r>
          </a:p>
          <a:p>
            <a:pPr eaLnBrk="1" hangingPunct="1">
              <a:lnSpc>
                <a:spcPct val="90000"/>
              </a:lnSpc>
            </a:pPr>
            <a:r>
              <a:rPr lang="en-US" smtClean="0">
                <a:solidFill>
                  <a:srgbClr val="CC0066"/>
                </a:solidFill>
              </a:rPr>
              <a:t>Small radial extent, no radial nodes orthogonal to all other core orbitals via angular nodes</a:t>
            </a:r>
          </a:p>
          <a:p>
            <a:pPr eaLnBrk="1" hangingPunct="1">
              <a:lnSpc>
                <a:spcPct val="90000"/>
              </a:lnSpc>
            </a:pPr>
            <a:r>
              <a:rPr lang="en-US" smtClean="0">
                <a:solidFill>
                  <a:srgbClr val="3366FF"/>
                </a:solidFill>
              </a:rPr>
              <a:t>High kinetic energy ( angular nodes)</a:t>
            </a:r>
          </a:p>
          <a:p>
            <a:pPr eaLnBrk="1" hangingPunct="1">
              <a:lnSpc>
                <a:spcPct val="90000"/>
              </a:lnSpc>
            </a:pPr>
            <a:r>
              <a:rPr lang="en-US" smtClean="0">
                <a:solidFill>
                  <a:srgbClr val="3366FF"/>
                </a:solidFill>
              </a:rPr>
              <a:t>Relativistic effects</a:t>
            </a:r>
          </a:p>
          <a:p>
            <a:pPr eaLnBrk="1" hangingPunct="1">
              <a:lnSpc>
                <a:spcPct val="90000"/>
              </a:lnSpc>
            </a:pPr>
            <a:r>
              <a:rPr lang="en-US" smtClean="0">
                <a:solidFill>
                  <a:srgbClr val="FF0000"/>
                </a:solidFill>
              </a:rPr>
              <a:t>Look like core orb. But have high energy and form open shells like valence orb. </a:t>
            </a:r>
          </a:p>
          <a:p>
            <a:pPr eaLnBrk="1" hangingPunct="1">
              <a:lnSpc>
                <a:spcPct val="90000"/>
              </a:lnSpc>
            </a:pPr>
            <a:endParaRPr lang="en-US" smtClean="0">
              <a:solidFill>
                <a:srgbClr val="FFFF00"/>
              </a:solidFill>
            </a:endParaRPr>
          </a:p>
          <a:p>
            <a:pPr eaLnBrk="1" hangingPunct="1">
              <a:lnSpc>
                <a:spcPct val="90000"/>
              </a:lnSpc>
            </a:pPr>
            <a:endParaRPr lang="en-US" smtClean="0">
              <a:solidFill>
                <a:srgbClr val="FFFF00"/>
              </a:solidFill>
            </a:endParaRP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A bit more about why 3d and 4f are special as valence </a:t>
            </a:r>
            <a:r>
              <a:rPr lang="en-US" sz="3600" dirty="0" err="1" smtClean="0"/>
              <a:t>orbitals</a:t>
            </a:r>
            <a:endParaRPr lang="en-US" sz="3600" dirty="0"/>
          </a:p>
        </p:txBody>
      </p:sp>
      <p:graphicFrame>
        <p:nvGraphicFramePr>
          <p:cNvPr id="57346" name="Object 2"/>
          <p:cNvGraphicFramePr>
            <a:graphicFrameLocks noChangeAspect="1"/>
          </p:cNvGraphicFramePr>
          <p:nvPr>
            <p:ph idx="1"/>
          </p:nvPr>
        </p:nvGraphicFramePr>
        <p:xfrm>
          <a:off x="755576" y="1412776"/>
          <a:ext cx="4815485" cy="1653803"/>
        </p:xfrm>
        <a:graphic>
          <a:graphicData uri="http://schemas.openxmlformats.org/presentationml/2006/ole">
            <p:oleObj spid="_x0000_s1026" name="Équation" r:id="rId3" imgW="2514600" imgH="863280" progId="Equation.3">
              <p:embed/>
            </p:oleObj>
          </a:graphicData>
        </a:graphic>
      </p:graphicFrame>
      <p:sp>
        <p:nvSpPr>
          <p:cNvPr id="5" name="TextBox 4"/>
          <p:cNvSpPr txBox="1"/>
          <p:nvPr/>
        </p:nvSpPr>
        <p:spPr>
          <a:xfrm>
            <a:off x="2771800" y="1628800"/>
            <a:ext cx="4339650" cy="369332"/>
          </a:xfrm>
          <a:prstGeom prst="rect">
            <a:avLst/>
          </a:prstGeom>
          <a:noFill/>
        </p:spPr>
        <p:txBody>
          <a:bodyPr wrap="none" rtlCol="0">
            <a:spAutoFit/>
          </a:bodyPr>
          <a:lstStyle/>
          <a:p>
            <a:r>
              <a:rPr lang="en-US" dirty="0" err="1" smtClean="0"/>
              <a:t>Hydrogenic</a:t>
            </a:r>
            <a:r>
              <a:rPr lang="en-US" dirty="0" smtClean="0"/>
              <a:t> orbital energy non relativistic</a:t>
            </a:r>
            <a:endParaRPr lang="en-US" dirty="0"/>
          </a:p>
        </p:txBody>
      </p:sp>
      <p:sp>
        <p:nvSpPr>
          <p:cNvPr id="6" name="TextBox 5"/>
          <p:cNvSpPr txBox="1"/>
          <p:nvPr/>
        </p:nvSpPr>
        <p:spPr>
          <a:xfrm>
            <a:off x="6012160" y="2420888"/>
            <a:ext cx="2544286" cy="369332"/>
          </a:xfrm>
          <a:prstGeom prst="rect">
            <a:avLst/>
          </a:prstGeom>
          <a:noFill/>
        </p:spPr>
        <p:txBody>
          <a:bodyPr wrap="none" rtlCol="0">
            <a:spAutoFit/>
          </a:bodyPr>
          <a:lstStyle/>
          <a:p>
            <a:r>
              <a:rPr lang="en-US" dirty="0" smtClean="0"/>
              <a:t>Relativistic contribution</a:t>
            </a:r>
            <a:endParaRPr lang="en-US" dirty="0"/>
          </a:p>
        </p:txBody>
      </p:sp>
      <p:graphicFrame>
        <p:nvGraphicFramePr>
          <p:cNvPr id="57347" name="Object 3"/>
          <p:cNvGraphicFramePr>
            <a:graphicFrameLocks noChangeAspect="1"/>
          </p:cNvGraphicFramePr>
          <p:nvPr/>
        </p:nvGraphicFramePr>
        <p:xfrm>
          <a:off x="107504" y="3789040"/>
          <a:ext cx="5184576" cy="648072"/>
        </p:xfrm>
        <a:graphic>
          <a:graphicData uri="http://schemas.openxmlformats.org/presentationml/2006/ole">
            <p:oleObj spid="_x0000_s1027" name="Équation" r:id="rId4" imgW="3149280" imgH="393480" progId="Equation.3">
              <p:embed/>
            </p:oleObj>
          </a:graphicData>
        </a:graphic>
      </p:graphicFrame>
      <p:graphicFrame>
        <p:nvGraphicFramePr>
          <p:cNvPr id="57348" name="Object 4"/>
          <p:cNvGraphicFramePr>
            <a:graphicFrameLocks noChangeAspect="1"/>
          </p:cNvGraphicFramePr>
          <p:nvPr/>
        </p:nvGraphicFramePr>
        <p:xfrm>
          <a:off x="5436096" y="3717032"/>
          <a:ext cx="1397803" cy="720080"/>
        </p:xfrm>
        <a:graphic>
          <a:graphicData uri="http://schemas.openxmlformats.org/presentationml/2006/ole">
            <p:oleObj spid="_x0000_s1028" name="Équation" r:id="rId5" imgW="812520" imgH="431640" progId="Equation.3">
              <p:embed/>
            </p:oleObj>
          </a:graphicData>
        </a:graphic>
      </p:graphicFrame>
      <p:graphicFrame>
        <p:nvGraphicFramePr>
          <p:cNvPr id="57349" name="Object 5"/>
          <p:cNvGraphicFramePr>
            <a:graphicFrameLocks noChangeAspect="1"/>
          </p:cNvGraphicFramePr>
          <p:nvPr/>
        </p:nvGraphicFramePr>
        <p:xfrm>
          <a:off x="6948264" y="3717032"/>
          <a:ext cx="2160240" cy="720080"/>
        </p:xfrm>
        <a:graphic>
          <a:graphicData uri="http://schemas.openxmlformats.org/presentationml/2006/ole">
            <p:oleObj spid="_x0000_s1029" name="Équation" r:id="rId6" imgW="1371600" imgH="457200" progId="Equation.3">
              <p:embed/>
            </p:oleObj>
          </a:graphicData>
        </a:graphic>
      </p:graphicFrame>
      <p:graphicFrame>
        <p:nvGraphicFramePr>
          <p:cNvPr id="57350" name="Object 6"/>
          <p:cNvGraphicFramePr>
            <a:graphicFrameLocks noChangeAspect="1"/>
          </p:cNvGraphicFramePr>
          <p:nvPr/>
        </p:nvGraphicFramePr>
        <p:xfrm>
          <a:off x="179512" y="4509120"/>
          <a:ext cx="3050865" cy="720080"/>
        </p:xfrm>
        <a:graphic>
          <a:graphicData uri="http://schemas.openxmlformats.org/presentationml/2006/ole">
            <p:oleObj spid="_x0000_s1030" name="Équation" r:id="rId7" imgW="2044440" imgH="482400" progId="Equation.3">
              <p:embed/>
            </p:oleObj>
          </a:graphicData>
        </a:graphic>
      </p:graphicFrame>
      <p:graphicFrame>
        <p:nvGraphicFramePr>
          <p:cNvPr id="57351" name="Object 7"/>
          <p:cNvGraphicFramePr>
            <a:graphicFrameLocks noChangeAspect="1"/>
          </p:cNvGraphicFramePr>
          <p:nvPr/>
        </p:nvGraphicFramePr>
        <p:xfrm>
          <a:off x="3851920" y="4507174"/>
          <a:ext cx="648072" cy="578010"/>
        </p:xfrm>
        <a:graphic>
          <a:graphicData uri="http://schemas.openxmlformats.org/presentationml/2006/ole">
            <p:oleObj spid="_x0000_s1031" name="Équation" r:id="rId8" imgW="469800" imgH="419040" progId="Equation.3">
              <p:embed/>
            </p:oleObj>
          </a:graphicData>
        </a:graphic>
      </p:graphicFrame>
      <p:sp>
        <p:nvSpPr>
          <p:cNvPr id="14" name="TextBox 13"/>
          <p:cNvSpPr txBox="1"/>
          <p:nvPr/>
        </p:nvSpPr>
        <p:spPr>
          <a:xfrm>
            <a:off x="323528" y="5301208"/>
            <a:ext cx="8817991" cy="461665"/>
          </a:xfrm>
          <a:prstGeom prst="rect">
            <a:avLst/>
          </a:prstGeom>
          <a:noFill/>
        </p:spPr>
        <p:txBody>
          <a:bodyPr wrap="none" rtlCol="0">
            <a:spAutoFit/>
          </a:bodyPr>
          <a:lstStyle/>
          <a:p>
            <a:r>
              <a:rPr lang="en-US" sz="2400" b="1" dirty="0" smtClean="0">
                <a:solidFill>
                  <a:srgbClr val="FF0000"/>
                </a:solidFill>
              </a:rPr>
              <a:t>3d of Cu; binding energy of 3s=120 </a:t>
            </a:r>
            <a:r>
              <a:rPr lang="en-US" sz="2400" b="1" dirty="0" err="1" smtClean="0">
                <a:solidFill>
                  <a:srgbClr val="FF0000"/>
                </a:solidFill>
              </a:rPr>
              <a:t>eV</a:t>
            </a:r>
            <a:r>
              <a:rPr lang="en-US" sz="2400" b="1" dirty="0" smtClean="0">
                <a:solidFill>
                  <a:srgbClr val="FF0000"/>
                </a:solidFill>
              </a:rPr>
              <a:t>, 3p=70 </a:t>
            </a:r>
            <a:r>
              <a:rPr lang="en-US" sz="2400" b="1" dirty="0" err="1" smtClean="0">
                <a:solidFill>
                  <a:srgbClr val="FF0000"/>
                </a:solidFill>
              </a:rPr>
              <a:t>eV</a:t>
            </a:r>
            <a:r>
              <a:rPr lang="en-US" sz="2400" b="1" dirty="0" smtClean="0">
                <a:solidFill>
                  <a:srgbClr val="FF0000"/>
                </a:solidFill>
              </a:rPr>
              <a:t>, 3d=10 </a:t>
            </a:r>
            <a:r>
              <a:rPr lang="en-US" sz="2400" b="1" dirty="0" err="1" smtClean="0">
                <a:solidFill>
                  <a:srgbClr val="FF0000"/>
                </a:solidFill>
              </a:rPr>
              <a:t>eV</a:t>
            </a:r>
            <a:r>
              <a:rPr lang="en-US" sz="2400" dirty="0" smtClean="0"/>
              <a:t>. </a:t>
            </a:r>
            <a:endParaRPr lang="en-US" sz="2400" dirty="0"/>
          </a:p>
        </p:txBody>
      </p:sp>
      <p:sp>
        <p:nvSpPr>
          <p:cNvPr id="15" name="TextBox 14"/>
          <p:cNvSpPr txBox="1"/>
          <p:nvPr/>
        </p:nvSpPr>
        <p:spPr>
          <a:xfrm>
            <a:off x="467544" y="6165304"/>
            <a:ext cx="7976094" cy="461665"/>
          </a:xfrm>
          <a:prstGeom prst="rect">
            <a:avLst/>
          </a:prstGeom>
          <a:noFill/>
        </p:spPr>
        <p:txBody>
          <a:bodyPr wrap="none" rtlCol="0">
            <a:spAutoFit/>
          </a:bodyPr>
          <a:lstStyle/>
          <a:p>
            <a:r>
              <a:rPr lang="en-US" sz="2400" dirty="0" smtClean="0"/>
              <a:t>Strong energy dependence on l due to relativistic effects</a:t>
            </a:r>
            <a:r>
              <a:rPr lang="en-US" dirty="0" smtClean="0"/>
              <a:t>. </a:t>
            </a:r>
            <a:endParaRPr lang="en-US" dirty="0"/>
          </a:p>
        </p:txBody>
      </p:sp>
      <p:graphicFrame>
        <p:nvGraphicFramePr>
          <p:cNvPr id="13" name="Object 12"/>
          <p:cNvGraphicFramePr>
            <a:graphicFrameLocks noChangeAspect="1"/>
          </p:cNvGraphicFramePr>
          <p:nvPr/>
        </p:nvGraphicFramePr>
        <p:xfrm>
          <a:off x="5817760" y="3068960"/>
          <a:ext cx="2066608" cy="575940"/>
        </p:xfrm>
        <a:graphic>
          <a:graphicData uri="http://schemas.openxmlformats.org/presentationml/2006/ole">
            <p:oleObj spid="_x0000_s1032" name="Équation" r:id="rId9" imgW="1549080" imgH="431640" progId="Equation.3">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1259631" y="692695"/>
            <a:ext cx="1858643" cy="1872209"/>
          </a:xfrm>
          <a:prstGeom prst="rect">
            <a:avLst/>
          </a:prstGeom>
          <a:noFill/>
          <a:ln w="9525">
            <a:noFill/>
            <a:miter lim="800000"/>
            <a:headEnd/>
            <a:tailEnd/>
          </a:ln>
        </p:spPr>
      </p:pic>
      <p:cxnSp>
        <p:nvCxnSpPr>
          <p:cNvPr id="4" name="Straight Arrow Connector 3"/>
          <p:cNvCxnSpPr/>
          <p:nvPr/>
        </p:nvCxnSpPr>
        <p:spPr>
          <a:xfrm>
            <a:off x="2411760" y="2276872"/>
            <a:ext cx="108012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91880" y="2060848"/>
            <a:ext cx="3249608" cy="461665"/>
          </a:xfrm>
          <a:prstGeom prst="rect">
            <a:avLst/>
          </a:prstGeom>
          <a:noFill/>
        </p:spPr>
        <p:txBody>
          <a:bodyPr wrap="none" rtlCol="0">
            <a:spAutoFit/>
          </a:bodyPr>
          <a:lstStyle/>
          <a:p>
            <a:r>
              <a:rPr lang="en-US" sz="2400" dirty="0" smtClean="0"/>
              <a:t>Atomic radius in solids</a:t>
            </a:r>
            <a:endParaRPr lang="en-US" sz="2400" dirty="0"/>
          </a:p>
        </p:txBody>
      </p:sp>
      <p:sp>
        <p:nvSpPr>
          <p:cNvPr id="6" name="TextBox 5"/>
          <p:cNvSpPr txBox="1"/>
          <p:nvPr/>
        </p:nvSpPr>
        <p:spPr>
          <a:xfrm>
            <a:off x="3707904" y="548680"/>
            <a:ext cx="5404043" cy="830997"/>
          </a:xfrm>
          <a:prstGeom prst="rect">
            <a:avLst/>
          </a:prstGeom>
          <a:noFill/>
        </p:spPr>
        <p:txBody>
          <a:bodyPr wrap="none" rtlCol="0">
            <a:spAutoFit/>
          </a:bodyPr>
          <a:lstStyle/>
          <a:p>
            <a:r>
              <a:rPr lang="en-US" sz="2400" dirty="0" smtClean="0"/>
              <a:t>Charge density of outer </a:t>
            </a:r>
            <a:r>
              <a:rPr lang="en-US" sz="2400" dirty="0" err="1" smtClean="0"/>
              <a:t>orbitals</a:t>
            </a:r>
            <a:r>
              <a:rPr lang="en-US" sz="2400" dirty="0" smtClean="0"/>
              <a:t> of the </a:t>
            </a:r>
          </a:p>
          <a:p>
            <a:r>
              <a:rPr lang="en-US" sz="2400" dirty="0" smtClean="0"/>
              <a:t>Rare earths </a:t>
            </a:r>
            <a:endParaRPr lang="en-US" sz="2400" dirty="0"/>
          </a:p>
        </p:txBody>
      </p:sp>
      <p:sp>
        <p:nvSpPr>
          <p:cNvPr id="7" name="TextBox 6"/>
          <p:cNvSpPr txBox="1"/>
          <p:nvPr/>
        </p:nvSpPr>
        <p:spPr>
          <a:xfrm>
            <a:off x="539552" y="2780928"/>
            <a:ext cx="6809878" cy="461665"/>
          </a:xfrm>
          <a:prstGeom prst="rect">
            <a:avLst/>
          </a:prstGeom>
          <a:noFill/>
        </p:spPr>
        <p:txBody>
          <a:bodyPr wrap="none" rtlCol="0">
            <a:spAutoFit/>
          </a:bodyPr>
          <a:lstStyle/>
          <a:p>
            <a:r>
              <a:rPr lang="en-US" sz="2400" dirty="0" smtClean="0"/>
              <a:t>Elemental electronic configuration of rare earths </a:t>
            </a:r>
            <a:endParaRPr lang="en-US" sz="2400" dirty="0"/>
          </a:p>
        </p:txBody>
      </p:sp>
      <p:graphicFrame>
        <p:nvGraphicFramePr>
          <p:cNvPr id="9" name="Object 8"/>
          <p:cNvGraphicFramePr>
            <a:graphicFrameLocks noChangeAspect="1"/>
          </p:cNvGraphicFramePr>
          <p:nvPr/>
        </p:nvGraphicFramePr>
        <p:xfrm>
          <a:off x="4114800" y="2961010"/>
          <a:ext cx="914400" cy="215900"/>
        </p:xfrm>
        <a:graphic>
          <a:graphicData uri="http://schemas.openxmlformats.org/presentationml/2006/ole">
            <p:oleObj spid="_x0000_s2050" name="Équation" r:id="rId4" imgW="914400" imgH="215640" progId="Equation.3">
              <p:embed/>
            </p:oleObj>
          </a:graphicData>
        </a:graphic>
      </p:graphicFrame>
      <p:graphicFrame>
        <p:nvGraphicFramePr>
          <p:cNvPr id="10" name="Object 9"/>
          <p:cNvGraphicFramePr>
            <a:graphicFrameLocks noChangeAspect="1"/>
          </p:cNvGraphicFramePr>
          <p:nvPr/>
        </p:nvGraphicFramePr>
        <p:xfrm>
          <a:off x="4114800" y="2961010"/>
          <a:ext cx="914400" cy="215900"/>
        </p:xfrm>
        <a:graphic>
          <a:graphicData uri="http://schemas.openxmlformats.org/presentationml/2006/ole">
            <p:oleObj spid="_x0000_s2051" name="Équation" r:id="rId5" imgW="914400" imgH="215640" progId="Equation.3">
              <p:embed/>
            </p:oleObj>
          </a:graphicData>
        </a:graphic>
      </p:graphicFrame>
      <p:graphicFrame>
        <p:nvGraphicFramePr>
          <p:cNvPr id="11" name="Object 10"/>
          <p:cNvGraphicFramePr>
            <a:graphicFrameLocks noChangeAspect="1"/>
          </p:cNvGraphicFramePr>
          <p:nvPr/>
        </p:nvGraphicFramePr>
        <p:xfrm>
          <a:off x="4514850" y="2961010"/>
          <a:ext cx="114300" cy="215900"/>
        </p:xfrm>
        <a:graphic>
          <a:graphicData uri="http://schemas.openxmlformats.org/presentationml/2006/ole">
            <p:oleObj spid="_x0000_s2052" name="Équation" r:id="rId6" imgW="914400" imgH="215640" progId="Equation.3">
              <p:embed/>
            </p:oleObj>
          </a:graphicData>
        </a:graphic>
      </p:graphicFrame>
      <p:graphicFrame>
        <p:nvGraphicFramePr>
          <p:cNvPr id="58374" name="Object 6"/>
          <p:cNvGraphicFramePr>
            <a:graphicFrameLocks noChangeAspect="1"/>
          </p:cNvGraphicFramePr>
          <p:nvPr/>
        </p:nvGraphicFramePr>
        <p:xfrm>
          <a:off x="683568" y="3356992"/>
          <a:ext cx="7744860" cy="576064"/>
        </p:xfrm>
        <a:graphic>
          <a:graphicData uri="http://schemas.openxmlformats.org/presentationml/2006/ole">
            <p:oleObj spid="_x0000_s2053" name="Équation" r:id="rId7" imgW="3073320" imgH="228600" progId="Equation.3">
              <p:embed/>
            </p:oleObj>
          </a:graphicData>
        </a:graphic>
      </p:graphicFrame>
      <p:cxnSp>
        <p:nvCxnSpPr>
          <p:cNvPr id="14" name="Straight Arrow Connector 13"/>
          <p:cNvCxnSpPr/>
          <p:nvPr/>
        </p:nvCxnSpPr>
        <p:spPr>
          <a:xfrm rot="5400000">
            <a:off x="6048164" y="3969060"/>
            <a:ext cx="360040" cy="158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56176" y="4005064"/>
            <a:ext cx="2217274" cy="369332"/>
          </a:xfrm>
          <a:prstGeom prst="rect">
            <a:avLst/>
          </a:prstGeom>
          <a:noFill/>
        </p:spPr>
        <p:txBody>
          <a:bodyPr wrap="none" rtlCol="0">
            <a:spAutoFit/>
          </a:bodyPr>
          <a:lstStyle/>
          <a:p>
            <a:r>
              <a:rPr lang="en-US" dirty="0" smtClean="0"/>
              <a:t>For N&lt;14 open </a:t>
            </a:r>
            <a:r>
              <a:rPr lang="en-US" dirty="0" err="1" smtClean="0"/>
              <a:t>shel</a:t>
            </a:r>
            <a:endParaRPr lang="en-US" dirty="0"/>
          </a:p>
        </p:txBody>
      </p:sp>
      <p:pic>
        <p:nvPicPr>
          <p:cNvPr id="58375" name="Picture 7"/>
          <p:cNvPicPr>
            <a:picLocks noChangeAspect="1" noChangeArrowheads="1"/>
          </p:cNvPicPr>
          <p:nvPr/>
        </p:nvPicPr>
        <p:blipFill>
          <a:blip r:embed="rId8" cstate="print"/>
          <a:srcRect/>
          <a:stretch>
            <a:fillRect/>
          </a:stretch>
        </p:blipFill>
        <p:spPr bwMode="auto">
          <a:xfrm>
            <a:off x="2123728" y="4132338"/>
            <a:ext cx="1656184" cy="2047849"/>
          </a:xfrm>
          <a:prstGeom prst="rect">
            <a:avLst/>
          </a:prstGeom>
          <a:noFill/>
          <a:ln w="9525">
            <a:noFill/>
            <a:miter lim="800000"/>
            <a:headEnd/>
            <a:tailEnd/>
          </a:ln>
        </p:spPr>
      </p:pic>
      <p:sp>
        <p:nvSpPr>
          <p:cNvPr id="17" name="TextBox 16"/>
          <p:cNvSpPr txBox="1"/>
          <p:nvPr/>
        </p:nvSpPr>
        <p:spPr>
          <a:xfrm>
            <a:off x="467544" y="5085184"/>
            <a:ext cx="1659429" cy="369332"/>
          </a:xfrm>
          <a:prstGeom prst="rect">
            <a:avLst/>
          </a:prstGeom>
          <a:noFill/>
        </p:spPr>
        <p:txBody>
          <a:bodyPr wrap="none" rtlCol="0">
            <a:spAutoFit/>
          </a:bodyPr>
          <a:lstStyle/>
          <a:p>
            <a:r>
              <a:rPr lang="en-US" dirty="0" smtClean="0"/>
              <a:t>Hubbard for 4f</a:t>
            </a:r>
            <a:endParaRPr lang="en-US" dirty="0"/>
          </a:p>
        </p:txBody>
      </p:sp>
      <p:cxnSp>
        <p:nvCxnSpPr>
          <p:cNvPr id="19" name="Straight Arrow Connector 18"/>
          <p:cNvCxnSpPr/>
          <p:nvPr/>
        </p:nvCxnSpPr>
        <p:spPr>
          <a:xfrm rot="5400000">
            <a:off x="3347864" y="5157192"/>
            <a:ext cx="1584176"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23928" y="5085184"/>
            <a:ext cx="1300356" cy="369332"/>
          </a:xfrm>
          <a:prstGeom prst="rect">
            <a:avLst/>
          </a:prstGeom>
          <a:noFill/>
        </p:spPr>
        <p:txBody>
          <a:bodyPr wrap="none" rtlCol="0">
            <a:spAutoFit/>
          </a:bodyPr>
          <a:lstStyle/>
          <a:p>
            <a:r>
              <a:rPr lang="en-US" dirty="0" smtClean="0"/>
              <a:t>Hubbard U</a:t>
            </a:r>
            <a:endParaRPr lang="en-US" dirty="0"/>
          </a:p>
        </p:txBody>
      </p:sp>
      <p:sp>
        <p:nvSpPr>
          <p:cNvPr id="21" name="TextBox 20"/>
          <p:cNvSpPr txBox="1"/>
          <p:nvPr/>
        </p:nvSpPr>
        <p:spPr>
          <a:xfrm>
            <a:off x="3923928" y="6237312"/>
            <a:ext cx="2877711" cy="369332"/>
          </a:xfrm>
          <a:prstGeom prst="rect">
            <a:avLst/>
          </a:prstGeom>
          <a:noFill/>
        </p:spPr>
        <p:txBody>
          <a:bodyPr wrap="none" rtlCol="0">
            <a:spAutoFit/>
          </a:bodyPr>
          <a:lstStyle/>
          <a:p>
            <a:r>
              <a:rPr lang="en-US" dirty="0" smtClean="0"/>
              <a:t>4f is not full and not empty</a:t>
            </a:r>
            <a:endParaRPr lang="en-US" dirty="0"/>
          </a:p>
        </p:txBody>
      </p:sp>
      <p:sp>
        <p:nvSpPr>
          <p:cNvPr id="22" name="TextBox 21"/>
          <p:cNvSpPr txBox="1"/>
          <p:nvPr/>
        </p:nvSpPr>
        <p:spPr>
          <a:xfrm>
            <a:off x="5724128" y="4941168"/>
            <a:ext cx="3236784" cy="646331"/>
          </a:xfrm>
          <a:prstGeom prst="rect">
            <a:avLst/>
          </a:prstGeom>
          <a:noFill/>
        </p:spPr>
        <p:txBody>
          <a:bodyPr wrap="none" rtlCol="0">
            <a:spAutoFit/>
          </a:bodyPr>
          <a:lstStyle/>
          <a:p>
            <a:r>
              <a:rPr lang="en-US" dirty="0" smtClean="0"/>
              <a:t>5d6s form a broad conduction</a:t>
            </a:r>
          </a:p>
          <a:p>
            <a:r>
              <a:rPr lang="en-US" dirty="0" smtClean="0"/>
              <a:t>Band </a:t>
            </a:r>
            <a:endParaRPr lang="en-US" dirty="0"/>
          </a:p>
        </p:txBody>
      </p:sp>
      <p:sp>
        <p:nvSpPr>
          <p:cNvPr id="23" name="TextBox 22"/>
          <p:cNvSpPr txBox="1"/>
          <p:nvPr/>
        </p:nvSpPr>
        <p:spPr>
          <a:xfrm>
            <a:off x="179512" y="4005064"/>
            <a:ext cx="2018566" cy="369332"/>
          </a:xfrm>
          <a:prstGeom prst="rect">
            <a:avLst/>
          </a:prstGeom>
          <a:noFill/>
        </p:spPr>
        <p:txBody>
          <a:bodyPr wrap="none" rtlCol="0">
            <a:spAutoFit/>
          </a:bodyPr>
          <a:lstStyle/>
          <a:p>
            <a:r>
              <a:rPr lang="en-US" dirty="0" smtClean="0"/>
              <a:t>A rare earth metal</a:t>
            </a:r>
            <a:endParaRPr lang="en-US" dirty="0"/>
          </a:p>
        </p:txBody>
      </p:sp>
      <p:sp>
        <p:nvSpPr>
          <p:cNvPr id="24" name="TextBox 23"/>
          <p:cNvSpPr txBox="1"/>
          <p:nvPr/>
        </p:nvSpPr>
        <p:spPr>
          <a:xfrm>
            <a:off x="1403648" y="188640"/>
            <a:ext cx="4155689" cy="369332"/>
          </a:xfrm>
          <a:prstGeom prst="rect">
            <a:avLst/>
          </a:prstGeom>
          <a:noFill/>
        </p:spPr>
        <p:txBody>
          <a:bodyPr wrap="none" rtlCol="0">
            <a:spAutoFit/>
          </a:bodyPr>
          <a:lstStyle/>
          <a:p>
            <a:r>
              <a:rPr lang="en-US" dirty="0" smtClean="0"/>
              <a:t>Highly confined </a:t>
            </a:r>
            <a:r>
              <a:rPr lang="en-US" dirty="0" err="1" smtClean="0"/>
              <a:t>orbitals</a:t>
            </a:r>
            <a:r>
              <a:rPr lang="en-US" dirty="0" smtClean="0"/>
              <a:t> will have a large U</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t>Band Structure approach vs atomic</a:t>
            </a:r>
          </a:p>
        </p:txBody>
      </p:sp>
      <p:sp>
        <p:nvSpPr>
          <p:cNvPr id="32771" name="Text Placeholder 5"/>
          <p:cNvSpPr>
            <a:spLocks noGrp="1"/>
          </p:cNvSpPr>
          <p:nvPr>
            <p:ph type="body" idx="1"/>
          </p:nvPr>
        </p:nvSpPr>
        <p:spPr/>
        <p:txBody>
          <a:bodyPr/>
          <a:lstStyle/>
          <a:p>
            <a:pPr eaLnBrk="1" hangingPunct="1"/>
            <a:r>
              <a:rPr lang="en-US" smtClean="0"/>
              <a:t>	Band structure</a:t>
            </a:r>
          </a:p>
        </p:txBody>
      </p:sp>
      <p:sp>
        <p:nvSpPr>
          <p:cNvPr id="32772" name="Content Placeholder 6"/>
          <p:cNvSpPr>
            <a:spLocks noGrp="1"/>
          </p:cNvSpPr>
          <p:nvPr>
            <p:ph sz="half" idx="2"/>
          </p:nvPr>
        </p:nvSpPr>
        <p:spPr/>
        <p:txBody>
          <a:bodyPr>
            <a:normAutofit fontScale="92500" lnSpcReduction="10000"/>
          </a:bodyPr>
          <a:lstStyle/>
          <a:p>
            <a:pPr eaLnBrk="1" hangingPunct="1"/>
            <a:r>
              <a:rPr lang="en-US" smtClean="0"/>
              <a:t>Delocalized Bloch states </a:t>
            </a:r>
          </a:p>
          <a:p>
            <a:pPr eaLnBrk="1" hangingPunct="1"/>
            <a:r>
              <a:rPr lang="en-US" smtClean="0"/>
              <a:t>Fill up states with electrons starting from the lowest energy</a:t>
            </a:r>
          </a:p>
          <a:p>
            <a:pPr eaLnBrk="1" hangingPunct="1"/>
            <a:r>
              <a:rPr lang="en-US" smtClean="0"/>
              <a:t>No correlation in the wave function describing the system of many electrons</a:t>
            </a:r>
          </a:p>
          <a:p>
            <a:pPr eaLnBrk="1" hangingPunct="1"/>
            <a:r>
              <a:rPr lang="en-US" smtClean="0"/>
              <a:t>Atomic physics is there only on a mean field like level</a:t>
            </a:r>
          </a:p>
          <a:p>
            <a:pPr eaLnBrk="1" hangingPunct="1"/>
            <a:r>
              <a:rPr lang="en-US" smtClean="0"/>
              <a:t>Single Slater determinant states</a:t>
            </a:r>
          </a:p>
        </p:txBody>
      </p:sp>
      <p:sp>
        <p:nvSpPr>
          <p:cNvPr id="32773" name="Text Placeholder 7"/>
          <p:cNvSpPr>
            <a:spLocks noGrp="1"/>
          </p:cNvSpPr>
          <p:nvPr>
            <p:ph type="body" sz="quarter" idx="3"/>
          </p:nvPr>
        </p:nvSpPr>
        <p:spPr/>
        <p:txBody>
          <a:bodyPr/>
          <a:lstStyle/>
          <a:p>
            <a:pPr eaLnBrk="1" hangingPunct="1"/>
            <a:r>
              <a:rPr lang="en-US" smtClean="0"/>
              <a:t>	Atomic</a:t>
            </a:r>
          </a:p>
        </p:txBody>
      </p:sp>
      <p:sp>
        <p:nvSpPr>
          <p:cNvPr id="32774" name="Content Placeholder 8"/>
          <p:cNvSpPr>
            <a:spLocks noGrp="1"/>
          </p:cNvSpPr>
          <p:nvPr>
            <p:ph sz="quarter" idx="4"/>
          </p:nvPr>
        </p:nvSpPr>
        <p:spPr/>
        <p:txBody>
          <a:bodyPr>
            <a:normAutofit fontScale="92500"/>
          </a:bodyPr>
          <a:lstStyle/>
          <a:p>
            <a:pPr eaLnBrk="1" hangingPunct="1"/>
            <a:r>
              <a:rPr lang="en-US" smtClean="0"/>
              <a:t>Local atomic coulomb and exchange integrals are central</a:t>
            </a:r>
          </a:p>
          <a:p>
            <a:pPr eaLnBrk="1" hangingPunct="1"/>
            <a:r>
              <a:rPr lang="en-US" smtClean="0"/>
              <a:t>Hunds rules for the Ground state  -Maximize total spin-Maximize total angular momentum-total angular momentum J =L-S&lt;1/2 filled shell , J=L+S for &gt;1/2 filled shell </a:t>
            </a:r>
          </a:p>
          <a:p>
            <a:pPr eaLnBrk="1" hangingPunct="1"/>
            <a:r>
              <a:rPr lang="en-US" smtClean="0"/>
              <a:t>Mostly magnetic ground states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a:xfrm>
            <a:off x="468313" y="188913"/>
            <a:ext cx="8229600" cy="849312"/>
          </a:xfrm>
        </p:spPr>
        <p:txBody>
          <a:bodyPr/>
          <a:lstStyle/>
          <a:p>
            <a:r>
              <a:rPr lang="en-US" smtClean="0"/>
              <a:t>DFT and band theory of solids</a:t>
            </a:r>
          </a:p>
        </p:txBody>
      </p:sp>
      <p:sp>
        <p:nvSpPr>
          <p:cNvPr id="1029" name="Content Placeholder 2"/>
          <p:cNvSpPr>
            <a:spLocks noGrp="1"/>
          </p:cNvSpPr>
          <p:nvPr>
            <p:ph idx="1"/>
          </p:nvPr>
        </p:nvSpPr>
        <p:spPr>
          <a:xfrm>
            <a:off x="395288" y="981075"/>
            <a:ext cx="8229600" cy="4525963"/>
          </a:xfrm>
        </p:spPr>
        <p:txBody>
          <a:bodyPr/>
          <a:lstStyle/>
          <a:p>
            <a:pPr>
              <a:buFont typeface="Arial" pitchFamily="34" charset="0"/>
              <a:buNone/>
            </a:pPr>
            <a:r>
              <a:rPr lang="en-US" sz="2800" smtClean="0"/>
              <a:t>The many electron wave function is assumed to be a single Slater determinant of one electron Bloch states commensurate with the periodic symmetry of the atoms in the lattice and so has no correlation in it</a:t>
            </a:r>
          </a:p>
          <a:p>
            <a:pPr>
              <a:buFont typeface="Arial" pitchFamily="34" charset="0"/>
              <a:buNone/>
            </a:pPr>
            <a:r>
              <a:rPr lang="en-US" smtClean="0"/>
              <a:t> </a:t>
            </a:r>
          </a:p>
        </p:txBody>
      </p:sp>
      <p:graphicFrame>
        <p:nvGraphicFramePr>
          <p:cNvPr id="1026" name="Object 2"/>
          <p:cNvGraphicFramePr>
            <a:graphicFrameLocks noChangeAspect="1"/>
          </p:cNvGraphicFramePr>
          <p:nvPr/>
        </p:nvGraphicFramePr>
        <p:xfrm>
          <a:off x="179512" y="2924944"/>
          <a:ext cx="4579938" cy="1008062"/>
        </p:xfrm>
        <a:graphic>
          <a:graphicData uri="http://schemas.openxmlformats.org/presentationml/2006/ole">
            <p:oleObj spid="_x0000_s3074" name="Équation" r:id="rId3" imgW="2019240" imgH="444240" progId="Equation.3">
              <p:embed/>
            </p:oleObj>
          </a:graphicData>
        </a:graphic>
      </p:graphicFrame>
      <p:sp>
        <p:nvSpPr>
          <p:cNvPr id="1030" name="TextBox 4"/>
          <p:cNvSpPr txBox="1">
            <a:spLocks noChangeArrowheads="1"/>
          </p:cNvSpPr>
          <p:nvPr/>
        </p:nvSpPr>
        <p:spPr bwMode="auto">
          <a:xfrm>
            <a:off x="4873625" y="2852936"/>
            <a:ext cx="4270375" cy="1600200"/>
          </a:xfrm>
          <a:prstGeom prst="rect">
            <a:avLst/>
          </a:prstGeom>
          <a:noFill/>
          <a:ln w="9525">
            <a:noFill/>
            <a:miter lim="800000"/>
            <a:headEnd/>
            <a:tailEnd/>
          </a:ln>
        </p:spPr>
        <p:txBody>
          <a:bodyPr>
            <a:spAutoFit/>
          </a:bodyPr>
          <a:lstStyle/>
          <a:p>
            <a:r>
              <a:rPr lang="en-US" sz="2000" dirty="0"/>
              <a:t>The single particle wave functions </a:t>
            </a:r>
            <a:r>
              <a:rPr lang="el-GR" sz="2000" dirty="0"/>
              <a:t>φ</a:t>
            </a:r>
            <a:endParaRPr lang="en-US" sz="2000" dirty="0"/>
          </a:p>
          <a:p>
            <a:r>
              <a:rPr lang="en-US" sz="2000" dirty="0"/>
              <a:t>contain the other quantum</a:t>
            </a:r>
          </a:p>
          <a:p>
            <a:r>
              <a:rPr lang="en-US" sz="2000" dirty="0"/>
              <a:t> numbers like atomic </a:t>
            </a:r>
            <a:r>
              <a:rPr lang="en-US" sz="2000" dirty="0" err="1"/>
              <a:t>nlm</a:t>
            </a:r>
            <a:r>
              <a:rPr lang="en-US" sz="2000" dirty="0"/>
              <a:t> and spin. </a:t>
            </a:r>
          </a:p>
          <a:p>
            <a:r>
              <a:rPr lang="en-US" sz="2000" dirty="0"/>
              <a:t>k represents the momentum vector</a:t>
            </a:r>
          </a:p>
          <a:p>
            <a:endParaRPr lang="en-US" dirty="0"/>
          </a:p>
        </p:txBody>
      </p:sp>
      <p:sp>
        <p:nvSpPr>
          <p:cNvPr id="1031" name="TextBox 6"/>
          <p:cNvSpPr txBox="1">
            <a:spLocks noChangeArrowheads="1"/>
          </p:cNvSpPr>
          <p:nvPr/>
        </p:nvSpPr>
        <p:spPr bwMode="auto">
          <a:xfrm>
            <a:off x="323528" y="4077072"/>
            <a:ext cx="7791428" cy="1384995"/>
          </a:xfrm>
          <a:prstGeom prst="rect">
            <a:avLst/>
          </a:prstGeom>
          <a:noFill/>
          <a:ln w="9525">
            <a:noFill/>
            <a:miter lim="800000"/>
            <a:headEnd/>
            <a:tailEnd/>
          </a:ln>
        </p:spPr>
        <p:txBody>
          <a:bodyPr wrap="none">
            <a:spAutoFit/>
          </a:bodyPr>
          <a:lstStyle/>
          <a:p>
            <a:r>
              <a:rPr lang="en-US" sz="2800" dirty="0"/>
              <a:t>The effects of correlation are only in the  effective</a:t>
            </a:r>
          </a:p>
          <a:p>
            <a:r>
              <a:rPr lang="en-US" sz="2800" dirty="0"/>
              <a:t> one particle </a:t>
            </a:r>
            <a:r>
              <a:rPr lang="en-US" sz="2800" dirty="0" smtClean="0"/>
              <a:t>Hamiltonian. NO CORRELATION IN THE </a:t>
            </a:r>
          </a:p>
          <a:p>
            <a:r>
              <a:rPr lang="en-US" sz="2800" dirty="0" smtClean="0"/>
              <a:t>WAVE FUNCTION</a:t>
            </a:r>
            <a:endParaRPr lang="en-US" sz="2800" dirty="0"/>
          </a:p>
        </p:txBody>
      </p:sp>
      <p:graphicFrame>
        <p:nvGraphicFramePr>
          <p:cNvPr id="1027" name="Object 3"/>
          <p:cNvGraphicFramePr>
            <a:graphicFrameLocks noChangeAspect="1"/>
          </p:cNvGraphicFramePr>
          <p:nvPr/>
        </p:nvGraphicFramePr>
        <p:xfrm>
          <a:off x="522288" y="5454650"/>
          <a:ext cx="4140200" cy="917575"/>
        </p:xfrm>
        <a:graphic>
          <a:graphicData uri="http://schemas.openxmlformats.org/presentationml/2006/ole">
            <p:oleObj spid="_x0000_s3075" name="Équation" r:id="rId4" imgW="1777680" imgH="393480" progId="Equation.3">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7938"/>
            <a:ext cx="8229600" cy="1143000"/>
          </a:xfrm>
        </p:spPr>
        <p:txBody>
          <a:bodyPr/>
          <a:lstStyle/>
          <a:p>
            <a:r>
              <a:rPr lang="en-US" smtClean="0"/>
              <a:t>Configuration interaction approach</a:t>
            </a:r>
          </a:p>
        </p:txBody>
      </p:sp>
      <p:sp>
        <p:nvSpPr>
          <p:cNvPr id="31747" name="Content Placeholder 2"/>
          <p:cNvSpPr>
            <a:spLocks noGrp="1"/>
          </p:cNvSpPr>
          <p:nvPr>
            <p:ph idx="1"/>
          </p:nvPr>
        </p:nvSpPr>
        <p:spPr>
          <a:xfrm>
            <a:off x="296863" y="954088"/>
            <a:ext cx="8229600" cy="3419475"/>
          </a:xfrm>
        </p:spPr>
        <p:txBody>
          <a:bodyPr>
            <a:normAutofit lnSpcReduction="10000"/>
          </a:bodyPr>
          <a:lstStyle/>
          <a:p>
            <a:pPr>
              <a:buFont typeface="Arial" pitchFamily="34" charset="0"/>
              <a:buNone/>
            </a:pPr>
            <a:r>
              <a:rPr lang="en-US" smtClean="0"/>
              <a:t>The one electron wave functions in </a:t>
            </a:r>
            <a:r>
              <a:rPr lang="el-GR" smtClean="0"/>
              <a:t>ψ</a:t>
            </a:r>
            <a:r>
              <a:rPr lang="en-US" smtClean="0"/>
              <a:t> atomic do not possess the symmetry of the lattice which in chemistry is called a broken symmetry ansatz. To include intersite hoping perturbatively we consider mixing in electron configurations with now empty sites and others with two electrons on a site. </a:t>
            </a:r>
          </a:p>
        </p:txBody>
      </p:sp>
      <p:cxnSp>
        <p:nvCxnSpPr>
          <p:cNvPr id="5" name="Straight Arrow Connector 4"/>
          <p:cNvCxnSpPr/>
          <p:nvPr/>
        </p:nvCxnSpPr>
        <p:spPr>
          <a:xfrm rot="5400000">
            <a:off x="1039813" y="4800600"/>
            <a:ext cx="404812"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a:off x="2435226" y="4800600"/>
            <a:ext cx="404812" cy="15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2074863" y="4800600"/>
            <a:ext cx="404812"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6170613" y="4756150"/>
            <a:ext cx="404812"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5404644" y="4710906"/>
            <a:ext cx="4064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6484938" y="4756150"/>
            <a:ext cx="404812"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747713" y="4778375"/>
            <a:ext cx="360362"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1377951" y="4778375"/>
            <a:ext cx="360362" cy="15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1736726" y="4778375"/>
            <a:ext cx="360362" cy="15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2816226" y="4778375"/>
            <a:ext cx="360362" cy="15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6913563" y="4733925"/>
            <a:ext cx="360362"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5832475" y="4687888"/>
            <a:ext cx="360363" cy="15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92163" y="4778375"/>
            <a:ext cx="2238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50938" y="477837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66850" y="477837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781175" y="477837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141538" y="477837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546350" y="477837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906713" y="4778375"/>
            <a:ext cx="2254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886325" y="473392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516563" y="473392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597650" y="4733925"/>
            <a:ext cx="2238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202238" y="473392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237288" y="473392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876925" y="4733925"/>
            <a:ext cx="225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958013" y="4733925"/>
            <a:ext cx="2238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581400" y="4733925"/>
            <a:ext cx="900113"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31775" name="TextBox 54"/>
          <p:cNvSpPr txBox="1">
            <a:spLocks noChangeArrowheads="1"/>
          </p:cNvSpPr>
          <p:nvPr/>
        </p:nvSpPr>
        <p:spPr bwMode="auto">
          <a:xfrm>
            <a:off x="3941763" y="4419600"/>
            <a:ext cx="249237" cy="368300"/>
          </a:xfrm>
          <a:prstGeom prst="rect">
            <a:avLst/>
          </a:prstGeom>
          <a:noFill/>
          <a:ln w="9525">
            <a:noFill/>
            <a:miter lim="800000"/>
            <a:headEnd/>
            <a:tailEnd/>
          </a:ln>
        </p:spPr>
        <p:txBody>
          <a:bodyPr wrap="none">
            <a:spAutoFit/>
          </a:bodyPr>
          <a:lstStyle/>
          <a:p>
            <a:r>
              <a:rPr lang="en-US"/>
              <a:t>t</a:t>
            </a:r>
          </a:p>
        </p:txBody>
      </p:sp>
      <p:cxnSp>
        <p:nvCxnSpPr>
          <p:cNvPr id="58" name="Straight Arrow Connector 57"/>
          <p:cNvCxnSpPr/>
          <p:nvPr/>
        </p:nvCxnSpPr>
        <p:spPr>
          <a:xfrm rot="5400000" flipH="1" flipV="1">
            <a:off x="4840288" y="4733925"/>
            <a:ext cx="360362"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flipH="1" flipV="1">
            <a:off x="5518150" y="4687888"/>
            <a:ext cx="360363" cy="15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778" name="TextBox 60"/>
          <p:cNvSpPr txBox="1">
            <a:spLocks noChangeArrowheads="1"/>
          </p:cNvSpPr>
          <p:nvPr/>
        </p:nvSpPr>
        <p:spPr bwMode="auto">
          <a:xfrm>
            <a:off x="5472113" y="5138738"/>
            <a:ext cx="1281112" cy="368300"/>
          </a:xfrm>
          <a:prstGeom prst="rect">
            <a:avLst/>
          </a:prstGeom>
          <a:noFill/>
          <a:ln w="9525">
            <a:noFill/>
            <a:miter lim="800000"/>
            <a:headEnd/>
            <a:tailEnd/>
          </a:ln>
        </p:spPr>
        <p:txBody>
          <a:bodyPr wrap="none">
            <a:spAutoFit/>
          </a:bodyPr>
          <a:lstStyle/>
          <a:p>
            <a:r>
              <a:rPr lang="en-US"/>
              <a:t>Energy =U</a:t>
            </a:r>
          </a:p>
        </p:txBody>
      </p:sp>
      <p:sp>
        <p:nvSpPr>
          <p:cNvPr id="31779" name="TextBox 61"/>
          <p:cNvSpPr txBox="1">
            <a:spLocks noChangeArrowheads="1"/>
          </p:cNvSpPr>
          <p:nvPr/>
        </p:nvSpPr>
        <p:spPr bwMode="auto">
          <a:xfrm>
            <a:off x="1150938" y="5094288"/>
            <a:ext cx="2900362" cy="461962"/>
          </a:xfrm>
          <a:prstGeom prst="rect">
            <a:avLst/>
          </a:prstGeom>
          <a:noFill/>
          <a:ln w="9525">
            <a:noFill/>
            <a:miter lim="800000"/>
            <a:headEnd/>
            <a:tailEnd/>
          </a:ln>
        </p:spPr>
        <p:txBody>
          <a:bodyPr wrap="none">
            <a:spAutoFit/>
          </a:bodyPr>
          <a:lstStyle/>
          <a:p>
            <a:r>
              <a:rPr lang="en-US" sz="2400"/>
              <a:t>t=nn hoping integral</a:t>
            </a:r>
          </a:p>
        </p:txBody>
      </p:sp>
      <p:sp>
        <p:nvSpPr>
          <p:cNvPr id="31780" name="TextBox 62"/>
          <p:cNvSpPr txBox="1">
            <a:spLocks noChangeArrowheads="1"/>
          </p:cNvSpPr>
          <p:nvPr/>
        </p:nvSpPr>
        <p:spPr bwMode="auto">
          <a:xfrm>
            <a:off x="334963" y="5589588"/>
            <a:ext cx="8883650" cy="1200150"/>
          </a:xfrm>
          <a:prstGeom prst="rect">
            <a:avLst/>
          </a:prstGeom>
          <a:noFill/>
          <a:ln w="9525">
            <a:noFill/>
            <a:miter lim="800000"/>
            <a:headEnd/>
            <a:tailEnd/>
          </a:ln>
        </p:spPr>
        <p:txBody>
          <a:bodyPr wrap="none">
            <a:spAutoFit/>
          </a:bodyPr>
          <a:lstStyle/>
          <a:p>
            <a:r>
              <a:rPr lang="en-US" sz="2400"/>
              <a:t>Mixing in of this excited state wave function amplitude = t/U  But</a:t>
            </a:r>
          </a:p>
          <a:p>
            <a:r>
              <a:rPr lang="en-US" sz="2400"/>
              <a:t> there are an infinite Number of these virtual excitations in a </a:t>
            </a:r>
          </a:p>
          <a:p>
            <a:r>
              <a:rPr lang="en-US" sz="2400"/>
              <a:t>configuration interaction approach.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2" name="Title 1"/>
          <p:cNvSpPr>
            <a:spLocks noGrp="1"/>
          </p:cNvSpPr>
          <p:nvPr>
            <p:ph type="title"/>
          </p:nvPr>
        </p:nvSpPr>
        <p:spPr/>
        <p:txBody>
          <a:bodyPr>
            <a:normAutofit fontScale="90000"/>
          </a:bodyPr>
          <a:lstStyle/>
          <a:p>
            <a:pPr eaLnBrk="1" hangingPunct="1"/>
            <a:r>
              <a:rPr lang="en-US" smtClean="0"/>
              <a:t>General band theory result for R&lt;&lt;d together with R&gt;&gt;d states</a:t>
            </a:r>
          </a:p>
        </p:txBody>
      </p:sp>
      <p:sp>
        <p:nvSpPr>
          <p:cNvPr id="5143" name="TextBox 2"/>
          <p:cNvSpPr txBox="1">
            <a:spLocks noChangeArrowheads="1"/>
          </p:cNvSpPr>
          <p:nvPr/>
        </p:nvSpPr>
        <p:spPr bwMode="auto">
          <a:xfrm>
            <a:off x="1285875" y="1785938"/>
            <a:ext cx="7069564" cy="830997"/>
          </a:xfrm>
          <a:prstGeom prst="rect">
            <a:avLst/>
          </a:prstGeom>
          <a:noFill/>
          <a:ln w="9525">
            <a:noFill/>
            <a:miter lim="800000"/>
            <a:headEnd/>
            <a:tailEnd/>
          </a:ln>
        </p:spPr>
        <p:txBody>
          <a:bodyPr wrap="none">
            <a:spAutoFit/>
          </a:bodyPr>
          <a:lstStyle/>
          <a:p>
            <a:r>
              <a:rPr lang="en-US" sz="2400" dirty="0"/>
              <a:t>For open shell bands R&lt;&lt;d     </a:t>
            </a:r>
            <a:r>
              <a:rPr lang="en-US" sz="2400" dirty="0" smtClean="0"/>
              <a:t>R&lt;&lt;d so bands are narrow</a:t>
            </a:r>
          </a:p>
          <a:p>
            <a:r>
              <a:rPr lang="en-US" sz="2400" dirty="0" smtClean="0"/>
              <a:t> </a:t>
            </a:r>
            <a:r>
              <a:rPr lang="en-US" sz="2400" dirty="0"/>
              <a:t>open </a:t>
            </a:r>
            <a:r>
              <a:rPr lang="en-US" sz="2400" dirty="0" err="1" smtClean="0"/>
              <a:t>thereforE</a:t>
            </a:r>
            <a:r>
              <a:rPr lang="en-US" sz="2400" dirty="0" smtClean="0"/>
              <a:t> </a:t>
            </a:r>
            <a:r>
              <a:rPr lang="en-US" sz="2400" dirty="0"/>
              <a:t>must be at </a:t>
            </a:r>
            <a:r>
              <a:rPr lang="en-US" sz="2400" dirty="0" err="1" smtClean="0"/>
              <a:t>Ef</a:t>
            </a:r>
            <a:endParaRPr 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cstate="print">
            <a:lum bright="-56000" contrast="100000"/>
          </a:blip>
          <a:srcRect t="11758" b="35094"/>
          <a:stretch>
            <a:fillRect/>
          </a:stretch>
        </p:blipFill>
        <p:spPr bwMode="auto">
          <a:xfrm>
            <a:off x="171450" y="2495550"/>
            <a:ext cx="6704806" cy="3644900"/>
          </a:xfrm>
          <a:prstGeom prst="rect">
            <a:avLst/>
          </a:prstGeom>
          <a:noFill/>
          <a:ln w="9525">
            <a:noFill/>
            <a:miter lim="800000"/>
            <a:headEnd/>
            <a:tailEnd/>
          </a:ln>
        </p:spPr>
      </p:pic>
      <p:sp>
        <p:nvSpPr>
          <p:cNvPr id="3" name="Title 2"/>
          <p:cNvSpPr>
            <a:spLocks noGrp="1"/>
          </p:cNvSpPr>
          <p:nvPr>
            <p:ph type="title"/>
          </p:nvPr>
        </p:nvSpPr>
        <p:spPr>
          <a:xfrm>
            <a:off x="357188" y="0"/>
            <a:ext cx="8229600" cy="1143000"/>
          </a:xfrm>
        </p:spPr>
        <p:txBody>
          <a:bodyPr rtlCol="0">
            <a:normAutofit fontScale="90000"/>
          </a:bodyPr>
          <a:lstStyle/>
          <a:p>
            <a:pPr eaLnBrk="1" fontAlgn="auto" hangingPunct="1">
              <a:spcAft>
                <a:spcPts val="0"/>
              </a:spcAft>
              <a:defRPr/>
            </a:pPr>
            <a:r>
              <a:rPr lang="en-US" dirty="0" smtClean="0"/>
              <a:t>What do we mean by the states below and above the chemical potential</a:t>
            </a:r>
          </a:p>
        </p:txBody>
      </p:sp>
      <p:sp>
        <p:nvSpPr>
          <p:cNvPr id="33796" name="TextBox 4"/>
          <p:cNvSpPr txBox="1">
            <a:spLocks noChangeArrowheads="1"/>
          </p:cNvSpPr>
          <p:nvPr/>
        </p:nvSpPr>
        <p:spPr bwMode="auto">
          <a:xfrm>
            <a:off x="571500" y="1285875"/>
            <a:ext cx="8286750" cy="1200150"/>
          </a:xfrm>
          <a:prstGeom prst="rect">
            <a:avLst/>
          </a:prstGeom>
          <a:noFill/>
          <a:ln w="9525">
            <a:noFill/>
            <a:miter lim="800000"/>
            <a:headEnd/>
            <a:tailEnd/>
          </a:ln>
        </p:spPr>
        <p:txBody>
          <a:bodyPr>
            <a:spAutoFit/>
          </a:bodyPr>
          <a:lstStyle/>
          <a:p>
            <a:r>
              <a:rPr lang="en-US" sz="2400">
                <a:latin typeface="Calibri" pitchFamily="34" charset="0"/>
              </a:rPr>
              <a:t>The eigenstates of the system with one electron removed or one electron added respectively i.e Photoelectron and inverse photoelectron spectroscopy</a:t>
            </a:r>
          </a:p>
        </p:txBody>
      </p:sp>
      <p:sp>
        <p:nvSpPr>
          <p:cNvPr id="33797" name="TextBox 5"/>
          <p:cNvSpPr txBox="1">
            <a:spLocks noChangeArrowheads="1"/>
          </p:cNvSpPr>
          <p:nvPr/>
        </p:nvSpPr>
        <p:spPr bwMode="auto">
          <a:xfrm>
            <a:off x="5286375" y="2714625"/>
            <a:ext cx="576263" cy="369888"/>
          </a:xfrm>
          <a:prstGeom prst="rect">
            <a:avLst/>
          </a:prstGeom>
          <a:noFill/>
          <a:ln w="9525">
            <a:noFill/>
            <a:miter lim="800000"/>
            <a:headEnd/>
            <a:tailEnd/>
          </a:ln>
        </p:spPr>
        <p:txBody>
          <a:bodyPr wrap="none">
            <a:spAutoFit/>
          </a:bodyPr>
          <a:lstStyle/>
          <a:p>
            <a:r>
              <a:rPr lang="en-US">
                <a:latin typeface="Calibri" pitchFamily="34" charset="0"/>
              </a:rPr>
              <a:t>IPES</a:t>
            </a:r>
          </a:p>
        </p:txBody>
      </p:sp>
      <p:sp>
        <p:nvSpPr>
          <p:cNvPr id="6" name="TextBox 5"/>
          <p:cNvSpPr txBox="1"/>
          <p:nvPr/>
        </p:nvSpPr>
        <p:spPr>
          <a:xfrm>
            <a:off x="1331640" y="6237312"/>
            <a:ext cx="686406" cy="461665"/>
          </a:xfrm>
          <a:prstGeom prst="rect">
            <a:avLst/>
          </a:prstGeom>
          <a:noFill/>
        </p:spPr>
        <p:txBody>
          <a:bodyPr wrap="none" rtlCol="0">
            <a:spAutoFit/>
          </a:bodyPr>
          <a:lstStyle/>
          <a:p>
            <a:r>
              <a:rPr lang="en-US" sz="2400" dirty="0" smtClean="0">
                <a:solidFill>
                  <a:srgbClr val="FF0000"/>
                </a:solidFill>
              </a:rPr>
              <a:t>N-1</a:t>
            </a:r>
            <a:r>
              <a:rPr lang="en-US" dirty="0" smtClean="0"/>
              <a:t> </a:t>
            </a:r>
            <a:endParaRPr lang="en-US" dirty="0"/>
          </a:p>
        </p:txBody>
      </p:sp>
      <p:sp>
        <p:nvSpPr>
          <p:cNvPr id="7" name="TextBox 6"/>
          <p:cNvSpPr txBox="1"/>
          <p:nvPr/>
        </p:nvSpPr>
        <p:spPr>
          <a:xfrm>
            <a:off x="4139952" y="6165304"/>
            <a:ext cx="745717" cy="461665"/>
          </a:xfrm>
          <a:prstGeom prst="rect">
            <a:avLst/>
          </a:prstGeom>
          <a:noFill/>
        </p:spPr>
        <p:txBody>
          <a:bodyPr wrap="none" rtlCol="0">
            <a:spAutoFit/>
          </a:bodyPr>
          <a:lstStyle/>
          <a:p>
            <a:r>
              <a:rPr lang="en-US" sz="2400" dirty="0" smtClean="0">
                <a:solidFill>
                  <a:srgbClr val="FF0000"/>
                </a:solidFill>
              </a:rPr>
              <a:t>N+1</a:t>
            </a:r>
            <a:r>
              <a:rPr lang="en-US" dirty="0" smtClean="0"/>
              <a:t>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lum bright="-30000" contrast="64000"/>
          </a:blip>
          <a:srcRect/>
          <a:stretch>
            <a:fillRect/>
          </a:stretch>
        </p:blipFill>
        <p:spPr bwMode="auto">
          <a:xfrm>
            <a:off x="539750" y="836613"/>
            <a:ext cx="7956550" cy="5791200"/>
          </a:xfrm>
          <a:prstGeom prst="rect">
            <a:avLst/>
          </a:prstGeom>
          <a:noFill/>
          <a:ln w="9525">
            <a:noFill/>
            <a:miter lim="800000"/>
            <a:headEnd/>
            <a:tailEnd/>
          </a:ln>
        </p:spPr>
      </p:pic>
      <p:sp>
        <p:nvSpPr>
          <p:cNvPr id="34819" name="Text Box 3"/>
          <p:cNvSpPr txBox="1">
            <a:spLocks noChangeArrowheads="1"/>
          </p:cNvSpPr>
          <p:nvPr/>
        </p:nvSpPr>
        <p:spPr bwMode="auto">
          <a:xfrm>
            <a:off x="1908175" y="333375"/>
            <a:ext cx="4870450" cy="366713"/>
          </a:xfrm>
          <a:prstGeom prst="rect">
            <a:avLst/>
          </a:prstGeom>
          <a:noFill/>
          <a:ln w="9525">
            <a:noFill/>
            <a:miter lim="800000"/>
            <a:headEnd/>
            <a:tailEnd/>
          </a:ln>
        </p:spPr>
        <p:txBody>
          <a:bodyPr wrap="none">
            <a:spAutoFit/>
          </a:bodyPr>
          <a:lstStyle/>
          <a:p>
            <a:r>
              <a:rPr lang="en-US">
                <a:latin typeface="Calibri" pitchFamily="34" charset="0"/>
              </a:rPr>
              <a:t>Photoelectron spectroscopy of the rare earths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lum bright="-28000" contrast="51000"/>
          </a:blip>
          <a:srcRect l="5714" t="4139" r="5714" b="68959"/>
          <a:stretch>
            <a:fillRect/>
          </a:stretch>
        </p:blipFill>
        <p:spPr bwMode="auto">
          <a:xfrm>
            <a:off x="781615" y="1700808"/>
            <a:ext cx="2232248" cy="936104"/>
          </a:xfrm>
          <a:prstGeom prst="rect">
            <a:avLst/>
          </a:prstGeom>
          <a:noFill/>
          <a:ln w="9525">
            <a:noFill/>
            <a:miter lim="800000"/>
            <a:headEnd/>
            <a:tailEnd/>
          </a:ln>
        </p:spPr>
      </p:pic>
      <p:pic>
        <p:nvPicPr>
          <p:cNvPr id="3" name="Picture 5"/>
          <p:cNvPicPr>
            <a:picLocks noChangeAspect="1" noChangeArrowheads="1"/>
          </p:cNvPicPr>
          <p:nvPr/>
        </p:nvPicPr>
        <p:blipFill>
          <a:blip r:embed="rId2" cstate="print"/>
          <a:srcRect t="35180" b="35848"/>
          <a:stretch>
            <a:fillRect/>
          </a:stretch>
        </p:blipFill>
        <p:spPr bwMode="auto">
          <a:xfrm>
            <a:off x="611560" y="5849888"/>
            <a:ext cx="2520280" cy="1008112"/>
          </a:xfrm>
          <a:prstGeom prst="rect">
            <a:avLst/>
          </a:prstGeom>
          <a:noFill/>
          <a:ln w="9525">
            <a:noFill/>
            <a:miter lim="800000"/>
            <a:headEnd/>
            <a:tailEnd/>
          </a:ln>
        </p:spPr>
      </p:pic>
      <p:pic>
        <p:nvPicPr>
          <p:cNvPr id="4" name="Picture 5"/>
          <p:cNvPicPr>
            <a:picLocks noChangeAspect="1" noChangeArrowheads="1"/>
          </p:cNvPicPr>
          <p:nvPr/>
        </p:nvPicPr>
        <p:blipFill>
          <a:blip r:embed="rId2" cstate="print">
            <a:lum bright="-28000" contrast="51000"/>
          </a:blip>
          <a:srcRect t="68291" b="4806"/>
          <a:stretch>
            <a:fillRect/>
          </a:stretch>
        </p:blipFill>
        <p:spPr bwMode="auto">
          <a:xfrm>
            <a:off x="4211960" y="5805264"/>
            <a:ext cx="2520280" cy="936104"/>
          </a:xfrm>
          <a:prstGeom prst="rect">
            <a:avLst/>
          </a:prstGeom>
          <a:noFill/>
          <a:ln w="9525">
            <a:noFill/>
            <a:miter lim="800000"/>
            <a:headEnd/>
            <a:tailEnd/>
          </a:ln>
        </p:spPr>
      </p:pic>
      <p:pic>
        <p:nvPicPr>
          <p:cNvPr id="5" name="Picture 3"/>
          <p:cNvPicPr>
            <a:picLocks noChangeAspect="1" noChangeArrowheads="1"/>
          </p:cNvPicPr>
          <p:nvPr/>
        </p:nvPicPr>
        <p:blipFill>
          <a:blip r:embed="rId3" cstate="print">
            <a:lum bright="-28000" contrast="51000"/>
          </a:blip>
          <a:srcRect l="7794" r="3878" b="69767"/>
          <a:stretch>
            <a:fillRect/>
          </a:stretch>
        </p:blipFill>
        <p:spPr bwMode="auto">
          <a:xfrm>
            <a:off x="5462135" y="4509120"/>
            <a:ext cx="2448272" cy="108012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lum bright="-28000" contrast="51000"/>
          </a:blip>
          <a:srcRect l="5196" t="34264" r="3878" b="35503"/>
          <a:stretch>
            <a:fillRect/>
          </a:stretch>
        </p:blipFill>
        <p:spPr bwMode="auto">
          <a:xfrm>
            <a:off x="5390127" y="3573016"/>
            <a:ext cx="2520280" cy="108012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lum bright="-28000" contrast="51000"/>
          </a:blip>
          <a:srcRect l="7794" t="68528" r="3878" b="3254"/>
          <a:stretch>
            <a:fillRect/>
          </a:stretch>
        </p:blipFill>
        <p:spPr bwMode="auto">
          <a:xfrm>
            <a:off x="5390127" y="1628800"/>
            <a:ext cx="2566249" cy="1056696"/>
          </a:xfrm>
          <a:prstGeom prst="rect">
            <a:avLst/>
          </a:prstGeom>
          <a:noFill/>
          <a:ln w="9525">
            <a:noFill/>
            <a:miter lim="800000"/>
            <a:headEnd/>
            <a:tailEnd/>
          </a:ln>
        </p:spPr>
      </p:pic>
      <p:pic>
        <p:nvPicPr>
          <p:cNvPr id="8" name="Picture 4"/>
          <p:cNvPicPr>
            <a:picLocks noChangeAspect="1" noChangeArrowheads="1"/>
          </p:cNvPicPr>
          <p:nvPr/>
        </p:nvPicPr>
        <p:blipFill>
          <a:blip r:embed="rId4" cstate="print">
            <a:lum bright="-28000" contrast="51000"/>
          </a:blip>
          <a:srcRect l="6061" r="3030" b="70756"/>
          <a:stretch>
            <a:fillRect/>
          </a:stretch>
        </p:blipFill>
        <p:spPr bwMode="auto">
          <a:xfrm>
            <a:off x="3085871" y="2564903"/>
            <a:ext cx="2376264" cy="1029714"/>
          </a:xfrm>
          <a:prstGeom prst="rect">
            <a:avLst/>
          </a:prstGeom>
          <a:noFill/>
          <a:ln w="9525">
            <a:noFill/>
            <a:miter lim="800000"/>
            <a:headEnd/>
            <a:tailEnd/>
          </a:ln>
        </p:spPr>
      </p:pic>
      <p:pic>
        <p:nvPicPr>
          <p:cNvPr id="9" name="Picture 4"/>
          <p:cNvPicPr>
            <a:picLocks noChangeAspect="1" noChangeArrowheads="1"/>
          </p:cNvPicPr>
          <p:nvPr/>
        </p:nvPicPr>
        <p:blipFill>
          <a:blip r:embed="rId4" cstate="print">
            <a:lum bright="-28000" contrast="51000"/>
          </a:blip>
          <a:srcRect l="6061" t="34923" b="35833"/>
          <a:stretch>
            <a:fillRect/>
          </a:stretch>
        </p:blipFill>
        <p:spPr bwMode="auto">
          <a:xfrm>
            <a:off x="3085871" y="3573016"/>
            <a:ext cx="2448272" cy="1026694"/>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lum bright="-28000" contrast="51000"/>
          </a:blip>
          <a:srcRect l="6061" t="66416" r="3030" b="4340"/>
          <a:stretch>
            <a:fillRect/>
          </a:stretch>
        </p:blipFill>
        <p:spPr bwMode="auto">
          <a:xfrm>
            <a:off x="3085871" y="4581128"/>
            <a:ext cx="2326412" cy="1008112"/>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lum bright="-28000" contrast="51000"/>
          </a:blip>
          <a:srcRect l="7473" r="5339" b="70944"/>
          <a:stretch>
            <a:fillRect/>
          </a:stretch>
        </p:blipFill>
        <p:spPr bwMode="auto">
          <a:xfrm>
            <a:off x="746119" y="3573016"/>
            <a:ext cx="2352262" cy="1008112"/>
          </a:xfrm>
          <a:prstGeom prst="rect">
            <a:avLst/>
          </a:prstGeom>
          <a:noFill/>
          <a:ln w="9525">
            <a:noFill/>
            <a:miter lim="800000"/>
            <a:headEnd/>
            <a:tailEnd/>
          </a:ln>
        </p:spPr>
      </p:pic>
      <p:pic>
        <p:nvPicPr>
          <p:cNvPr id="12" name="Picture 2"/>
          <p:cNvPicPr>
            <a:picLocks noChangeAspect="1" noChangeArrowheads="1"/>
          </p:cNvPicPr>
          <p:nvPr/>
        </p:nvPicPr>
        <p:blipFill>
          <a:blip r:embed="rId5" cstate="print">
            <a:lum bright="-28000" contrast="51000"/>
          </a:blip>
          <a:srcRect l="7473" t="32930" r="5339" b="38014"/>
          <a:stretch>
            <a:fillRect/>
          </a:stretch>
        </p:blipFill>
        <p:spPr bwMode="auto">
          <a:xfrm>
            <a:off x="746119" y="4581128"/>
            <a:ext cx="2352261" cy="1008112"/>
          </a:xfrm>
          <a:prstGeom prst="rect">
            <a:avLst/>
          </a:prstGeom>
          <a:noFill/>
          <a:ln w="9525">
            <a:noFill/>
            <a:miter lim="800000"/>
            <a:headEnd/>
            <a:tailEnd/>
          </a:ln>
        </p:spPr>
      </p:pic>
      <p:pic>
        <p:nvPicPr>
          <p:cNvPr id="13" name="Picture 2"/>
          <p:cNvPicPr>
            <a:picLocks noChangeAspect="1" noChangeArrowheads="1"/>
          </p:cNvPicPr>
          <p:nvPr/>
        </p:nvPicPr>
        <p:blipFill>
          <a:blip r:embed="rId5" cstate="print">
            <a:lum bright="-28000" contrast="51000"/>
          </a:blip>
          <a:srcRect l="7473" t="65860" r="5339" b="5084"/>
          <a:stretch>
            <a:fillRect/>
          </a:stretch>
        </p:blipFill>
        <p:spPr bwMode="auto">
          <a:xfrm>
            <a:off x="3085871" y="1628800"/>
            <a:ext cx="2339752" cy="1002751"/>
          </a:xfrm>
          <a:prstGeom prst="rect">
            <a:avLst/>
          </a:prstGeom>
          <a:noFill/>
          <a:ln w="9525">
            <a:noFill/>
            <a:miter lim="800000"/>
            <a:headEnd/>
            <a:tailEnd/>
          </a:ln>
        </p:spPr>
      </p:pic>
      <p:pic>
        <p:nvPicPr>
          <p:cNvPr id="14" name="Picture 6"/>
          <p:cNvPicPr>
            <a:picLocks noChangeAspect="1" noChangeArrowheads="1"/>
          </p:cNvPicPr>
          <p:nvPr/>
        </p:nvPicPr>
        <p:blipFill>
          <a:blip r:embed="rId6" cstate="print">
            <a:lum bright="-28000" contrast="51000"/>
          </a:blip>
          <a:srcRect l="7424" r="3485" b="54545"/>
          <a:stretch>
            <a:fillRect/>
          </a:stretch>
        </p:blipFill>
        <p:spPr bwMode="auto">
          <a:xfrm>
            <a:off x="746119" y="2564904"/>
            <a:ext cx="2339752" cy="974897"/>
          </a:xfrm>
          <a:prstGeom prst="rect">
            <a:avLst/>
          </a:prstGeom>
          <a:noFill/>
          <a:ln w="9525">
            <a:noFill/>
            <a:miter lim="800000"/>
            <a:headEnd/>
            <a:tailEnd/>
          </a:ln>
        </p:spPr>
      </p:pic>
      <p:pic>
        <p:nvPicPr>
          <p:cNvPr id="15" name="Picture 6"/>
          <p:cNvPicPr>
            <a:picLocks noChangeAspect="1" noChangeArrowheads="1"/>
          </p:cNvPicPr>
          <p:nvPr/>
        </p:nvPicPr>
        <p:blipFill>
          <a:blip r:embed="rId6" cstate="print">
            <a:lum bright="-28000" contrast="51000"/>
          </a:blip>
          <a:srcRect l="7424" t="48485" r="3485" b="6061"/>
          <a:stretch>
            <a:fillRect/>
          </a:stretch>
        </p:blipFill>
        <p:spPr bwMode="auto">
          <a:xfrm>
            <a:off x="5462135" y="2636912"/>
            <a:ext cx="2448272" cy="1020113"/>
          </a:xfrm>
          <a:prstGeom prst="rect">
            <a:avLst/>
          </a:prstGeom>
          <a:noFill/>
          <a:ln w="9525">
            <a:noFill/>
            <a:miter lim="800000"/>
            <a:headEnd/>
            <a:tailEnd/>
          </a:ln>
        </p:spPr>
      </p:pic>
      <p:sp>
        <p:nvSpPr>
          <p:cNvPr id="16" name="TextBox 15"/>
          <p:cNvSpPr txBox="1"/>
          <p:nvPr/>
        </p:nvSpPr>
        <p:spPr>
          <a:xfrm>
            <a:off x="0" y="116632"/>
            <a:ext cx="8765669" cy="1384995"/>
          </a:xfrm>
          <a:prstGeom prst="rect">
            <a:avLst/>
          </a:prstGeom>
          <a:noFill/>
        </p:spPr>
        <p:txBody>
          <a:bodyPr wrap="none" rtlCol="0">
            <a:spAutoFit/>
          </a:bodyPr>
          <a:lstStyle/>
          <a:p>
            <a:r>
              <a:rPr lang="en-US" sz="2800" dirty="0" smtClean="0"/>
              <a:t>Photo and inverse Photo electron spectra of the rare earth </a:t>
            </a:r>
          </a:p>
          <a:p>
            <a:r>
              <a:rPr lang="en-US" sz="2800" dirty="0" smtClean="0"/>
              <a:t>Metals (Lang and Baer (1984)). 0 is </a:t>
            </a:r>
            <a:r>
              <a:rPr lang="en-US" sz="2800" dirty="0" err="1" smtClean="0"/>
              <a:t>EFermi</a:t>
            </a:r>
            <a:endParaRPr lang="en-US" sz="2800" dirty="0" smtClean="0"/>
          </a:p>
          <a:p>
            <a:r>
              <a:rPr lang="en-US" sz="2800" dirty="0" smtClean="0"/>
              <a:t>Solid vertical lines are atomic </a:t>
            </a:r>
            <a:r>
              <a:rPr lang="en-US" sz="2800" dirty="0" err="1" smtClean="0"/>
              <a:t>multiplet</a:t>
            </a:r>
            <a:r>
              <a:rPr lang="en-US" sz="2800" dirty="0" smtClean="0"/>
              <a:t> theory</a:t>
            </a:r>
            <a:endParaRPr lang="en-US" sz="2800" dirty="0"/>
          </a:p>
        </p:txBody>
      </p:sp>
      <p:cxnSp>
        <p:nvCxnSpPr>
          <p:cNvPr id="18" name="Straight Arrow Connector 17"/>
          <p:cNvCxnSpPr/>
          <p:nvPr/>
        </p:nvCxnSpPr>
        <p:spPr>
          <a:xfrm>
            <a:off x="3563888" y="3861048"/>
            <a:ext cx="129614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95936" y="3851756"/>
            <a:ext cx="332142" cy="369332"/>
          </a:xfrm>
          <a:prstGeom prst="rect">
            <a:avLst/>
          </a:prstGeom>
          <a:noFill/>
        </p:spPr>
        <p:txBody>
          <a:bodyPr wrap="none" rtlCol="0">
            <a:spAutoFit/>
          </a:bodyPr>
          <a:lstStyle/>
          <a:p>
            <a:r>
              <a:rPr lang="en-US" dirty="0" smtClean="0"/>
              <a:t>U</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historical </a:t>
            </a:r>
            <a:r>
              <a:rPr lang="en-US" dirty="0" smtClean="0"/>
              <a:t>landmarks</a:t>
            </a:r>
            <a:r>
              <a:rPr lang="en-US" dirty="0" smtClean="0"/>
              <a:t> </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dirty="0" smtClean="0"/>
              <a:t>1964  </a:t>
            </a:r>
            <a:r>
              <a:rPr lang="en-US" dirty="0" err="1" smtClean="0"/>
              <a:t>Hohenberg</a:t>
            </a:r>
            <a:r>
              <a:rPr lang="en-US" dirty="0" smtClean="0"/>
              <a:t> Kohn density functional theory and Kohn Sham application to band theory</a:t>
            </a:r>
          </a:p>
          <a:p>
            <a:r>
              <a:rPr lang="en-US" dirty="0" smtClean="0"/>
              <a:t>1964 </a:t>
            </a:r>
            <a:r>
              <a:rPr lang="en-US" dirty="0" err="1" smtClean="0"/>
              <a:t>Goodenough</a:t>
            </a:r>
            <a:r>
              <a:rPr lang="en-US" dirty="0" smtClean="0"/>
              <a:t> basic principles of transition metal compounds</a:t>
            </a:r>
          </a:p>
          <a:p>
            <a:r>
              <a:rPr lang="en-US" dirty="0" smtClean="0"/>
              <a:t>1965 </a:t>
            </a:r>
            <a:r>
              <a:rPr lang="en-US" dirty="0" err="1" smtClean="0"/>
              <a:t>Goodenough</a:t>
            </a:r>
            <a:r>
              <a:rPr lang="en-US" dirty="0" smtClean="0"/>
              <a:t> </a:t>
            </a:r>
            <a:r>
              <a:rPr lang="en-US" dirty="0" err="1" smtClean="0"/>
              <a:t>Kanamori</a:t>
            </a:r>
            <a:r>
              <a:rPr lang="en-US" dirty="0" smtClean="0"/>
              <a:t> Anderson rules for </a:t>
            </a:r>
            <a:r>
              <a:rPr lang="en-US" dirty="0" err="1" smtClean="0"/>
              <a:t>superexchange</a:t>
            </a:r>
            <a:r>
              <a:rPr lang="en-US" dirty="0" smtClean="0"/>
              <a:t> interactions</a:t>
            </a:r>
          </a:p>
          <a:p>
            <a:r>
              <a:rPr lang="en-US" dirty="0" smtClean="0"/>
              <a:t>1968 </a:t>
            </a:r>
            <a:r>
              <a:rPr lang="en-US" dirty="0" err="1" smtClean="0"/>
              <a:t>Lieb</a:t>
            </a:r>
            <a:r>
              <a:rPr lang="en-US" dirty="0" smtClean="0"/>
              <a:t> and Wu exact solution of 1D Hubbard model</a:t>
            </a:r>
          </a:p>
          <a:p>
            <a:r>
              <a:rPr lang="en-US" dirty="0" smtClean="0"/>
              <a:t>1972 </a:t>
            </a:r>
            <a:r>
              <a:rPr lang="en-US" dirty="0" err="1" smtClean="0"/>
              <a:t>Kugel</a:t>
            </a:r>
            <a:r>
              <a:rPr lang="en-US" dirty="0" smtClean="0"/>
              <a:t> </a:t>
            </a:r>
            <a:r>
              <a:rPr lang="en-US" dirty="0" err="1" smtClean="0"/>
              <a:t>Khomskii</a:t>
            </a:r>
            <a:r>
              <a:rPr lang="en-US" dirty="0" smtClean="0"/>
              <a:t> theory of orbital ordering </a:t>
            </a:r>
            <a:r>
              <a:rPr lang="en-US" dirty="0" smtClean="0"/>
              <a:t> </a:t>
            </a:r>
            <a:endParaRPr lang="en-US" dirty="0" smtClean="0"/>
          </a:p>
          <a:p>
            <a:r>
              <a:rPr lang="en-US" dirty="0" smtClean="0"/>
              <a:t>1985 Van Klitzing quantum Hall effect</a:t>
            </a:r>
          </a:p>
          <a:p>
            <a:r>
              <a:rPr lang="en-US" dirty="0" smtClean="0"/>
              <a:t>1985 ZSA classification scheme of transition metal compounds</a:t>
            </a:r>
          </a:p>
          <a:p>
            <a:r>
              <a:rPr lang="en-US" dirty="0" smtClean="0"/>
              <a:t>1986 Bednorz  and Muller High </a:t>
            </a:r>
            <a:r>
              <a:rPr lang="en-US" dirty="0" err="1" smtClean="0"/>
              <a:t>Tc</a:t>
            </a:r>
            <a:r>
              <a:rPr lang="en-US" dirty="0" smtClean="0"/>
              <a:t> superconductors</a:t>
            </a:r>
          </a:p>
          <a:p>
            <a:r>
              <a:rPr lang="en-US" dirty="0" smtClean="0"/>
              <a:t>1988 </a:t>
            </a:r>
            <a:r>
              <a:rPr lang="en-US" dirty="0" err="1" smtClean="0"/>
              <a:t>Grunberg</a:t>
            </a:r>
            <a:r>
              <a:rPr lang="en-US" dirty="0" smtClean="0"/>
              <a:t> and </a:t>
            </a:r>
            <a:r>
              <a:rPr lang="en-US" dirty="0" err="1" smtClean="0"/>
              <a:t>Fert</a:t>
            </a:r>
            <a:r>
              <a:rPr lang="en-US" dirty="0" smtClean="0"/>
              <a:t> giant magneto resistance</a:t>
            </a:r>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cstate="print">
            <a:lum bright="-18000" contrast="48000"/>
          </a:blip>
          <a:srcRect l="7497" t="15765" r="28868"/>
          <a:stretch>
            <a:fillRect/>
          </a:stretch>
        </p:blipFill>
        <p:spPr bwMode="auto">
          <a:xfrm>
            <a:off x="2571750" y="1143000"/>
            <a:ext cx="3800475" cy="5495925"/>
          </a:xfrm>
          <a:prstGeom prst="rect">
            <a:avLst/>
          </a:prstGeom>
          <a:noFill/>
          <a:ln w="9525">
            <a:noFill/>
            <a:miter lim="800000"/>
            <a:headEnd/>
            <a:tailEnd/>
          </a:ln>
        </p:spPr>
      </p:pic>
      <p:sp>
        <p:nvSpPr>
          <p:cNvPr id="39939" name="Text Box 5"/>
          <p:cNvSpPr txBox="1">
            <a:spLocks noChangeArrowheads="1"/>
          </p:cNvSpPr>
          <p:nvPr/>
        </p:nvSpPr>
        <p:spPr bwMode="auto">
          <a:xfrm>
            <a:off x="663575" y="1647825"/>
            <a:ext cx="1371600" cy="461963"/>
          </a:xfrm>
          <a:prstGeom prst="rect">
            <a:avLst/>
          </a:prstGeom>
          <a:noFill/>
          <a:ln w="9525">
            <a:noFill/>
            <a:miter lim="800000"/>
            <a:headEnd/>
            <a:tailEnd/>
          </a:ln>
        </p:spPr>
        <p:txBody>
          <a:bodyPr wrap="none">
            <a:spAutoFit/>
          </a:bodyPr>
          <a:lstStyle/>
          <a:p>
            <a:r>
              <a:rPr lang="en-US" sz="2400">
                <a:latin typeface="Calibri" pitchFamily="34" charset="0"/>
              </a:rPr>
              <a:t>ARPES Cu</a:t>
            </a:r>
          </a:p>
        </p:txBody>
      </p:sp>
      <p:cxnSp>
        <p:nvCxnSpPr>
          <p:cNvPr id="39940" name="AutoShape 6"/>
          <p:cNvCxnSpPr>
            <a:cxnSpLocks noChangeShapeType="1"/>
          </p:cNvCxnSpPr>
          <p:nvPr/>
        </p:nvCxnSpPr>
        <p:spPr bwMode="auto">
          <a:xfrm>
            <a:off x="6516688" y="2706688"/>
            <a:ext cx="0" cy="865187"/>
          </a:xfrm>
          <a:prstGeom prst="straightConnector1">
            <a:avLst/>
          </a:prstGeom>
          <a:noFill/>
          <a:ln w="38100">
            <a:solidFill>
              <a:srgbClr val="CC0066"/>
            </a:solidFill>
            <a:round/>
            <a:headEnd type="triangle" w="med" len="med"/>
            <a:tailEnd type="triangle" w="med" len="med"/>
          </a:ln>
        </p:spPr>
      </p:cxnSp>
      <p:sp>
        <p:nvSpPr>
          <p:cNvPr id="39941" name="Text Box 7"/>
          <p:cNvSpPr txBox="1">
            <a:spLocks noChangeArrowheads="1"/>
          </p:cNvSpPr>
          <p:nvPr/>
        </p:nvSpPr>
        <p:spPr bwMode="auto">
          <a:xfrm>
            <a:off x="6588125" y="2919413"/>
            <a:ext cx="1095375" cy="369887"/>
          </a:xfrm>
          <a:prstGeom prst="rect">
            <a:avLst/>
          </a:prstGeom>
          <a:noFill/>
          <a:ln w="9525">
            <a:noFill/>
            <a:miter lim="800000"/>
            <a:headEnd/>
            <a:tailEnd/>
          </a:ln>
        </p:spPr>
        <p:txBody>
          <a:bodyPr wrap="none">
            <a:spAutoFit/>
          </a:bodyPr>
          <a:lstStyle/>
          <a:p>
            <a:r>
              <a:rPr lang="en-US">
                <a:solidFill>
                  <a:srgbClr val="CC0066"/>
                </a:solidFill>
                <a:latin typeface="Calibri" pitchFamily="34" charset="0"/>
              </a:rPr>
              <a:t>3d bands </a:t>
            </a:r>
          </a:p>
        </p:txBody>
      </p:sp>
      <p:cxnSp>
        <p:nvCxnSpPr>
          <p:cNvPr id="39942" name="AutoShape 8"/>
          <p:cNvCxnSpPr>
            <a:cxnSpLocks noChangeShapeType="1"/>
          </p:cNvCxnSpPr>
          <p:nvPr/>
        </p:nvCxnSpPr>
        <p:spPr bwMode="auto">
          <a:xfrm>
            <a:off x="7072313" y="1250950"/>
            <a:ext cx="0" cy="4535488"/>
          </a:xfrm>
          <a:prstGeom prst="straightConnector1">
            <a:avLst/>
          </a:prstGeom>
          <a:noFill/>
          <a:ln w="28575">
            <a:solidFill>
              <a:srgbClr val="3366FF"/>
            </a:solidFill>
            <a:round/>
            <a:headEnd type="triangle" w="med" len="med"/>
            <a:tailEnd type="triangle" w="med" len="med"/>
          </a:ln>
        </p:spPr>
      </p:cxnSp>
      <p:sp>
        <p:nvSpPr>
          <p:cNvPr id="39943" name="Text Box 10"/>
          <p:cNvSpPr txBox="1">
            <a:spLocks noChangeArrowheads="1"/>
          </p:cNvSpPr>
          <p:nvPr/>
        </p:nvSpPr>
        <p:spPr bwMode="auto">
          <a:xfrm>
            <a:off x="6496050" y="4097338"/>
            <a:ext cx="1222375" cy="369887"/>
          </a:xfrm>
          <a:prstGeom prst="rect">
            <a:avLst/>
          </a:prstGeom>
          <a:noFill/>
          <a:ln w="9525">
            <a:noFill/>
            <a:miter lim="800000"/>
            <a:headEnd/>
            <a:tailEnd/>
          </a:ln>
        </p:spPr>
        <p:txBody>
          <a:bodyPr wrap="none">
            <a:spAutoFit/>
          </a:bodyPr>
          <a:lstStyle/>
          <a:p>
            <a:r>
              <a:rPr lang="en-US">
                <a:latin typeface="Calibri" pitchFamily="34" charset="0"/>
              </a:rPr>
              <a:t>4s,4p,band</a:t>
            </a:r>
          </a:p>
        </p:txBody>
      </p:sp>
      <p:sp>
        <p:nvSpPr>
          <p:cNvPr id="39944" name="Text Box 11"/>
          <p:cNvSpPr txBox="1">
            <a:spLocks noChangeArrowheads="1"/>
          </p:cNvSpPr>
          <p:nvPr/>
        </p:nvSpPr>
        <p:spPr bwMode="auto">
          <a:xfrm>
            <a:off x="0" y="2349500"/>
            <a:ext cx="2710486" cy="2246769"/>
          </a:xfrm>
          <a:prstGeom prst="rect">
            <a:avLst/>
          </a:prstGeom>
          <a:noFill/>
          <a:ln w="9525">
            <a:noFill/>
            <a:miter lim="800000"/>
            <a:headEnd/>
            <a:tailEnd/>
          </a:ln>
        </p:spPr>
        <p:txBody>
          <a:bodyPr wrap="none">
            <a:spAutoFit/>
          </a:bodyPr>
          <a:lstStyle/>
          <a:p>
            <a:r>
              <a:rPr lang="en-US" sz="2000" dirty="0">
                <a:latin typeface="Calibri" pitchFamily="34" charset="0"/>
              </a:rPr>
              <a:t>Cu is d10 so one d hole</a:t>
            </a:r>
          </a:p>
          <a:p>
            <a:r>
              <a:rPr lang="en-US" sz="2000" dirty="0">
                <a:latin typeface="Calibri" pitchFamily="34" charset="0"/>
              </a:rPr>
              <a:t>Has no other d holes to </a:t>
            </a:r>
          </a:p>
          <a:p>
            <a:r>
              <a:rPr lang="en-US" sz="2000" dirty="0">
                <a:latin typeface="Calibri" pitchFamily="34" charset="0"/>
              </a:rPr>
              <a:t>Correlate with so 1 part.</a:t>
            </a:r>
          </a:p>
          <a:p>
            <a:r>
              <a:rPr lang="en-US" sz="2000" dirty="0">
                <a:latin typeface="Calibri" pitchFamily="34" charset="0"/>
              </a:rPr>
              <a:t>Theory </a:t>
            </a:r>
            <a:r>
              <a:rPr lang="en-US" sz="2000" dirty="0" smtClean="0">
                <a:latin typeface="Calibri" pitchFamily="34" charset="0"/>
              </a:rPr>
              <a:t>works FOR N-1 </a:t>
            </a:r>
          </a:p>
          <a:p>
            <a:r>
              <a:rPr lang="en-US" sz="2000" dirty="0" smtClean="0">
                <a:latin typeface="Calibri" pitchFamily="34" charset="0"/>
              </a:rPr>
              <a:t> </a:t>
            </a:r>
            <a:r>
              <a:rPr lang="en-US" sz="2000" dirty="0">
                <a:latin typeface="Calibri" pitchFamily="34" charset="0"/>
              </a:rPr>
              <a:t>if the only </a:t>
            </a:r>
            <a:r>
              <a:rPr lang="en-US" sz="2000" dirty="0" smtClean="0">
                <a:latin typeface="Calibri" pitchFamily="34" charset="0"/>
              </a:rPr>
              <a:t>Important </a:t>
            </a:r>
          </a:p>
          <a:p>
            <a:r>
              <a:rPr lang="en-US" sz="2000" dirty="0" smtClean="0">
                <a:latin typeface="Calibri" pitchFamily="34" charset="0"/>
              </a:rPr>
              <a:t>interaction </a:t>
            </a:r>
            <a:r>
              <a:rPr lang="en-US" sz="2000" dirty="0" err="1" smtClean="0">
                <a:latin typeface="Calibri" pitchFamily="34" charset="0"/>
              </a:rPr>
              <a:t>isthe</a:t>
            </a:r>
            <a:r>
              <a:rPr lang="en-US" sz="2000" dirty="0" smtClean="0">
                <a:latin typeface="Calibri" pitchFamily="34" charset="0"/>
              </a:rPr>
              <a:t> d-d </a:t>
            </a:r>
          </a:p>
          <a:p>
            <a:r>
              <a:rPr lang="en-US" sz="2000" dirty="0" smtClean="0">
                <a:latin typeface="Calibri" pitchFamily="34" charset="0"/>
              </a:rPr>
              <a:t> </a:t>
            </a:r>
            <a:r>
              <a:rPr lang="en-US" sz="2000" dirty="0">
                <a:latin typeface="Calibri" pitchFamily="34" charset="0"/>
              </a:rPr>
              <a:t>interaction</a:t>
            </a:r>
            <a:r>
              <a:rPr lang="en-US" sz="2000" dirty="0" smtClean="0">
                <a:latin typeface="Calibri" pitchFamily="34" charset="0"/>
              </a:rPr>
              <a:t>.</a:t>
            </a:r>
            <a:endParaRPr lang="en-US" sz="2000" dirty="0">
              <a:latin typeface="Calibri" pitchFamily="34" charset="0"/>
            </a:endParaRPr>
          </a:p>
        </p:txBody>
      </p:sp>
      <p:sp>
        <p:nvSpPr>
          <p:cNvPr id="39945" name="Text Box 12"/>
          <p:cNvSpPr txBox="1">
            <a:spLocks noChangeArrowheads="1"/>
          </p:cNvSpPr>
          <p:nvPr/>
        </p:nvSpPr>
        <p:spPr bwMode="auto">
          <a:xfrm>
            <a:off x="7286625" y="1714500"/>
            <a:ext cx="1446213" cy="708025"/>
          </a:xfrm>
          <a:prstGeom prst="rect">
            <a:avLst/>
          </a:prstGeom>
          <a:noFill/>
          <a:ln w="9525">
            <a:noFill/>
            <a:miter lim="800000"/>
            <a:headEnd/>
            <a:tailEnd/>
          </a:ln>
        </p:spPr>
        <p:txBody>
          <a:bodyPr wrap="none">
            <a:spAutoFit/>
          </a:bodyPr>
          <a:lstStyle/>
          <a:p>
            <a:r>
              <a:rPr lang="en-US" sz="2000">
                <a:latin typeface="Calibri" pitchFamily="34" charset="0"/>
              </a:rPr>
              <a:t>Points –exp.</a:t>
            </a:r>
          </a:p>
          <a:p>
            <a:r>
              <a:rPr lang="en-US" sz="2000">
                <a:latin typeface="Calibri" pitchFamily="34" charset="0"/>
              </a:rPr>
              <a:t>Lines - DFT</a:t>
            </a:r>
          </a:p>
        </p:txBody>
      </p:sp>
      <p:sp>
        <p:nvSpPr>
          <p:cNvPr id="39946" name="TextBox 10"/>
          <p:cNvSpPr txBox="1">
            <a:spLocks noChangeArrowheads="1"/>
          </p:cNvSpPr>
          <p:nvPr/>
        </p:nvSpPr>
        <p:spPr bwMode="auto">
          <a:xfrm>
            <a:off x="428625" y="285750"/>
            <a:ext cx="8470900" cy="830263"/>
          </a:xfrm>
          <a:prstGeom prst="rect">
            <a:avLst/>
          </a:prstGeom>
          <a:noFill/>
          <a:ln w="9525">
            <a:noFill/>
            <a:miter lim="800000"/>
            <a:headEnd/>
            <a:tailEnd/>
          </a:ln>
        </p:spPr>
        <p:txBody>
          <a:bodyPr wrap="none">
            <a:spAutoFit/>
          </a:bodyPr>
          <a:lstStyle/>
          <a:p>
            <a:r>
              <a:rPr lang="en-US" sz="2400">
                <a:latin typeface="Calibri" pitchFamily="34" charset="0"/>
              </a:rPr>
              <a:t>Angular resolved photoelectron spectroscopy (ARPES) of Cu metal </a:t>
            </a:r>
          </a:p>
          <a:p>
            <a:r>
              <a:rPr lang="en-US" sz="2400">
                <a:latin typeface="Calibri" pitchFamily="34" charset="0"/>
              </a:rPr>
              <a:t> Thiry et al 1979</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254000" y="450850"/>
            <a:ext cx="8890000" cy="5262563"/>
          </a:xfrm>
          <a:prstGeom prst="rect">
            <a:avLst/>
          </a:prstGeom>
          <a:noFill/>
          <a:ln w="9525">
            <a:noFill/>
            <a:miter lim="800000"/>
            <a:headEnd/>
            <a:tailEnd/>
          </a:ln>
        </p:spPr>
        <p:txBody>
          <a:bodyPr>
            <a:spAutoFit/>
          </a:bodyPr>
          <a:lstStyle/>
          <a:p>
            <a:r>
              <a:rPr lang="en-US" sz="2400"/>
              <a:t>We note that for Cu metal with a full 3d band in the ground state one particle theory works well to describe the one electron removal spectrum as in photoelectron spectroscopy this is because a single d hole has no other d holes to correlated with. So even if the on site d-d coulomb repulsion is very large there is no phase space for correlation.</a:t>
            </a:r>
          </a:p>
          <a:p>
            <a:r>
              <a:rPr lang="en-US" sz="2400"/>
              <a:t> </a:t>
            </a:r>
          </a:p>
          <a:p>
            <a:r>
              <a:rPr lang="en-US" sz="2400"/>
              <a:t>The strength of the d-d coulomb interaction is evident if we look at the Auger spectrum which probes the states of the system if two electrons are removed  from the same atom </a:t>
            </a:r>
          </a:p>
          <a:p>
            <a:endParaRPr lang="en-US" sz="2400"/>
          </a:p>
          <a:p>
            <a:r>
              <a:rPr lang="en-US" sz="2400"/>
              <a:t>If the d band had not been full as in Ni metal we would have noticed the effect of d-d coulomb interaction already in the photoemission spectrum as we will see.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z="4000" dirty="0" smtClean="0"/>
              <a:t>What if we remove 2- d electrons </a:t>
            </a:r>
            <a:r>
              <a:rPr lang="en-US" sz="4000" dirty="0" smtClean="0"/>
              <a:t>locally?</a:t>
            </a:r>
            <a:r>
              <a:rPr lang="en-US" sz="4000" dirty="0" smtClean="0"/>
              <a:t/>
            </a:r>
            <a:br>
              <a:rPr lang="en-US" sz="4000" dirty="0" smtClean="0"/>
            </a:br>
            <a:r>
              <a:rPr lang="en-US" sz="4000" dirty="0" smtClean="0"/>
              <a:t>Two hole state with Auger spectroscopy</a:t>
            </a:r>
          </a:p>
        </p:txBody>
      </p:sp>
      <p:sp>
        <p:nvSpPr>
          <p:cNvPr id="40963" name="Line 5"/>
          <p:cNvSpPr>
            <a:spLocks noChangeShapeType="1"/>
          </p:cNvSpPr>
          <p:nvPr/>
        </p:nvSpPr>
        <p:spPr bwMode="auto">
          <a:xfrm>
            <a:off x="3059113" y="5445125"/>
            <a:ext cx="2017712" cy="0"/>
          </a:xfrm>
          <a:prstGeom prst="line">
            <a:avLst/>
          </a:prstGeom>
          <a:noFill/>
          <a:ln w="9525">
            <a:solidFill>
              <a:schemeClr val="tx1"/>
            </a:solidFill>
            <a:round/>
            <a:headEnd/>
            <a:tailEnd/>
          </a:ln>
        </p:spPr>
        <p:txBody>
          <a:bodyPr/>
          <a:lstStyle/>
          <a:p>
            <a:endParaRPr lang="en-US"/>
          </a:p>
        </p:txBody>
      </p:sp>
      <p:sp>
        <p:nvSpPr>
          <p:cNvPr id="40964" name="Line 6"/>
          <p:cNvSpPr>
            <a:spLocks noChangeShapeType="1"/>
          </p:cNvSpPr>
          <p:nvPr/>
        </p:nvSpPr>
        <p:spPr bwMode="auto">
          <a:xfrm>
            <a:off x="2987675" y="2781300"/>
            <a:ext cx="2089150" cy="0"/>
          </a:xfrm>
          <a:prstGeom prst="line">
            <a:avLst/>
          </a:prstGeom>
          <a:noFill/>
          <a:ln w="9525">
            <a:solidFill>
              <a:schemeClr val="tx1"/>
            </a:solidFill>
            <a:round/>
            <a:headEnd/>
            <a:tailEnd/>
          </a:ln>
        </p:spPr>
        <p:txBody>
          <a:bodyPr/>
          <a:lstStyle/>
          <a:p>
            <a:endParaRPr lang="en-US"/>
          </a:p>
        </p:txBody>
      </p:sp>
      <p:sp>
        <p:nvSpPr>
          <p:cNvPr id="40965" name="Text Box 7"/>
          <p:cNvSpPr txBox="1">
            <a:spLocks noChangeArrowheads="1"/>
          </p:cNvSpPr>
          <p:nvPr/>
        </p:nvSpPr>
        <p:spPr bwMode="auto">
          <a:xfrm>
            <a:off x="2463800" y="2584450"/>
            <a:ext cx="423863" cy="369888"/>
          </a:xfrm>
          <a:prstGeom prst="rect">
            <a:avLst/>
          </a:prstGeom>
          <a:noFill/>
          <a:ln w="9525">
            <a:noFill/>
            <a:miter lim="800000"/>
            <a:headEnd/>
            <a:tailEnd/>
          </a:ln>
        </p:spPr>
        <p:txBody>
          <a:bodyPr wrap="none">
            <a:spAutoFit/>
          </a:bodyPr>
          <a:lstStyle/>
          <a:p>
            <a:r>
              <a:rPr lang="en-US">
                <a:latin typeface="Calibri" pitchFamily="34" charset="0"/>
              </a:rPr>
              <a:t>3d</a:t>
            </a:r>
          </a:p>
        </p:txBody>
      </p:sp>
      <p:sp>
        <p:nvSpPr>
          <p:cNvPr id="40966" name="Text Box 8"/>
          <p:cNvSpPr txBox="1">
            <a:spLocks noChangeArrowheads="1"/>
          </p:cNvSpPr>
          <p:nvPr/>
        </p:nvSpPr>
        <p:spPr bwMode="auto">
          <a:xfrm>
            <a:off x="2535238" y="5248275"/>
            <a:ext cx="423862" cy="369888"/>
          </a:xfrm>
          <a:prstGeom prst="rect">
            <a:avLst/>
          </a:prstGeom>
          <a:noFill/>
          <a:ln w="9525">
            <a:noFill/>
            <a:miter lim="800000"/>
            <a:headEnd/>
            <a:tailEnd/>
          </a:ln>
        </p:spPr>
        <p:txBody>
          <a:bodyPr wrap="none">
            <a:spAutoFit/>
          </a:bodyPr>
          <a:lstStyle/>
          <a:p>
            <a:r>
              <a:rPr lang="en-US">
                <a:latin typeface="Calibri" pitchFamily="34" charset="0"/>
              </a:rPr>
              <a:t>2p</a:t>
            </a:r>
          </a:p>
        </p:txBody>
      </p:sp>
      <p:sp>
        <p:nvSpPr>
          <p:cNvPr id="40967" name="Text Box 9"/>
          <p:cNvSpPr txBox="1">
            <a:spLocks noChangeArrowheads="1"/>
          </p:cNvSpPr>
          <p:nvPr/>
        </p:nvSpPr>
        <p:spPr bwMode="auto">
          <a:xfrm>
            <a:off x="5416550" y="5321300"/>
            <a:ext cx="782638" cy="369888"/>
          </a:xfrm>
          <a:prstGeom prst="rect">
            <a:avLst/>
          </a:prstGeom>
          <a:noFill/>
          <a:ln w="9525">
            <a:noFill/>
            <a:miter lim="800000"/>
            <a:headEnd/>
            <a:tailEnd/>
          </a:ln>
        </p:spPr>
        <p:txBody>
          <a:bodyPr wrap="none">
            <a:spAutoFit/>
          </a:bodyPr>
          <a:lstStyle/>
          <a:p>
            <a:r>
              <a:rPr lang="en-US">
                <a:latin typeface="Calibri" pitchFamily="34" charset="0"/>
              </a:rPr>
              <a:t>932eV</a:t>
            </a:r>
          </a:p>
        </p:txBody>
      </p:sp>
      <p:sp>
        <p:nvSpPr>
          <p:cNvPr id="40968" name="Line 10"/>
          <p:cNvSpPr>
            <a:spLocks noChangeShapeType="1"/>
          </p:cNvSpPr>
          <p:nvPr/>
        </p:nvSpPr>
        <p:spPr bwMode="auto">
          <a:xfrm>
            <a:off x="900113" y="2636838"/>
            <a:ext cx="3024187" cy="2879725"/>
          </a:xfrm>
          <a:prstGeom prst="line">
            <a:avLst/>
          </a:prstGeom>
          <a:noFill/>
          <a:ln w="44450">
            <a:solidFill>
              <a:schemeClr val="accent1"/>
            </a:solidFill>
            <a:round/>
            <a:headEnd/>
            <a:tailEnd type="triangle" w="med" len="med"/>
          </a:ln>
        </p:spPr>
        <p:txBody>
          <a:bodyPr/>
          <a:lstStyle/>
          <a:p>
            <a:endParaRPr lang="en-US"/>
          </a:p>
        </p:txBody>
      </p:sp>
      <p:sp>
        <p:nvSpPr>
          <p:cNvPr id="40969" name="Text Box 11"/>
          <p:cNvSpPr txBox="1">
            <a:spLocks noChangeArrowheads="1"/>
          </p:cNvSpPr>
          <p:nvPr/>
        </p:nvSpPr>
        <p:spPr bwMode="auto">
          <a:xfrm>
            <a:off x="357188" y="2143125"/>
            <a:ext cx="1143000" cy="461963"/>
          </a:xfrm>
          <a:prstGeom prst="rect">
            <a:avLst/>
          </a:prstGeom>
          <a:noFill/>
          <a:ln w="9525">
            <a:noFill/>
            <a:miter lim="800000"/>
            <a:headEnd/>
            <a:tailEnd/>
          </a:ln>
        </p:spPr>
        <p:txBody>
          <a:bodyPr wrap="none">
            <a:spAutoFit/>
          </a:bodyPr>
          <a:lstStyle/>
          <a:p>
            <a:r>
              <a:rPr lang="en-US" sz="2400">
                <a:latin typeface="Calibri" pitchFamily="34" charset="0"/>
              </a:rPr>
              <a:t>Photon</a:t>
            </a:r>
            <a:r>
              <a:rPr lang="en-US">
                <a:latin typeface="Calibri" pitchFamily="34" charset="0"/>
              </a:rPr>
              <a:t> </a:t>
            </a:r>
          </a:p>
        </p:txBody>
      </p:sp>
      <p:cxnSp>
        <p:nvCxnSpPr>
          <p:cNvPr id="40970" name="AutoShape 12"/>
          <p:cNvCxnSpPr>
            <a:cxnSpLocks noChangeShapeType="1"/>
          </p:cNvCxnSpPr>
          <p:nvPr/>
        </p:nvCxnSpPr>
        <p:spPr bwMode="auto">
          <a:xfrm>
            <a:off x="1258888" y="2565400"/>
            <a:ext cx="73025" cy="0"/>
          </a:xfrm>
          <a:prstGeom prst="straightConnector1">
            <a:avLst/>
          </a:prstGeom>
          <a:noFill/>
          <a:ln w="9525">
            <a:solidFill>
              <a:schemeClr val="tx1"/>
            </a:solidFill>
            <a:round/>
            <a:headEnd/>
            <a:tailEnd type="triangle" w="med" len="med"/>
          </a:ln>
        </p:spPr>
      </p:cxnSp>
      <p:sp>
        <p:nvSpPr>
          <p:cNvPr id="40971" name="Line 13"/>
          <p:cNvSpPr>
            <a:spLocks noChangeShapeType="1"/>
          </p:cNvSpPr>
          <p:nvPr/>
        </p:nvSpPr>
        <p:spPr bwMode="auto">
          <a:xfrm flipV="1">
            <a:off x="3995738" y="2133600"/>
            <a:ext cx="3024187" cy="3311525"/>
          </a:xfrm>
          <a:prstGeom prst="line">
            <a:avLst/>
          </a:prstGeom>
          <a:noFill/>
          <a:ln w="34925">
            <a:solidFill>
              <a:schemeClr val="accent1"/>
            </a:solidFill>
            <a:round/>
            <a:headEnd/>
            <a:tailEnd type="triangle" w="med" len="med"/>
          </a:ln>
        </p:spPr>
        <p:txBody>
          <a:bodyPr/>
          <a:lstStyle/>
          <a:p>
            <a:endParaRPr lang="en-US"/>
          </a:p>
        </p:txBody>
      </p:sp>
      <p:sp>
        <p:nvSpPr>
          <p:cNvPr id="40972" name="Text Box 14"/>
          <p:cNvSpPr txBox="1">
            <a:spLocks noChangeArrowheads="1"/>
          </p:cNvSpPr>
          <p:nvPr/>
        </p:nvSpPr>
        <p:spPr bwMode="auto">
          <a:xfrm>
            <a:off x="6372225" y="1773238"/>
            <a:ext cx="1965325" cy="461962"/>
          </a:xfrm>
          <a:prstGeom prst="rect">
            <a:avLst/>
          </a:prstGeom>
          <a:noFill/>
          <a:ln w="9525">
            <a:noFill/>
            <a:miter lim="800000"/>
            <a:headEnd/>
            <a:tailEnd/>
          </a:ln>
        </p:spPr>
        <p:txBody>
          <a:bodyPr wrap="none">
            <a:spAutoFit/>
          </a:bodyPr>
          <a:lstStyle/>
          <a:p>
            <a:r>
              <a:rPr lang="en-US" sz="2400">
                <a:solidFill>
                  <a:srgbClr val="0070C0"/>
                </a:solidFill>
                <a:latin typeface="Calibri" pitchFamily="34" charset="0"/>
              </a:rPr>
              <a:t>Photoelectron</a:t>
            </a:r>
          </a:p>
        </p:txBody>
      </p:sp>
      <p:sp>
        <p:nvSpPr>
          <p:cNvPr id="40973" name="Line 15"/>
          <p:cNvSpPr>
            <a:spLocks noChangeShapeType="1"/>
          </p:cNvSpPr>
          <p:nvPr/>
        </p:nvSpPr>
        <p:spPr bwMode="auto">
          <a:xfrm>
            <a:off x="3851275" y="2781300"/>
            <a:ext cx="0" cy="2519363"/>
          </a:xfrm>
          <a:prstGeom prst="line">
            <a:avLst/>
          </a:prstGeom>
          <a:noFill/>
          <a:ln w="38100">
            <a:solidFill>
              <a:srgbClr val="CC0066"/>
            </a:solidFill>
            <a:round/>
            <a:headEnd/>
            <a:tailEnd type="triangle" w="med" len="med"/>
          </a:ln>
        </p:spPr>
        <p:txBody>
          <a:bodyPr/>
          <a:lstStyle/>
          <a:p>
            <a:endParaRPr lang="en-US"/>
          </a:p>
        </p:txBody>
      </p:sp>
      <p:sp>
        <p:nvSpPr>
          <p:cNvPr id="40974" name="Line 16"/>
          <p:cNvSpPr>
            <a:spLocks noChangeShapeType="1"/>
          </p:cNvSpPr>
          <p:nvPr/>
        </p:nvSpPr>
        <p:spPr bwMode="auto">
          <a:xfrm flipV="1">
            <a:off x="4356100" y="1989138"/>
            <a:ext cx="215900" cy="792162"/>
          </a:xfrm>
          <a:prstGeom prst="line">
            <a:avLst/>
          </a:prstGeom>
          <a:noFill/>
          <a:ln w="57150">
            <a:solidFill>
              <a:srgbClr val="CC0066"/>
            </a:solidFill>
            <a:round/>
            <a:headEnd/>
            <a:tailEnd type="triangle" w="med" len="med"/>
          </a:ln>
        </p:spPr>
        <p:txBody>
          <a:bodyPr/>
          <a:lstStyle/>
          <a:p>
            <a:endParaRPr lang="en-US"/>
          </a:p>
        </p:txBody>
      </p:sp>
      <p:sp>
        <p:nvSpPr>
          <p:cNvPr id="40975" name="Text Box 17"/>
          <p:cNvSpPr txBox="1">
            <a:spLocks noChangeArrowheads="1"/>
          </p:cNvSpPr>
          <p:nvPr/>
        </p:nvSpPr>
        <p:spPr bwMode="auto">
          <a:xfrm>
            <a:off x="3832225" y="1647825"/>
            <a:ext cx="2068513" cy="461963"/>
          </a:xfrm>
          <a:prstGeom prst="rect">
            <a:avLst/>
          </a:prstGeom>
          <a:noFill/>
          <a:ln w="9525">
            <a:noFill/>
            <a:miter lim="800000"/>
            <a:headEnd/>
            <a:tailEnd/>
          </a:ln>
        </p:spPr>
        <p:txBody>
          <a:bodyPr wrap="none">
            <a:spAutoFit/>
          </a:bodyPr>
          <a:lstStyle/>
          <a:p>
            <a:r>
              <a:rPr lang="en-US" sz="2400" b="1">
                <a:solidFill>
                  <a:srgbClr val="CC0066"/>
                </a:solidFill>
                <a:latin typeface="Calibri" pitchFamily="34" charset="0"/>
              </a:rPr>
              <a:t>Auger electron</a:t>
            </a:r>
          </a:p>
        </p:txBody>
      </p:sp>
      <p:sp>
        <p:nvSpPr>
          <p:cNvPr id="40976" name="Text Box 18"/>
          <p:cNvSpPr txBox="1">
            <a:spLocks noChangeArrowheads="1"/>
          </p:cNvSpPr>
          <p:nvPr/>
        </p:nvSpPr>
        <p:spPr bwMode="auto">
          <a:xfrm>
            <a:off x="26376" y="5733256"/>
            <a:ext cx="9117624" cy="461665"/>
          </a:xfrm>
          <a:prstGeom prst="rect">
            <a:avLst/>
          </a:prstGeom>
          <a:noFill/>
          <a:ln w="9525">
            <a:noFill/>
            <a:miter lim="800000"/>
            <a:headEnd/>
            <a:tailEnd/>
          </a:ln>
        </p:spPr>
        <p:txBody>
          <a:bodyPr wrap="none">
            <a:spAutoFit/>
          </a:bodyPr>
          <a:lstStyle/>
          <a:p>
            <a:r>
              <a:rPr lang="en-US" sz="2400" dirty="0">
                <a:latin typeface="Calibri" pitchFamily="34" charset="0"/>
              </a:rPr>
              <a:t>E(photon)-E(</a:t>
            </a:r>
            <a:r>
              <a:rPr lang="en-US" sz="2400" dirty="0" err="1">
                <a:latin typeface="Calibri" pitchFamily="34" charset="0"/>
              </a:rPr>
              <a:t>photoelectr</a:t>
            </a:r>
            <a:r>
              <a:rPr lang="en-US" sz="2400" dirty="0">
                <a:latin typeface="Calibri" pitchFamily="34" charset="0"/>
              </a:rPr>
              <a:t>) = E(2p)  ,    E (2-d holes)= E(2p)-E(3d)-E(Auger)</a:t>
            </a:r>
          </a:p>
        </p:txBody>
      </p:sp>
      <p:sp>
        <p:nvSpPr>
          <p:cNvPr id="40977" name="Text Box 19"/>
          <p:cNvSpPr txBox="1">
            <a:spLocks noChangeArrowheads="1"/>
          </p:cNvSpPr>
          <p:nvPr/>
        </p:nvSpPr>
        <p:spPr bwMode="auto">
          <a:xfrm>
            <a:off x="2771775" y="6308725"/>
            <a:ext cx="4046301" cy="461665"/>
          </a:xfrm>
          <a:prstGeom prst="rect">
            <a:avLst/>
          </a:prstGeom>
          <a:noFill/>
          <a:ln w="9525">
            <a:noFill/>
            <a:miter lim="800000"/>
            <a:headEnd/>
            <a:tailEnd/>
          </a:ln>
        </p:spPr>
        <p:txBody>
          <a:bodyPr wrap="none">
            <a:spAutoFit/>
          </a:bodyPr>
          <a:lstStyle/>
          <a:p>
            <a:r>
              <a:rPr lang="en-US" sz="2400" dirty="0">
                <a:latin typeface="Calibri" pitchFamily="34" charset="0"/>
              </a:rPr>
              <a:t>U = E( 2-d holes) -2xE(1-d hole)</a:t>
            </a:r>
          </a:p>
        </p:txBody>
      </p:sp>
      <p:sp>
        <p:nvSpPr>
          <p:cNvPr id="40978" name="TextBox 17"/>
          <p:cNvSpPr txBox="1">
            <a:spLocks noChangeArrowheads="1"/>
          </p:cNvSpPr>
          <p:nvPr/>
        </p:nvSpPr>
        <p:spPr bwMode="auto">
          <a:xfrm>
            <a:off x="6143625" y="3571875"/>
            <a:ext cx="2805113" cy="708025"/>
          </a:xfrm>
          <a:prstGeom prst="rect">
            <a:avLst/>
          </a:prstGeom>
          <a:noFill/>
          <a:ln w="9525">
            <a:noFill/>
            <a:miter lim="800000"/>
            <a:headEnd/>
            <a:tailEnd/>
          </a:ln>
        </p:spPr>
        <p:txBody>
          <a:bodyPr wrap="none">
            <a:spAutoFit/>
          </a:bodyPr>
          <a:lstStyle/>
          <a:p>
            <a:r>
              <a:rPr lang="en-US" sz="2000">
                <a:latin typeface="Calibri" pitchFamily="34" charset="0"/>
              </a:rPr>
              <a:t>Example is for Cu with</a:t>
            </a:r>
          </a:p>
          <a:p>
            <a:r>
              <a:rPr lang="en-US" sz="2000">
                <a:latin typeface="Calibri" pitchFamily="34" charset="0"/>
              </a:rPr>
              <a:t>A fully occupied 3d band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cstate="print">
            <a:lum bright="-24000" contrast="54000"/>
          </a:blip>
          <a:srcRect t="8917" r="-813" b="45935"/>
          <a:stretch>
            <a:fillRect/>
          </a:stretch>
        </p:blipFill>
        <p:spPr bwMode="auto">
          <a:xfrm>
            <a:off x="1116013" y="836613"/>
            <a:ext cx="6884987" cy="4235450"/>
          </a:xfrm>
          <a:prstGeom prst="rect">
            <a:avLst/>
          </a:prstGeom>
          <a:noFill/>
          <a:ln w="9525">
            <a:noFill/>
            <a:miter lim="800000"/>
            <a:headEnd/>
            <a:tailEnd/>
          </a:ln>
        </p:spPr>
      </p:pic>
      <p:sp>
        <p:nvSpPr>
          <p:cNvPr id="41987" name="Text Box 5"/>
          <p:cNvSpPr txBox="1">
            <a:spLocks noChangeArrowheads="1"/>
          </p:cNvSpPr>
          <p:nvPr/>
        </p:nvSpPr>
        <p:spPr bwMode="auto">
          <a:xfrm>
            <a:off x="2535238" y="207963"/>
            <a:ext cx="3159125" cy="369887"/>
          </a:xfrm>
          <a:prstGeom prst="rect">
            <a:avLst/>
          </a:prstGeom>
          <a:noFill/>
          <a:ln w="9525">
            <a:noFill/>
            <a:miter lim="800000"/>
            <a:headEnd/>
            <a:tailEnd/>
          </a:ln>
        </p:spPr>
        <p:txBody>
          <a:bodyPr wrap="none">
            <a:spAutoFit/>
          </a:bodyPr>
          <a:lstStyle/>
          <a:p>
            <a:r>
              <a:rPr lang="en-US">
                <a:latin typeface="Calibri" pitchFamily="34" charset="0"/>
              </a:rPr>
              <a:t>Auger spectroscopy of Cu metal</a:t>
            </a:r>
          </a:p>
        </p:txBody>
      </p:sp>
      <p:sp>
        <p:nvSpPr>
          <p:cNvPr id="41988" name="Line 9"/>
          <p:cNvSpPr>
            <a:spLocks noChangeShapeType="1"/>
          </p:cNvSpPr>
          <p:nvPr/>
        </p:nvSpPr>
        <p:spPr bwMode="auto">
          <a:xfrm flipH="1" flipV="1">
            <a:off x="1643063" y="1285875"/>
            <a:ext cx="1655762" cy="2879725"/>
          </a:xfrm>
          <a:prstGeom prst="line">
            <a:avLst/>
          </a:prstGeom>
          <a:noFill/>
          <a:ln w="9525">
            <a:solidFill>
              <a:schemeClr val="tx1"/>
            </a:solidFill>
            <a:round/>
            <a:headEnd/>
            <a:tailEnd type="triangle" w="med" len="med"/>
          </a:ln>
        </p:spPr>
        <p:txBody>
          <a:bodyPr/>
          <a:lstStyle/>
          <a:p>
            <a:endParaRPr lang="en-US"/>
          </a:p>
        </p:txBody>
      </p:sp>
      <p:sp>
        <p:nvSpPr>
          <p:cNvPr id="41989" name="Text Box 10"/>
          <p:cNvSpPr txBox="1">
            <a:spLocks noChangeArrowheads="1"/>
          </p:cNvSpPr>
          <p:nvPr/>
        </p:nvSpPr>
        <p:spPr bwMode="auto">
          <a:xfrm>
            <a:off x="0" y="476250"/>
            <a:ext cx="2058988" cy="923925"/>
          </a:xfrm>
          <a:prstGeom prst="rect">
            <a:avLst/>
          </a:prstGeom>
          <a:noFill/>
          <a:ln w="9525">
            <a:noFill/>
            <a:miter lim="800000"/>
            <a:headEnd/>
            <a:tailEnd/>
          </a:ln>
        </p:spPr>
        <p:txBody>
          <a:bodyPr wrap="none">
            <a:spAutoFit/>
          </a:bodyPr>
          <a:lstStyle/>
          <a:p>
            <a:r>
              <a:rPr lang="en-US">
                <a:latin typeface="Calibri" pitchFamily="34" charset="0"/>
              </a:rPr>
              <a:t>Atomic multiplets</a:t>
            </a:r>
          </a:p>
          <a:p>
            <a:r>
              <a:rPr lang="en-US">
                <a:latin typeface="Calibri" pitchFamily="34" charset="0"/>
              </a:rPr>
              <a:t>Looks like gas phase</a:t>
            </a:r>
          </a:p>
          <a:p>
            <a:r>
              <a:rPr lang="en-US">
                <a:latin typeface="Calibri" pitchFamily="34" charset="0"/>
              </a:rPr>
              <a:t>    U&gt;W</a:t>
            </a:r>
          </a:p>
        </p:txBody>
      </p:sp>
      <p:sp>
        <p:nvSpPr>
          <p:cNvPr id="41990" name="Line 12"/>
          <p:cNvSpPr>
            <a:spLocks noChangeShapeType="1"/>
          </p:cNvSpPr>
          <p:nvPr/>
        </p:nvSpPr>
        <p:spPr bwMode="auto">
          <a:xfrm flipH="1">
            <a:off x="1331913" y="3933825"/>
            <a:ext cx="2447925" cy="431800"/>
          </a:xfrm>
          <a:prstGeom prst="line">
            <a:avLst/>
          </a:prstGeom>
          <a:noFill/>
          <a:ln w="9525">
            <a:solidFill>
              <a:schemeClr val="tx1"/>
            </a:solidFill>
            <a:round/>
            <a:headEnd/>
            <a:tailEnd type="triangle" w="med" len="med"/>
          </a:ln>
        </p:spPr>
        <p:txBody>
          <a:bodyPr/>
          <a:lstStyle/>
          <a:p>
            <a:endParaRPr lang="en-US"/>
          </a:p>
        </p:txBody>
      </p:sp>
      <p:sp>
        <p:nvSpPr>
          <p:cNvPr id="41991" name="Text Box 13"/>
          <p:cNvSpPr txBox="1">
            <a:spLocks noChangeArrowheads="1"/>
          </p:cNvSpPr>
          <p:nvPr/>
        </p:nvSpPr>
        <p:spPr bwMode="auto">
          <a:xfrm>
            <a:off x="0" y="4005263"/>
            <a:ext cx="1250950" cy="923925"/>
          </a:xfrm>
          <a:prstGeom prst="rect">
            <a:avLst/>
          </a:prstGeom>
          <a:noFill/>
          <a:ln w="9525">
            <a:noFill/>
            <a:miter lim="800000"/>
            <a:headEnd/>
            <a:tailEnd/>
          </a:ln>
        </p:spPr>
        <p:txBody>
          <a:bodyPr wrap="none">
            <a:spAutoFit/>
          </a:bodyPr>
          <a:lstStyle/>
          <a:p>
            <a:r>
              <a:rPr lang="en-US">
                <a:latin typeface="Calibri" pitchFamily="34" charset="0"/>
              </a:rPr>
              <a:t>Hund’s rule</a:t>
            </a:r>
          </a:p>
          <a:p>
            <a:r>
              <a:rPr lang="en-US">
                <a:latin typeface="Calibri" pitchFamily="34" charset="0"/>
              </a:rPr>
              <a:t>Triplet F is </a:t>
            </a:r>
          </a:p>
          <a:p>
            <a:r>
              <a:rPr lang="en-US">
                <a:latin typeface="Calibri" pitchFamily="34" charset="0"/>
              </a:rPr>
              <a:t>Lowest</a:t>
            </a:r>
          </a:p>
        </p:txBody>
      </p:sp>
      <p:sp>
        <p:nvSpPr>
          <p:cNvPr id="41992" name="Text Box 15"/>
          <p:cNvSpPr txBox="1">
            <a:spLocks noChangeArrowheads="1"/>
          </p:cNvSpPr>
          <p:nvPr/>
        </p:nvSpPr>
        <p:spPr bwMode="auto">
          <a:xfrm>
            <a:off x="0" y="6267450"/>
            <a:ext cx="1714500" cy="307975"/>
          </a:xfrm>
          <a:prstGeom prst="rect">
            <a:avLst/>
          </a:prstGeom>
          <a:noFill/>
          <a:ln w="9525">
            <a:noFill/>
            <a:miter lim="800000"/>
            <a:headEnd/>
            <a:tailEnd/>
          </a:ln>
        </p:spPr>
        <p:txBody>
          <a:bodyPr wrap="none">
            <a:spAutoFit/>
          </a:bodyPr>
          <a:lstStyle/>
          <a:p>
            <a:r>
              <a:rPr lang="en-GB" sz="1400" b="1">
                <a:latin typeface="Calibri" pitchFamily="34" charset="0"/>
              </a:rPr>
              <a:t>Antonides et al 1977</a:t>
            </a:r>
            <a:endParaRPr lang="en-US" sz="1400" b="1">
              <a:latin typeface="Calibri" pitchFamily="34" charset="0"/>
            </a:endParaRPr>
          </a:p>
        </p:txBody>
      </p:sp>
      <p:sp>
        <p:nvSpPr>
          <p:cNvPr id="41993" name="Text Box 17"/>
          <p:cNvSpPr txBox="1">
            <a:spLocks noChangeArrowheads="1"/>
          </p:cNvSpPr>
          <p:nvPr/>
        </p:nvSpPr>
        <p:spPr bwMode="auto">
          <a:xfrm>
            <a:off x="7305675" y="6340475"/>
            <a:ext cx="1798638" cy="307975"/>
          </a:xfrm>
          <a:prstGeom prst="rect">
            <a:avLst/>
          </a:prstGeom>
          <a:noFill/>
          <a:ln w="9525">
            <a:noFill/>
            <a:miter lim="800000"/>
            <a:headEnd/>
            <a:tailEnd/>
          </a:ln>
        </p:spPr>
        <p:txBody>
          <a:bodyPr wrap="none">
            <a:spAutoFit/>
          </a:bodyPr>
          <a:lstStyle/>
          <a:p>
            <a:r>
              <a:rPr lang="en-GB" sz="1400">
                <a:latin typeface="Calibri" pitchFamily="34" charset="0"/>
              </a:rPr>
              <a:t>Sawatzky</a:t>
            </a:r>
            <a:r>
              <a:rPr lang="en-US" sz="1400" b="1">
                <a:latin typeface="Calibri" pitchFamily="34" charset="0"/>
              </a:rPr>
              <a:t> theory 1977</a:t>
            </a:r>
            <a:endParaRPr lang="en-GB" sz="1400">
              <a:latin typeface="Calibri" pitchFamily="34" charset="0"/>
            </a:endParaRPr>
          </a:p>
        </p:txBody>
      </p:sp>
      <p:sp>
        <p:nvSpPr>
          <p:cNvPr id="41994" name="TextBox 10"/>
          <p:cNvSpPr txBox="1">
            <a:spLocks noChangeArrowheads="1"/>
          </p:cNvSpPr>
          <p:nvPr/>
        </p:nvSpPr>
        <p:spPr bwMode="auto">
          <a:xfrm>
            <a:off x="285750" y="5072063"/>
            <a:ext cx="7899400" cy="1200150"/>
          </a:xfrm>
          <a:prstGeom prst="rect">
            <a:avLst/>
          </a:prstGeom>
          <a:noFill/>
          <a:ln w="9525">
            <a:noFill/>
            <a:miter lim="800000"/>
            <a:headEnd/>
            <a:tailEnd/>
          </a:ln>
        </p:spPr>
        <p:txBody>
          <a:bodyPr wrap="none">
            <a:spAutoFit/>
          </a:bodyPr>
          <a:lstStyle/>
          <a:p>
            <a:r>
              <a:rPr lang="en-US">
                <a:latin typeface="Calibri" pitchFamily="34" charset="0"/>
              </a:rPr>
              <a:t>The L3M45M45 Auger spectrum of Cu metal i.e final state has 2 -3d holes on the </a:t>
            </a:r>
          </a:p>
          <a:p>
            <a:r>
              <a:rPr lang="en-US">
                <a:latin typeface="Calibri" pitchFamily="34" charset="0"/>
              </a:rPr>
              <a:t>Atom that started with a 2p hole. Solid line is the experiment. Dashed line is one </a:t>
            </a:r>
          </a:p>
          <a:p>
            <a:r>
              <a:rPr lang="en-US">
                <a:latin typeface="Calibri" pitchFamily="34" charset="0"/>
              </a:rPr>
              <a:t>Electron DFT theory, vertical bars and lables are the free atom multiplets for 8- 3d </a:t>
            </a:r>
          </a:p>
          <a:p>
            <a:r>
              <a:rPr lang="en-US">
                <a:latin typeface="Calibri" pitchFamily="34" charset="0"/>
              </a:rPr>
              <a:t>electrons on a Cu atom . Ef designates the postion of the Fermi level  in the DFT . </a:t>
            </a:r>
          </a:p>
        </p:txBody>
      </p:sp>
      <p:sp>
        <p:nvSpPr>
          <p:cNvPr id="41995" name="TextBox 11"/>
          <p:cNvSpPr txBox="1">
            <a:spLocks noChangeArrowheads="1"/>
          </p:cNvSpPr>
          <p:nvPr/>
        </p:nvSpPr>
        <p:spPr bwMode="auto">
          <a:xfrm>
            <a:off x="0" y="1285875"/>
            <a:ext cx="2301875" cy="369888"/>
          </a:xfrm>
          <a:prstGeom prst="rect">
            <a:avLst/>
          </a:prstGeom>
          <a:noFill/>
          <a:ln w="9525">
            <a:noFill/>
            <a:miter lim="800000"/>
            <a:headEnd/>
            <a:tailEnd/>
          </a:ln>
        </p:spPr>
        <p:txBody>
          <a:bodyPr wrap="none">
            <a:spAutoFit/>
          </a:bodyPr>
          <a:lstStyle/>
          <a:p>
            <a:r>
              <a:rPr lang="en-US">
                <a:latin typeface="Calibri" pitchFamily="34" charset="0"/>
              </a:rPr>
              <a:t>Two hole bound states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2" cstate="print">
            <a:lum bright="-48000" contrast="78000"/>
          </a:blip>
          <a:srcRect t="6142" b="4784"/>
          <a:stretch>
            <a:fillRect/>
          </a:stretch>
        </p:blipFill>
        <p:spPr bwMode="auto">
          <a:xfrm>
            <a:off x="571500" y="0"/>
            <a:ext cx="6000750" cy="6675438"/>
          </a:xfrm>
          <a:prstGeom prst="rect">
            <a:avLst/>
          </a:prstGeom>
          <a:noFill/>
          <a:ln w="9525">
            <a:noFill/>
            <a:miter lim="800000"/>
            <a:headEnd/>
            <a:tailEnd/>
          </a:ln>
        </p:spPr>
      </p:pic>
      <p:sp>
        <p:nvSpPr>
          <p:cNvPr id="49155" name="TextBox 2"/>
          <p:cNvSpPr txBox="1">
            <a:spLocks noChangeArrowheads="1"/>
          </p:cNvSpPr>
          <p:nvPr/>
        </p:nvSpPr>
        <p:spPr bwMode="auto">
          <a:xfrm>
            <a:off x="5949950" y="2406650"/>
            <a:ext cx="2616200" cy="646113"/>
          </a:xfrm>
          <a:prstGeom prst="rect">
            <a:avLst/>
          </a:prstGeom>
          <a:noFill/>
          <a:ln w="9525">
            <a:noFill/>
            <a:miter lim="800000"/>
            <a:headEnd/>
            <a:tailEnd/>
          </a:ln>
        </p:spPr>
        <p:txBody>
          <a:bodyPr wrap="none">
            <a:spAutoFit/>
          </a:bodyPr>
          <a:lstStyle/>
          <a:p>
            <a:r>
              <a:rPr lang="en-US">
                <a:latin typeface="Calibri" pitchFamily="34" charset="0"/>
              </a:rPr>
              <a:t>Removal from d9 states</a:t>
            </a:r>
          </a:p>
          <a:p>
            <a:r>
              <a:rPr lang="en-US">
                <a:latin typeface="Calibri" pitchFamily="34" charset="0"/>
              </a:rPr>
              <a:t>Will be U higher in energy</a:t>
            </a:r>
          </a:p>
        </p:txBody>
      </p:sp>
      <p:cxnSp>
        <p:nvCxnSpPr>
          <p:cNvPr id="5" name="Straight Arrow Connector 4"/>
          <p:cNvCxnSpPr/>
          <p:nvPr/>
        </p:nvCxnSpPr>
        <p:spPr>
          <a:xfrm>
            <a:off x="4127500" y="2362200"/>
            <a:ext cx="1955800" cy="31115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49157" name="TextBox 5"/>
          <p:cNvSpPr txBox="1">
            <a:spLocks noChangeArrowheads="1"/>
          </p:cNvSpPr>
          <p:nvPr/>
        </p:nvSpPr>
        <p:spPr bwMode="auto">
          <a:xfrm>
            <a:off x="5149850" y="4273550"/>
            <a:ext cx="2439988" cy="369888"/>
          </a:xfrm>
          <a:prstGeom prst="rect">
            <a:avLst/>
          </a:prstGeom>
          <a:noFill/>
          <a:ln w="9525">
            <a:noFill/>
            <a:miter lim="800000"/>
            <a:headEnd/>
            <a:tailEnd/>
          </a:ln>
        </p:spPr>
        <p:txBody>
          <a:bodyPr wrap="none">
            <a:spAutoFit/>
          </a:bodyPr>
          <a:lstStyle/>
          <a:p>
            <a:r>
              <a:rPr lang="en-US">
                <a:latin typeface="Calibri" pitchFamily="34" charset="0"/>
              </a:rPr>
              <a:t>Taken from Falicov 1987</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625" y="3000375"/>
            <a:ext cx="8229600" cy="1143000"/>
          </a:xfrm>
        </p:spPr>
        <p:txBody>
          <a:bodyPr rtlCol="0">
            <a:normAutofit fontScale="90000"/>
          </a:bodyPr>
          <a:lstStyle/>
          <a:p>
            <a:pPr eaLnBrk="1" fontAlgn="auto" hangingPunct="1">
              <a:spcAft>
                <a:spcPts val="0"/>
              </a:spcAft>
              <a:defRPr/>
            </a:pPr>
            <a:r>
              <a:rPr lang="en-US" dirty="0" smtClean="0"/>
              <a:t>Sometimes we get so involved in the beauty and complexity of the model that we forget what the validating conditions were and use them outside of the range of validity</a:t>
            </a:r>
          </a:p>
        </p:txBody>
      </p:sp>
      <p:sp>
        <p:nvSpPr>
          <p:cNvPr id="30723" name="TextBox 2"/>
          <p:cNvSpPr txBox="1">
            <a:spLocks noChangeArrowheads="1"/>
          </p:cNvSpPr>
          <p:nvPr/>
        </p:nvSpPr>
        <p:spPr bwMode="auto">
          <a:xfrm>
            <a:off x="1547664" y="620688"/>
            <a:ext cx="5569666" cy="1323439"/>
          </a:xfrm>
          <a:prstGeom prst="rect">
            <a:avLst/>
          </a:prstGeom>
          <a:noFill/>
          <a:ln w="9525">
            <a:noFill/>
            <a:miter lim="800000"/>
            <a:headEnd/>
            <a:tailEnd/>
          </a:ln>
        </p:spPr>
        <p:txBody>
          <a:bodyPr wrap="none">
            <a:spAutoFit/>
          </a:bodyPr>
          <a:lstStyle/>
          <a:p>
            <a:r>
              <a:rPr lang="en-US" sz="4000" b="1" dirty="0" smtClean="0">
                <a:solidFill>
                  <a:srgbClr val="FF0000"/>
                </a:solidFill>
                <a:latin typeface="Calibri" pitchFamily="34" charset="0"/>
              </a:rPr>
              <a:t>Regarding simple models</a:t>
            </a:r>
          </a:p>
          <a:p>
            <a:r>
              <a:rPr lang="en-US" sz="4000" b="1" dirty="0" smtClean="0">
                <a:solidFill>
                  <a:srgbClr val="FF0000"/>
                </a:solidFill>
                <a:latin typeface="Calibri" pitchFamily="34" charset="0"/>
              </a:rPr>
              <a:t>Like </a:t>
            </a:r>
            <a:r>
              <a:rPr lang="en-US" sz="4000" b="1" dirty="0" err="1" smtClean="0">
                <a:solidFill>
                  <a:srgbClr val="FF0000"/>
                </a:solidFill>
                <a:latin typeface="Calibri" pitchFamily="34" charset="0"/>
              </a:rPr>
              <a:t>sinple</a:t>
            </a:r>
            <a:r>
              <a:rPr lang="en-US" sz="4000" b="1" dirty="0" smtClean="0">
                <a:solidFill>
                  <a:srgbClr val="FF0000"/>
                </a:solidFill>
                <a:latin typeface="Calibri" pitchFamily="34" charset="0"/>
              </a:rPr>
              <a:t> band Hubbard</a:t>
            </a:r>
            <a:endParaRPr lang="en-US" sz="4000" b="1" dirty="0">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Closer to real systems </a:t>
            </a:r>
          </a:p>
        </p:txBody>
      </p:sp>
      <p:sp>
        <p:nvSpPr>
          <p:cNvPr id="31747" name="Content Placeholder 2"/>
          <p:cNvSpPr>
            <a:spLocks noGrp="1"/>
          </p:cNvSpPr>
          <p:nvPr>
            <p:ph idx="1"/>
          </p:nvPr>
        </p:nvSpPr>
        <p:spPr/>
        <p:txBody>
          <a:bodyPr/>
          <a:lstStyle/>
          <a:p>
            <a:r>
              <a:rPr lang="en-US" smtClean="0"/>
              <a:t>We use mainly 3d transition metal compounds as examples</a:t>
            </a:r>
          </a:p>
          <a:p>
            <a:r>
              <a:rPr lang="en-US" smtClean="0"/>
              <a:t>More than only spin and charge play a role here</a:t>
            </a:r>
          </a:p>
          <a:p>
            <a:r>
              <a:rPr lang="en-US" smtClean="0"/>
              <a:t>Orbital degrees of freedom in partly occupied d orbitals interact with spin and charge degrees of freedom</a:t>
            </a:r>
          </a:p>
          <a:p>
            <a:r>
              <a:rPr lang="en-US" smtClean="0"/>
              <a:t>We have to deal with multi band systems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rtlCol="0">
            <a:normAutofit fontScale="90000"/>
          </a:bodyPr>
          <a:lstStyle/>
          <a:p>
            <a:pPr fontAlgn="auto">
              <a:spcAft>
                <a:spcPts val="0"/>
              </a:spcAft>
              <a:defRPr/>
            </a:pPr>
            <a:r>
              <a:rPr lang="en-US" sz="4000" smtClean="0"/>
              <a:t>Interplay between spin, charge, lattice and orbital degrees of freedom</a:t>
            </a:r>
          </a:p>
        </p:txBody>
      </p:sp>
      <p:sp>
        <p:nvSpPr>
          <p:cNvPr id="4" name="Content Placeholder 3"/>
          <p:cNvSpPr>
            <a:spLocks noGrp="1"/>
          </p:cNvSpPr>
          <p:nvPr>
            <p:ph idx="1"/>
          </p:nvPr>
        </p:nvSpPr>
        <p:spPr/>
        <p:txBody>
          <a:bodyPr rtlCol="0">
            <a:normAutofit lnSpcReduction="10000"/>
          </a:bodyPr>
          <a:lstStyle/>
          <a:p>
            <a:pPr fontAlgn="auto">
              <a:spcAft>
                <a:spcPts val="0"/>
              </a:spcAft>
              <a:defRPr/>
            </a:pPr>
            <a:r>
              <a:rPr lang="en-US" dirty="0" smtClean="0"/>
              <a:t>In the large U limit where polarity fluctuations are strongly suppressed in the low energy scale physics THE PHYSICS OF ATOMS AND IONS IN LOWER THAN SPHERICAL SYMMETRY PLAYS AN IMPORTANT ROLE</a:t>
            </a:r>
          </a:p>
          <a:p>
            <a:pPr fontAlgn="auto">
              <a:spcAft>
                <a:spcPts val="0"/>
              </a:spcAft>
              <a:defRPr/>
            </a:pPr>
            <a:r>
              <a:rPr lang="en-US" dirty="0" smtClean="0"/>
              <a:t>We now deal with crystal and </a:t>
            </a:r>
            <a:r>
              <a:rPr lang="en-US" dirty="0" err="1" smtClean="0"/>
              <a:t>ligand</a:t>
            </a:r>
            <a:r>
              <a:rPr lang="en-US" dirty="0" smtClean="0"/>
              <a:t> field </a:t>
            </a:r>
            <a:r>
              <a:rPr lang="en-US" dirty="0" err="1" smtClean="0"/>
              <a:t>splittings</a:t>
            </a:r>
            <a:r>
              <a:rPr lang="en-US" dirty="0" smtClean="0"/>
              <a:t>, </a:t>
            </a:r>
            <a:r>
              <a:rPr lang="en-US" dirty="0" err="1" smtClean="0"/>
              <a:t>Hund’s</a:t>
            </a:r>
            <a:r>
              <a:rPr lang="en-US" dirty="0" smtClean="0"/>
              <a:t> rule coupling , spin orbit coupling, </a:t>
            </a:r>
            <a:r>
              <a:rPr lang="en-US" dirty="0" err="1" smtClean="0"/>
              <a:t>superexchange</a:t>
            </a:r>
            <a:r>
              <a:rPr lang="en-US" dirty="0" smtClean="0"/>
              <a:t> interactions, and the role of orbital degeneracy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684213" y="2420938"/>
            <a:ext cx="2808287" cy="2935287"/>
          </a:xfrm>
          <a:prstGeom prst="rect">
            <a:avLst/>
          </a:prstGeom>
          <a:solidFill>
            <a:srgbClr val="00B0F0"/>
          </a:solid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5237163" y="2436813"/>
            <a:ext cx="2863850" cy="3008312"/>
          </a:xfrm>
          <a:prstGeom prst="rect">
            <a:avLst/>
          </a:prstGeom>
          <a:noFill/>
          <a:ln w="9525">
            <a:noFill/>
            <a:miter lim="800000"/>
            <a:headEnd/>
            <a:tailEnd/>
          </a:ln>
        </p:spPr>
      </p:pic>
      <p:sp>
        <p:nvSpPr>
          <p:cNvPr id="33796" name="TextBox 3"/>
          <p:cNvSpPr txBox="1">
            <a:spLocks noChangeArrowheads="1"/>
          </p:cNvSpPr>
          <p:nvPr/>
        </p:nvSpPr>
        <p:spPr bwMode="auto">
          <a:xfrm>
            <a:off x="395288" y="981075"/>
            <a:ext cx="3362325" cy="1200150"/>
          </a:xfrm>
          <a:prstGeom prst="rect">
            <a:avLst/>
          </a:prstGeom>
          <a:noFill/>
          <a:ln w="9525">
            <a:noFill/>
            <a:miter lim="800000"/>
            <a:headEnd/>
            <a:tailEnd/>
          </a:ln>
        </p:spPr>
        <p:txBody>
          <a:bodyPr wrap="none">
            <a:spAutoFit/>
          </a:bodyPr>
          <a:lstStyle/>
          <a:p>
            <a:r>
              <a:rPr lang="en-US" sz="2400" b="1">
                <a:solidFill>
                  <a:srgbClr val="FF0000"/>
                </a:solidFill>
                <a:latin typeface="Calibri" pitchFamily="34" charset="0"/>
              </a:rPr>
              <a:t>Octahedral coordination </a:t>
            </a:r>
          </a:p>
          <a:p>
            <a:r>
              <a:rPr lang="en-US" sz="2400" b="1">
                <a:solidFill>
                  <a:srgbClr val="FF0000"/>
                </a:solidFill>
                <a:latin typeface="Calibri" pitchFamily="34" charset="0"/>
              </a:rPr>
              <a:t>Red=TM ion </a:t>
            </a:r>
          </a:p>
          <a:p>
            <a:r>
              <a:rPr lang="en-US" sz="2400" b="1">
                <a:solidFill>
                  <a:srgbClr val="FF0000"/>
                </a:solidFill>
                <a:latin typeface="Calibri" pitchFamily="34" charset="0"/>
              </a:rPr>
              <a:t>White =Anion like O2-</a:t>
            </a:r>
          </a:p>
        </p:txBody>
      </p:sp>
      <p:sp>
        <p:nvSpPr>
          <p:cNvPr id="33797" name="TextBox 5"/>
          <p:cNvSpPr txBox="1">
            <a:spLocks noChangeArrowheads="1"/>
          </p:cNvSpPr>
          <p:nvPr/>
        </p:nvSpPr>
        <p:spPr bwMode="auto">
          <a:xfrm>
            <a:off x="5003800" y="1052513"/>
            <a:ext cx="3409950" cy="1200150"/>
          </a:xfrm>
          <a:prstGeom prst="rect">
            <a:avLst/>
          </a:prstGeom>
          <a:noFill/>
          <a:ln w="9525">
            <a:noFill/>
            <a:miter lim="800000"/>
            <a:headEnd/>
            <a:tailEnd/>
          </a:ln>
        </p:spPr>
        <p:txBody>
          <a:bodyPr wrap="none">
            <a:spAutoFit/>
          </a:bodyPr>
          <a:lstStyle/>
          <a:p>
            <a:r>
              <a:rPr lang="en-US" sz="2400" b="1">
                <a:solidFill>
                  <a:srgbClr val="FF0000"/>
                </a:solidFill>
                <a:latin typeface="Calibri" pitchFamily="34" charset="0"/>
              </a:rPr>
              <a:t>Tetrahedral coordination </a:t>
            </a:r>
          </a:p>
          <a:p>
            <a:r>
              <a:rPr lang="en-US" sz="2400" b="1">
                <a:solidFill>
                  <a:srgbClr val="FF0000"/>
                </a:solidFill>
                <a:latin typeface="Calibri" pitchFamily="34" charset="0"/>
              </a:rPr>
              <a:t>Red = TM</a:t>
            </a:r>
          </a:p>
          <a:p>
            <a:r>
              <a:rPr lang="en-US" sz="2400" b="1">
                <a:solidFill>
                  <a:srgbClr val="FF0000"/>
                </a:solidFill>
                <a:latin typeface="Calibri" pitchFamily="34" charset="0"/>
              </a:rPr>
              <a:t>White =anion like O2-</a:t>
            </a:r>
          </a:p>
        </p:txBody>
      </p:sp>
      <p:sp>
        <p:nvSpPr>
          <p:cNvPr id="33798" name="TextBox 6"/>
          <p:cNvSpPr txBox="1">
            <a:spLocks noChangeArrowheads="1"/>
          </p:cNvSpPr>
          <p:nvPr/>
        </p:nvSpPr>
        <p:spPr bwMode="auto">
          <a:xfrm>
            <a:off x="1476375" y="5589588"/>
            <a:ext cx="1393825" cy="461962"/>
          </a:xfrm>
          <a:prstGeom prst="rect">
            <a:avLst/>
          </a:prstGeom>
          <a:noFill/>
          <a:ln w="9525">
            <a:noFill/>
            <a:miter lim="800000"/>
            <a:headEnd/>
            <a:tailEnd/>
          </a:ln>
        </p:spPr>
        <p:txBody>
          <a:bodyPr wrap="none">
            <a:spAutoFit/>
          </a:bodyPr>
          <a:lstStyle/>
          <a:p>
            <a:r>
              <a:rPr lang="en-US" sz="2400">
                <a:latin typeface="Calibri" pitchFamily="34" charset="0"/>
              </a:rPr>
              <a:t>As  in NiO</a:t>
            </a:r>
          </a:p>
        </p:txBody>
      </p:sp>
      <p:sp>
        <p:nvSpPr>
          <p:cNvPr id="33799" name="TextBox 7"/>
          <p:cNvSpPr txBox="1">
            <a:spLocks noChangeArrowheads="1"/>
          </p:cNvSpPr>
          <p:nvPr/>
        </p:nvSpPr>
        <p:spPr bwMode="auto">
          <a:xfrm>
            <a:off x="5940425" y="5661025"/>
            <a:ext cx="1641475" cy="461963"/>
          </a:xfrm>
          <a:prstGeom prst="rect">
            <a:avLst/>
          </a:prstGeom>
          <a:noFill/>
          <a:ln w="9525">
            <a:noFill/>
            <a:miter lim="800000"/>
            <a:headEnd/>
            <a:tailEnd/>
          </a:ln>
        </p:spPr>
        <p:txBody>
          <a:bodyPr wrap="none">
            <a:spAutoFit/>
          </a:bodyPr>
          <a:lstStyle/>
          <a:p>
            <a:r>
              <a:rPr lang="en-US" sz="2400">
                <a:latin typeface="Calibri" pitchFamily="34" charset="0"/>
              </a:rPr>
              <a:t>As in LiFeAs</a:t>
            </a:r>
          </a:p>
        </p:txBody>
      </p:sp>
      <p:sp>
        <p:nvSpPr>
          <p:cNvPr id="11" name="Title 10"/>
          <p:cNvSpPr>
            <a:spLocks noGrp="1"/>
          </p:cNvSpPr>
          <p:nvPr>
            <p:ph type="title"/>
          </p:nvPr>
        </p:nvSpPr>
        <p:spPr>
          <a:xfrm>
            <a:off x="457200" y="-100013"/>
            <a:ext cx="8229600" cy="1143001"/>
          </a:xfrm>
        </p:spPr>
        <p:txBody>
          <a:bodyPr rtlCol="0">
            <a:normAutofit fontScale="90000"/>
          </a:bodyPr>
          <a:lstStyle/>
          <a:p>
            <a:pPr fontAlgn="auto">
              <a:spcAft>
                <a:spcPts val="0"/>
              </a:spcAft>
              <a:defRPr/>
            </a:pPr>
            <a:r>
              <a:rPr lang="en-US" dirty="0" smtClean="0"/>
              <a:t>Some typical </a:t>
            </a:r>
            <a:r>
              <a:rPr lang="en-US" dirty="0" err="1" smtClean="0"/>
              <a:t>coordinations</a:t>
            </a:r>
            <a:r>
              <a:rPr lang="en-US" dirty="0" smtClean="0"/>
              <a:t> of TM ions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755650" y="1196975"/>
          <a:ext cx="8035925" cy="647700"/>
        </p:xfrm>
        <a:graphic>
          <a:graphicData uri="http://schemas.openxmlformats.org/presentationml/2006/ole">
            <p:oleObj spid="_x0000_s82946" name="Équation" r:id="rId3" imgW="3149280" imgH="253800" progId="Equation.3">
              <p:embed/>
            </p:oleObj>
          </a:graphicData>
        </a:graphic>
      </p:graphicFrame>
      <p:sp>
        <p:nvSpPr>
          <p:cNvPr id="6148" name="TextBox 3"/>
          <p:cNvSpPr txBox="1">
            <a:spLocks noChangeArrowheads="1"/>
          </p:cNvSpPr>
          <p:nvPr/>
        </p:nvSpPr>
        <p:spPr bwMode="auto">
          <a:xfrm>
            <a:off x="900113" y="1989138"/>
            <a:ext cx="7035800" cy="522287"/>
          </a:xfrm>
          <a:prstGeom prst="rect">
            <a:avLst/>
          </a:prstGeom>
          <a:noFill/>
          <a:ln w="9525">
            <a:noFill/>
            <a:miter lim="800000"/>
            <a:headEnd/>
            <a:tailEnd/>
          </a:ln>
        </p:spPr>
        <p:txBody>
          <a:bodyPr wrap="none">
            <a:spAutoFit/>
          </a:bodyPr>
          <a:lstStyle/>
          <a:p>
            <a:r>
              <a:rPr lang="en-US" sz="2800">
                <a:latin typeface="Calibri" pitchFamily="34" charset="0"/>
              </a:rPr>
              <a:t>For d states l=-2; m=-2,-1,0,1,2;  and for 3d n=3</a:t>
            </a:r>
          </a:p>
        </p:txBody>
      </p:sp>
      <p:sp>
        <p:nvSpPr>
          <p:cNvPr id="6149" name="TextBox 4"/>
          <p:cNvSpPr txBox="1">
            <a:spLocks noChangeArrowheads="1"/>
          </p:cNvSpPr>
          <p:nvPr/>
        </p:nvSpPr>
        <p:spPr bwMode="auto">
          <a:xfrm>
            <a:off x="611188" y="2982913"/>
            <a:ext cx="7921625" cy="3108543"/>
          </a:xfrm>
          <a:prstGeom prst="rect">
            <a:avLst/>
          </a:prstGeom>
          <a:noFill/>
          <a:ln w="9525">
            <a:noFill/>
            <a:miter lim="800000"/>
            <a:headEnd/>
            <a:tailEnd/>
          </a:ln>
        </p:spPr>
        <p:txBody>
          <a:bodyPr>
            <a:spAutoFit/>
          </a:bodyPr>
          <a:lstStyle/>
          <a:p>
            <a:r>
              <a:rPr lang="en-US" sz="2800" dirty="0">
                <a:latin typeface="Calibri" pitchFamily="34" charset="0"/>
              </a:rPr>
              <a:t>With spin orbit coupling   j=</a:t>
            </a:r>
            <a:r>
              <a:rPr lang="en-US" sz="2800" dirty="0" err="1">
                <a:latin typeface="Calibri" pitchFamily="34" charset="0"/>
              </a:rPr>
              <a:t>l+s</a:t>
            </a:r>
            <a:r>
              <a:rPr lang="en-US" sz="2800" dirty="0">
                <a:latin typeface="Calibri" pitchFamily="34" charset="0"/>
              </a:rPr>
              <a:t>  or j=l-s   s=spin =1/2</a:t>
            </a:r>
          </a:p>
          <a:p>
            <a:r>
              <a:rPr lang="en-US" sz="2800" dirty="0">
                <a:latin typeface="Calibri" pitchFamily="34" charset="0"/>
              </a:rPr>
              <a:t>Spin Orbit                         </a:t>
            </a:r>
            <a:r>
              <a:rPr lang="el-GR" sz="2800" dirty="0">
                <a:latin typeface="Calibri" pitchFamily="34" charset="0"/>
              </a:rPr>
              <a:t>λ</a:t>
            </a:r>
            <a:r>
              <a:rPr lang="en-US" sz="2800" dirty="0">
                <a:latin typeface="Calibri" pitchFamily="34" charset="0"/>
              </a:rPr>
              <a:t>~ 40 -100 </a:t>
            </a:r>
            <a:r>
              <a:rPr lang="en-US" sz="2800" dirty="0" err="1">
                <a:latin typeface="Calibri" pitchFamily="34" charset="0"/>
              </a:rPr>
              <a:t>meV</a:t>
            </a:r>
            <a:r>
              <a:rPr lang="en-US" sz="2800" dirty="0">
                <a:latin typeface="Calibri" pitchFamily="34" charset="0"/>
              </a:rPr>
              <a:t> for 3d and about </a:t>
            </a:r>
            <a:r>
              <a:rPr lang="en-US" sz="2800" dirty="0" smtClean="0">
                <a:latin typeface="Calibri" pitchFamily="34" charset="0"/>
              </a:rPr>
              <a:t>3 </a:t>
            </a:r>
            <a:r>
              <a:rPr lang="en-US" sz="2800" dirty="0">
                <a:latin typeface="Calibri" pitchFamily="34" charset="0"/>
              </a:rPr>
              <a:t>times larger for 4d</a:t>
            </a:r>
          </a:p>
          <a:p>
            <a:r>
              <a:rPr lang="en-US" sz="2800" dirty="0">
                <a:latin typeface="Calibri" pitchFamily="34" charset="0"/>
              </a:rPr>
              <a:t>For 3d’s the orbital angular momentum is often quenched because </a:t>
            </a:r>
            <a:r>
              <a:rPr lang="el-GR" sz="2800" dirty="0">
                <a:latin typeface="Calibri" pitchFamily="34" charset="0"/>
              </a:rPr>
              <a:t>λ</a:t>
            </a:r>
            <a:r>
              <a:rPr lang="en-US" sz="2800" dirty="0">
                <a:latin typeface="Calibri" pitchFamily="34" charset="0"/>
              </a:rPr>
              <a:t>&lt;&lt; crystal </a:t>
            </a:r>
            <a:r>
              <a:rPr lang="en-US" sz="2800" dirty="0" smtClean="0">
                <a:latin typeface="Calibri" pitchFamily="34" charset="0"/>
              </a:rPr>
              <a:t>field. THIS	 IS NOT THE CASE FOR ORBITALLY DEGENERATE T2g states here spin orbit is always important  </a:t>
            </a:r>
            <a:endParaRPr lang="en-US" sz="2800" dirty="0">
              <a:latin typeface="Calibri" pitchFamily="34" charset="0"/>
            </a:endParaRPr>
          </a:p>
        </p:txBody>
      </p:sp>
      <p:graphicFrame>
        <p:nvGraphicFramePr>
          <p:cNvPr id="6147" name="Object 3"/>
          <p:cNvGraphicFramePr>
            <a:graphicFrameLocks noChangeAspect="1"/>
          </p:cNvGraphicFramePr>
          <p:nvPr/>
        </p:nvGraphicFramePr>
        <p:xfrm>
          <a:off x="2411413" y="3429000"/>
          <a:ext cx="1373187" cy="431800"/>
        </p:xfrm>
        <a:graphic>
          <a:graphicData uri="http://schemas.openxmlformats.org/presentationml/2006/ole">
            <p:oleObj spid="_x0000_s82947" name="Équation" r:id="rId4" imgW="685800" imgH="215640" progId="Equation.3">
              <p:embed/>
            </p:oleObj>
          </a:graphicData>
        </a:graphic>
      </p:graphicFrame>
      <p:sp>
        <p:nvSpPr>
          <p:cNvPr id="6150" name="Title 6"/>
          <p:cNvSpPr>
            <a:spLocks noGrp="1"/>
          </p:cNvSpPr>
          <p:nvPr>
            <p:ph type="title"/>
          </p:nvPr>
        </p:nvSpPr>
        <p:spPr>
          <a:xfrm>
            <a:off x="457200" y="188913"/>
            <a:ext cx="8229600" cy="1143000"/>
          </a:xfrm>
        </p:spPr>
        <p:txBody>
          <a:bodyPr/>
          <a:lstStyle/>
          <a:p>
            <a:r>
              <a:rPr lang="en-US" smtClean="0"/>
              <a:t>Free atom d wave function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063" y="2571750"/>
            <a:ext cx="8229600" cy="1143000"/>
          </a:xfrm>
        </p:spPr>
        <p:txBody>
          <a:bodyPr rtlCol="0">
            <a:normAutofit fontScale="90000"/>
          </a:bodyPr>
          <a:lstStyle/>
          <a:p>
            <a:pPr eaLnBrk="1" fontAlgn="auto" hangingPunct="1">
              <a:spcAft>
                <a:spcPts val="0"/>
              </a:spcAft>
              <a:defRPr/>
            </a:pPr>
            <a:r>
              <a:rPr lang="en-US" dirty="0" smtClean="0"/>
              <a:t>It’s the outermost valence electron states that determine the </a:t>
            </a:r>
            <a:r>
              <a:rPr lang="en-US" dirty="0" smtClean="0"/>
              <a:t>properties </a:t>
            </a:r>
            <a:br>
              <a:rPr lang="en-US" dirty="0" smtClean="0"/>
            </a:br>
            <a:r>
              <a:rPr lang="en-US" dirty="0" smtClean="0"/>
              <a:t>Both </a:t>
            </a:r>
            <a:r>
              <a:rPr lang="en-US" dirty="0" smtClean="0"/>
              <a:t>the occupied and unoccupied ones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New Pict_22"/>
          <p:cNvPicPr>
            <a:picLocks noChangeAspect="1" noChangeArrowheads="1"/>
          </p:cNvPicPr>
          <p:nvPr/>
        </p:nvPicPr>
        <p:blipFill>
          <a:blip r:embed="rId2" cstate="print">
            <a:lum bright="-12000" contrast="24000"/>
          </a:blip>
          <a:srcRect l="11703" t="13847" r="13832" b="12962"/>
          <a:stretch>
            <a:fillRect/>
          </a:stretch>
        </p:blipFill>
        <p:spPr bwMode="auto">
          <a:xfrm>
            <a:off x="34925" y="819150"/>
            <a:ext cx="6337300" cy="6038850"/>
          </a:xfrm>
          <a:prstGeom prst="rect">
            <a:avLst/>
          </a:prstGeom>
          <a:noFill/>
          <a:ln w="9525">
            <a:noFill/>
            <a:miter lim="800000"/>
            <a:headEnd/>
            <a:tailEnd/>
          </a:ln>
        </p:spPr>
      </p:pic>
      <p:sp>
        <p:nvSpPr>
          <p:cNvPr id="34819" name="TextBox 2"/>
          <p:cNvSpPr txBox="1">
            <a:spLocks noChangeArrowheads="1"/>
          </p:cNvSpPr>
          <p:nvPr/>
        </p:nvSpPr>
        <p:spPr bwMode="auto">
          <a:xfrm>
            <a:off x="3635375" y="-100013"/>
            <a:ext cx="5802313" cy="1570038"/>
          </a:xfrm>
          <a:prstGeom prst="rect">
            <a:avLst/>
          </a:prstGeom>
          <a:noFill/>
          <a:ln w="9525">
            <a:noFill/>
            <a:miter lim="800000"/>
            <a:headEnd/>
            <a:tailEnd/>
          </a:ln>
        </p:spPr>
        <p:txBody>
          <a:bodyPr wrap="none">
            <a:spAutoFit/>
          </a:bodyPr>
          <a:lstStyle/>
          <a:p>
            <a:r>
              <a:rPr lang="en-US" sz="2400" b="1">
                <a:solidFill>
                  <a:srgbClr val="FF0000"/>
                </a:solidFill>
                <a:latin typeface="Calibri" pitchFamily="34" charset="0"/>
              </a:rPr>
              <a:t>Real d orbitals in Octahedral coordination</a:t>
            </a:r>
          </a:p>
          <a:p>
            <a:r>
              <a:rPr lang="en-US" sz="2400" b="1">
                <a:solidFill>
                  <a:srgbClr val="FF0000"/>
                </a:solidFill>
                <a:latin typeface="Calibri" pitchFamily="34" charset="0"/>
              </a:rPr>
              <a:t>eg’s have lobes pointing to anion forming</a:t>
            </a:r>
          </a:p>
          <a:p>
            <a:r>
              <a:rPr lang="en-US" sz="2400" b="1">
                <a:solidFill>
                  <a:srgbClr val="FF0000"/>
                </a:solidFill>
                <a:latin typeface="Calibri" pitchFamily="34" charset="0"/>
              </a:rPr>
              <a:t> sigma bonds and the t2g’s have lobes</a:t>
            </a:r>
          </a:p>
          <a:p>
            <a:r>
              <a:rPr lang="en-US" sz="2400" b="1">
                <a:solidFill>
                  <a:srgbClr val="FF0000"/>
                </a:solidFill>
                <a:latin typeface="Calibri" pitchFamily="34" charset="0"/>
              </a:rPr>
              <a:t> pointing between the anions with pi bonds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p:cNvPicPr>
            <a:picLocks noChangeAspect="1" noChangeArrowheads="1"/>
          </p:cNvPicPr>
          <p:nvPr/>
        </p:nvPicPr>
        <p:blipFill>
          <a:blip r:embed="rId3" cstate="print"/>
          <a:srcRect t="39375"/>
          <a:stretch>
            <a:fillRect/>
          </a:stretch>
        </p:blipFill>
        <p:spPr bwMode="auto">
          <a:xfrm>
            <a:off x="-541338" y="7173913"/>
            <a:ext cx="10304463" cy="8586787"/>
          </a:xfrm>
          <a:prstGeom prst="rect">
            <a:avLst/>
          </a:prstGeom>
          <a:noFill/>
          <a:ln w="9525">
            <a:noFill/>
            <a:miter lim="800000"/>
            <a:headEnd/>
            <a:tailEnd/>
          </a:ln>
        </p:spPr>
      </p:pic>
      <p:sp>
        <p:nvSpPr>
          <p:cNvPr id="7173" name="TextBox 3"/>
          <p:cNvSpPr txBox="1">
            <a:spLocks noChangeArrowheads="1"/>
          </p:cNvSpPr>
          <p:nvPr/>
        </p:nvSpPr>
        <p:spPr bwMode="auto">
          <a:xfrm>
            <a:off x="1258888" y="260350"/>
            <a:ext cx="6529387" cy="585788"/>
          </a:xfrm>
          <a:prstGeom prst="rect">
            <a:avLst/>
          </a:prstGeom>
          <a:noFill/>
          <a:ln w="9525">
            <a:noFill/>
            <a:miter lim="800000"/>
            <a:headEnd/>
            <a:tailEnd/>
          </a:ln>
        </p:spPr>
        <p:txBody>
          <a:bodyPr wrap="none">
            <a:spAutoFit/>
          </a:bodyPr>
          <a:lstStyle/>
          <a:p>
            <a:r>
              <a:rPr lang="en-US" sz="3200">
                <a:latin typeface="Calibri" pitchFamily="34" charset="0"/>
              </a:rPr>
              <a:t>Two kinds of d orbitals generally used </a:t>
            </a:r>
          </a:p>
        </p:txBody>
      </p:sp>
      <p:graphicFrame>
        <p:nvGraphicFramePr>
          <p:cNvPr id="7170" name="Object 3"/>
          <p:cNvGraphicFramePr>
            <a:graphicFrameLocks noChangeAspect="1"/>
          </p:cNvGraphicFramePr>
          <p:nvPr/>
        </p:nvGraphicFramePr>
        <p:xfrm>
          <a:off x="3276600" y="1052513"/>
          <a:ext cx="2663825" cy="1158875"/>
        </p:xfrm>
        <a:graphic>
          <a:graphicData uri="http://schemas.openxmlformats.org/presentationml/2006/ole">
            <p:oleObj spid="_x0000_s83970" name="Équation" r:id="rId4" imgW="1168200" imgH="507960" progId="Equation.3">
              <p:embed/>
            </p:oleObj>
          </a:graphicData>
        </a:graphic>
      </p:graphicFrame>
      <p:graphicFrame>
        <p:nvGraphicFramePr>
          <p:cNvPr id="7171" name="Object 4"/>
          <p:cNvGraphicFramePr>
            <a:graphicFrameLocks noChangeAspect="1"/>
          </p:cNvGraphicFramePr>
          <p:nvPr/>
        </p:nvGraphicFramePr>
        <p:xfrm>
          <a:off x="2555875" y="2349500"/>
          <a:ext cx="3168650" cy="2946400"/>
        </p:xfrm>
        <a:graphic>
          <a:graphicData uri="http://schemas.openxmlformats.org/presentationml/2006/ole">
            <p:oleObj spid="_x0000_s83971" name="Équation" r:id="rId5" imgW="1638000" imgH="1523880" progId="Equation.3">
              <p:embed/>
            </p:oleObj>
          </a:graphicData>
        </a:graphic>
      </p:graphicFrame>
      <p:sp>
        <p:nvSpPr>
          <p:cNvPr id="7174" name="TextBox 6"/>
          <p:cNvSpPr txBox="1">
            <a:spLocks noChangeArrowheads="1"/>
          </p:cNvSpPr>
          <p:nvPr/>
        </p:nvSpPr>
        <p:spPr bwMode="auto">
          <a:xfrm>
            <a:off x="6011863" y="2708275"/>
            <a:ext cx="2332037" cy="2062163"/>
          </a:xfrm>
          <a:prstGeom prst="rect">
            <a:avLst/>
          </a:prstGeom>
          <a:noFill/>
          <a:ln w="9525">
            <a:noFill/>
            <a:miter lim="800000"/>
            <a:headEnd/>
            <a:tailEnd/>
          </a:ln>
        </p:spPr>
        <p:txBody>
          <a:bodyPr wrap="none">
            <a:spAutoFit/>
          </a:bodyPr>
          <a:lstStyle/>
          <a:p>
            <a:r>
              <a:rPr lang="en-US" sz="3200">
                <a:latin typeface="Calibri" pitchFamily="34" charset="0"/>
              </a:rPr>
              <a:t>All have  0  z </a:t>
            </a:r>
          </a:p>
          <a:p>
            <a:r>
              <a:rPr lang="en-US" sz="3200">
                <a:latin typeface="Calibri" pitchFamily="34" charset="0"/>
              </a:rPr>
              <a:t>component </a:t>
            </a:r>
          </a:p>
          <a:p>
            <a:r>
              <a:rPr lang="en-US" sz="3200">
                <a:latin typeface="Calibri" pitchFamily="34" charset="0"/>
              </a:rPr>
              <a:t>Of angular </a:t>
            </a:r>
          </a:p>
          <a:p>
            <a:r>
              <a:rPr lang="en-US" sz="3200">
                <a:latin typeface="Calibri" pitchFamily="34" charset="0"/>
              </a:rPr>
              <a:t>momentum</a:t>
            </a:r>
          </a:p>
        </p:txBody>
      </p:sp>
      <p:sp>
        <p:nvSpPr>
          <p:cNvPr id="7175" name="TextBox 7"/>
          <p:cNvSpPr txBox="1">
            <a:spLocks noChangeArrowheads="1"/>
          </p:cNvSpPr>
          <p:nvPr/>
        </p:nvSpPr>
        <p:spPr bwMode="auto">
          <a:xfrm>
            <a:off x="395288" y="5373688"/>
            <a:ext cx="8545512" cy="922337"/>
          </a:xfrm>
          <a:prstGeom prst="rect">
            <a:avLst/>
          </a:prstGeom>
          <a:noFill/>
          <a:ln w="9525">
            <a:noFill/>
            <a:miter lim="800000"/>
            <a:headEnd/>
            <a:tailEnd/>
          </a:ln>
        </p:spPr>
        <p:txBody>
          <a:bodyPr wrap="none">
            <a:spAutoFit/>
          </a:bodyPr>
          <a:lstStyle/>
          <a:p>
            <a:r>
              <a:rPr lang="en-US">
                <a:latin typeface="Calibri" pitchFamily="34" charset="0"/>
              </a:rPr>
              <a:t>In cubic symmetry the two eg’s and 3 t2gs are 2 and 3 fold degenerate respectively.</a:t>
            </a:r>
          </a:p>
          <a:p>
            <a:r>
              <a:rPr lang="en-US">
                <a:latin typeface="Calibri" pitchFamily="34" charset="0"/>
              </a:rPr>
              <a:t>The spin orbit coupling does not mix the eg orbitals to first order but it does mix the t2g’s</a:t>
            </a:r>
          </a:p>
          <a:p>
            <a:r>
              <a:rPr lang="en-US">
                <a:latin typeface="Calibri" pitchFamily="34" charset="0"/>
              </a:rPr>
              <a:t>which then get split into a doublet and a singlet in cubic symmetry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3"/>
          <p:cNvSpPr txBox="1">
            <a:spLocks noChangeArrowheads="1"/>
          </p:cNvSpPr>
          <p:nvPr/>
        </p:nvSpPr>
        <p:spPr bwMode="auto">
          <a:xfrm>
            <a:off x="1763713" y="136525"/>
            <a:ext cx="5646737" cy="584200"/>
          </a:xfrm>
          <a:prstGeom prst="rect">
            <a:avLst/>
          </a:prstGeom>
          <a:noFill/>
          <a:ln w="9525">
            <a:noFill/>
            <a:miter lim="800000"/>
            <a:headEnd/>
            <a:tailEnd/>
          </a:ln>
        </p:spPr>
        <p:txBody>
          <a:bodyPr wrap="none">
            <a:spAutoFit/>
          </a:bodyPr>
          <a:lstStyle/>
          <a:p>
            <a:r>
              <a:rPr lang="en-US" sz="3200">
                <a:latin typeface="Calibri" pitchFamily="34" charset="0"/>
              </a:rPr>
              <a:t>Crystal and ligand field splitting </a:t>
            </a:r>
          </a:p>
        </p:txBody>
      </p:sp>
      <p:sp>
        <p:nvSpPr>
          <p:cNvPr id="8197" name="TextBox 5"/>
          <p:cNvSpPr txBox="1">
            <a:spLocks noChangeArrowheads="1"/>
          </p:cNvSpPr>
          <p:nvPr/>
        </p:nvSpPr>
        <p:spPr bwMode="auto">
          <a:xfrm>
            <a:off x="0" y="692150"/>
            <a:ext cx="9193213" cy="3048000"/>
          </a:xfrm>
          <a:prstGeom prst="rect">
            <a:avLst/>
          </a:prstGeom>
          <a:noFill/>
          <a:ln w="9525">
            <a:noFill/>
            <a:miter lim="800000"/>
            <a:headEnd/>
            <a:tailEnd/>
          </a:ln>
        </p:spPr>
        <p:txBody>
          <a:bodyPr wrap="none">
            <a:spAutoFit/>
          </a:bodyPr>
          <a:lstStyle/>
          <a:p>
            <a:r>
              <a:rPr lang="en-US" sz="2400">
                <a:latin typeface="Calibri" pitchFamily="34" charset="0"/>
              </a:rPr>
              <a:t>Many of the interesting transition metal compounds are quite ionic</a:t>
            </a:r>
          </a:p>
          <a:p>
            <a:r>
              <a:rPr lang="en-US" sz="2400">
                <a:latin typeface="Calibri" pitchFamily="34" charset="0"/>
              </a:rPr>
              <a:t> in nature consisting of negative anions like O (formally2-) and positive</a:t>
            </a:r>
          </a:p>
          <a:p>
            <a:r>
              <a:rPr lang="en-US" sz="2400">
                <a:latin typeface="Calibri" pitchFamily="34" charset="0"/>
              </a:rPr>
              <a:t> TM ions. Part of the cohesive energy is due to Madelung potentials </a:t>
            </a:r>
          </a:p>
          <a:p>
            <a:r>
              <a:rPr lang="en-US" sz="2400">
                <a:latin typeface="Calibri" pitchFamily="34" charset="0"/>
              </a:rPr>
              <a:t>produced by such an ionic lattice. Recall that O2- is closed shell with</a:t>
            </a:r>
          </a:p>
          <a:p>
            <a:r>
              <a:rPr lang="en-US" sz="2400">
                <a:latin typeface="Calibri" pitchFamily="34" charset="0"/>
              </a:rPr>
              <a:t> 6 2p electrons quite strongly bound to the O . </a:t>
            </a:r>
          </a:p>
          <a:p>
            <a:r>
              <a:rPr lang="en-US" sz="2400">
                <a:latin typeface="Calibri" pitchFamily="34" charset="0"/>
              </a:rPr>
              <a:t>Expanding the potential produced by surrounding ions close to a central</a:t>
            </a:r>
          </a:p>
          <a:p>
            <a:r>
              <a:rPr lang="en-US" sz="2400">
                <a:latin typeface="Calibri" pitchFamily="34" charset="0"/>
              </a:rPr>
              <a:t>TM ion produced a different potential for the eg and t2g orbitals</a:t>
            </a:r>
          </a:p>
          <a:p>
            <a:r>
              <a:rPr lang="en-US" sz="2400">
                <a:latin typeface="Calibri" pitchFamily="34" charset="0"/>
              </a:rPr>
              <a:t> resulting in an energy splitting. The point charge contribution is:</a:t>
            </a:r>
          </a:p>
        </p:txBody>
      </p:sp>
      <p:graphicFrame>
        <p:nvGraphicFramePr>
          <p:cNvPr id="8194" name="Object 2"/>
          <p:cNvGraphicFramePr>
            <a:graphicFrameLocks noChangeAspect="1"/>
          </p:cNvGraphicFramePr>
          <p:nvPr/>
        </p:nvGraphicFramePr>
        <p:xfrm>
          <a:off x="539750" y="3789363"/>
          <a:ext cx="3119438" cy="719137"/>
        </p:xfrm>
        <a:graphic>
          <a:graphicData uri="http://schemas.openxmlformats.org/presentationml/2006/ole">
            <p:oleObj spid="_x0000_s84994" name="Équation" r:id="rId3" imgW="1650960" imgH="380880" progId="Equation.3">
              <p:embed/>
            </p:oleObj>
          </a:graphicData>
        </a:graphic>
      </p:graphicFrame>
      <p:sp>
        <p:nvSpPr>
          <p:cNvPr id="8198" name="TextBox 7"/>
          <p:cNvSpPr txBox="1">
            <a:spLocks noChangeArrowheads="1"/>
          </p:cNvSpPr>
          <p:nvPr/>
        </p:nvSpPr>
        <p:spPr bwMode="auto">
          <a:xfrm>
            <a:off x="4067175" y="3860800"/>
            <a:ext cx="4368800" cy="369888"/>
          </a:xfrm>
          <a:prstGeom prst="rect">
            <a:avLst/>
          </a:prstGeom>
          <a:noFill/>
          <a:ln w="9525">
            <a:noFill/>
            <a:miter lim="800000"/>
            <a:headEnd/>
            <a:tailEnd/>
          </a:ln>
        </p:spPr>
        <p:txBody>
          <a:bodyPr wrap="none">
            <a:spAutoFit/>
          </a:bodyPr>
          <a:lstStyle/>
          <a:p>
            <a:r>
              <a:rPr lang="en-US">
                <a:latin typeface="Calibri" pitchFamily="34" charset="0"/>
              </a:rPr>
              <a:t>The resulting energy shift of the d orbitals is;</a:t>
            </a:r>
          </a:p>
        </p:txBody>
      </p:sp>
      <p:graphicFrame>
        <p:nvGraphicFramePr>
          <p:cNvPr id="8195" name="Object 3"/>
          <p:cNvGraphicFramePr>
            <a:graphicFrameLocks noChangeAspect="1"/>
          </p:cNvGraphicFramePr>
          <p:nvPr/>
        </p:nvGraphicFramePr>
        <p:xfrm>
          <a:off x="468313" y="4508500"/>
          <a:ext cx="1863725" cy="504825"/>
        </p:xfrm>
        <a:graphic>
          <a:graphicData uri="http://schemas.openxmlformats.org/presentationml/2006/ole">
            <p:oleObj spid="_x0000_s84995" name="Équation" r:id="rId4" imgW="939600" imgH="253800" progId="Equation.3">
              <p:embed/>
            </p:oleObj>
          </a:graphicData>
        </a:graphic>
      </p:graphicFrame>
      <p:sp>
        <p:nvSpPr>
          <p:cNvPr id="8199" name="TextBox 9"/>
          <p:cNvSpPr txBox="1">
            <a:spLocks noChangeArrowheads="1"/>
          </p:cNvSpPr>
          <p:nvPr/>
        </p:nvSpPr>
        <p:spPr bwMode="auto">
          <a:xfrm>
            <a:off x="2268538" y="4508500"/>
            <a:ext cx="6931025" cy="647700"/>
          </a:xfrm>
          <a:prstGeom prst="rect">
            <a:avLst/>
          </a:prstGeom>
          <a:noFill/>
          <a:ln w="9525">
            <a:noFill/>
            <a:miter lim="800000"/>
            <a:headEnd/>
            <a:tailEnd/>
          </a:ln>
        </p:spPr>
        <p:txBody>
          <a:bodyPr wrap="none">
            <a:spAutoFit/>
          </a:bodyPr>
          <a:lstStyle/>
          <a:p>
            <a:r>
              <a:rPr lang="en-US">
                <a:latin typeface="Calibri" pitchFamily="34" charset="0"/>
              </a:rPr>
              <a:t>In first order perturbation theory and the di are the eg and t2g wave</a:t>
            </a:r>
          </a:p>
          <a:p>
            <a:r>
              <a:rPr lang="en-US">
                <a:latin typeface="Calibri" pitchFamily="34" charset="0"/>
              </a:rPr>
              <a:t>functions defined above. Only terms with m=0,4 and n=4 will contribute</a:t>
            </a:r>
          </a:p>
        </p:txBody>
      </p:sp>
      <p:sp>
        <p:nvSpPr>
          <p:cNvPr id="8200" name="TextBox 10"/>
          <p:cNvSpPr txBox="1">
            <a:spLocks noChangeArrowheads="1"/>
          </p:cNvSpPr>
          <p:nvPr/>
        </p:nvSpPr>
        <p:spPr bwMode="auto">
          <a:xfrm>
            <a:off x="611188" y="5445125"/>
            <a:ext cx="7754937" cy="646113"/>
          </a:xfrm>
          <a:prstGeom prst="rect">
            <a:avLst/>
          </a:prstGeom>
          <a:noFill/>
          <a:ln w="9525">
            <a:noFill/>
            <a:miter lim="800000"/>
            <a:headEnd/>
            <a:tailEnd/>
          </a:ln>
        </p:spPr>
        <p:txBody>
          <a:bodyPr wrap="none">
            <a:spAutoFit/>
          </a:bodyPr>
          <a:lstStyle/>
          <a:p>
            <a:r>
              <a:rPr lang="en-US">
                <a:latin typeface="Calibri" pitchFamily="34" charset="0"/>
              </a:rPr>
              <a:t>In cubic symmetry this splits the eg and t2g states by typically 0.5 to 1 eV with in </a:t>
            </a:r>
          </a:p>
          <a:p>
            <a:r>
              <a:rPr lang="en-US">
                <a:latin typeface="Calibri" pitchFamily="34" charset="0"/>
              </a:rPr>
              <a:t>Octahedral coordination the t2g energy lower than the eg energy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3"/>
          <p:cNvSpPr txBox="1">
            <a:spLocks noChangeArrowheads="1"/>
          </p:cNvSpPr>
          <p:nvPr/>
        </p:nvSpPr>
        <p:spPr bwMode="auto">
          <a:xfrm>
            <a:off x="255588" y="635000"/>
            <a:ext cx="8888412" cy="1570038"/>
          </a:xfrm>
          <a:prstGeom prst="rect">
            <a:avLst/>
          </a:prstGeom>
          <a:noFill/>
          <a:ln w="9525">
            <a:noFill/>
            <a:miter lim="800000"/>
            <a:headEnd/>
            <a:tailEnd/>
          </a:ln>
        </p:spPr>
        <p:txBody>
          <a:bodyPr wrap="none">
            <a:spAutoFit/>
          </a:bodyPr>
          <a:lstStyle/>
          <a:p>
            <a:r>
              <a:rPr lang="en-US" sz="2400">
                <a:latin typeface="Calibri" pitchFamily="34" charset="0"/>
              </a:rPr>
              <a:t>There is another larger contribution from covalency or the virtual</a:t>
            </a:r>
          </a:p>
          <a:p>
            <a:r>
              <a:rPr lang="en-US" sz="2400">
                <a:latin typeface="Calibri" pitchFamily="34" charset="0"/>
              </a:rPr>
              <a:t> hoping between the O 2p orbitals and the TM d orbitals. Since the</a:t>
            </a:r>
          </a:p>
          <a:p>
            <a:r>
              <a:rPr lang="en-US" sz="2400">
                <a:latin typeface="Calibri" pitchFamily="34" charset="0"/>
              </a:rPr>
              <a:t> eg orbitals are directed to O these hoping integrals will be larger than</a:t>
            </a:r>
          </a:p>
          <a:p>
            <a:r>
              <a:rPr lang="en-US" sz="2400">
                <a:latin typeface="Calibri" pitchFamily="34" charset="0"/>
              </a:rPr>
              <a:t> those for the t2g orbitals</a:t>
            </a:r>
          </a:p>
        </p:txBody>
      </p:sp>
      <p:sp>
        <p:nvSpPr>
          <p:cNvPr id="9221" name="Text Box 4"/>
          <p:cNvSpPr txBox="1">
            <a:spLocks noChangeArrowheads="1"/>
          </p:cNvSpPr>
          <p:nvPr/>
        </p:nvSpPr>
        <p:spPr bwMode="auto">
          <a:xfrm>
            <a:off x="2555875" y="5127625"/>
            <a:ext cx="4248150" cy="4619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Often about 1-2eV  In Oxides </a:t>
            </a:r>
          </a:p>
        </p:txBody>
      </p:sp>
      <p:cxnSp>
        <p:nvCxnSpPr>
          <p:cNvPr id="6" name="Straight Connector 5"/>
          <p:cNvCxnSpPr/>
          <p:nvPr/>
        </p:nvCxnSpPr>
        <p:spPr>
          <a:xfrm>
            <a:off x="1547813" y="3543300"/>
            <a:ext cx="5762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419475" y="4048125"/>
            <a:ext cx="57626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11413" y="3182938"/>
            <a:ext cx="5762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11413" y="2895600"/>
            <a:ext cx="57626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84438" y="4335463"/>
            <a:ext cx="5746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84438" y="4622800"/>
            <a:ext cx="5746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79613" y="3759200"/>
            <a:ext cx="649287" cy="36036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1835944" y="3902869"/>
            <a:ext cx="936625" cy="36036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2123281" y="3183732"/>
            <a:ext cx="288925" cy="28733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1943893" y="3075782"/>
            <a:ext cx="576263" cy="2159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2807494" y="3363119"/>
            <a:ext cx="792162" cy="4318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2663825" y="3219450"/>
            <a:ext cx="1152525" cy="50482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3059113" y="4048125"/>
            <a:ext cx="360362" cy="28733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2987675" y="4191001"/>
            <a:ext cx="503237" cy="36036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236" name="TextBox 31"/>
          <p:cNvSpPr txBox="1">
            <a:spLocks noChangeArrowheads="1"/>
          </p:cNvSpPr>
          <p:nvPr/>
        </p:nvSpPr>
        <p:spPr bwMode="auto">
          <a:xfrm>
            <a:off x="4140200" y="3830638"/>
            <a:ext cx="576263" cy="369887"/>
          </a:xfrm>
          <a:prstGeom prst="rect">
            <a:avLst/>
          </a:prstGeom>
          <a:noFill/>
          <a:ln w="9525">
            <a:noFill/>
            <a:miter lim="800000"/>
            <a:headEnd/>
            <a:tailEnd/>
          </a:ln>
        </p:spPr>
        <p:txBody>
          <a:bodyPr wrap="none">
            <a:spAutoFit/>
          </a:bodyPr>
          <a:lstStyle/>
          <a:p>
            <a:r>
              <a:rPr lang="en-US">
                <a:latin typeface="Calibri" pitchFamily="34" charset="0"/>
              </a:rPr>
              <a:t>O2p</a:t>
            </a:r>
          </a:p>
        </p:txBody>
      </p:sp>
      <p:sp>
        <p:nvSpPr>
          <p:cNvPr id="9237" name="TextBox 32"/>
          <p:cNvSpPr txBox="1">
            <a:spLocks noChangeArrowheads="1"/>
          </p:cNvSpPr>
          <p:nvPr/>
        </p:nvSpPr>
        <p:spPr bwMode="auto">
          <a:xfrm>
            <a:off x="755650" y="3327400"/>
            <a:ext cx="785813" cy="369888"/>
          </a:xfrm>
          <a:prstGeom prst="rect">
            <a:avLst/>
          </a:prstGeom>
          <a:noFill/>
          <a:ln w="9525">
            <a:noFill/>
            <a:miter lim="800000"/>
            <a:headEnd/>
            <a:tailEnd/>
          </a:ln>
        </p:spPr>
        <p:txBody>
          <a:bodyPr wrap="none">
            <a:spAutoFit/>
          </a:bodyPr>
          <a:lstStyle/>
          <a:p>
            <a:r>
              <a:rPr lang="en-US">
                <a:latin typeface="Calibri" pitchFamily="34" charset="0"/>
              </a:rPr>
              <a:t>TM 3d</a:t>
            </a:r>
          </a:p>
        </p:txBody>
      </p:sp>
      <p:sp>
        <p:nvSpPr>
          <p:cNvPr id="9238" name="TextBox 33"/>
          <p:cNvSpPr txBox="1">
            <a:spLocks noChangeArrowheads="1"/>
          </p:cNvSpPr>
          <p:nvPr/>
        </p:nvSpPr>
        <p:spPr bwMode="auto">
          <a:xfrm>
            <a:off x="2411413" y="3111500"/>
            <a:ext cx="487362" cy="369888"/>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9239" name="TextBox 34"/>
          <p:cNvSpPr txBox="1">
            <a:spLocks noChangeArrowheads="1"/>
          </p:cNvSpPr>
          <p:nvPr/>
        </p:nvSpPr>
        <p:spPr bwMode="auto">
          <a:xfrm>
            <a:off x="2484438" y="2482850"/>
            <a:ext cx="407987" cy="369888"/>
          </a:xfrm>
          <a:prstGeom prst="rect">
            <a:avLst/>
          </a:prstGeom>
          <a:noFill/>
          <a:ln w="9525">
            <a:noFill/>
            <a:miter lim="800000"/>
            <a:headEnd/>
            <a:tailEnd/>
          </a:ln>
        </p:spPr>
        <p:txBody>
          <a:bodyPr wrap="none">
            <a:spAutoFit/>
          </a:bodyPr>
          <a:lstStyle/>
          <a:p>
            <a:r>
              <a:rPr lang="en-US">
                <a:latin typeface="Calibri" pitchFamily="34" charset="0"/>
              </a:rPr>
              <a:t>eg</a:t>
            </a:r>
          </a:p>
        </p:txBody>
      </p:sp>
      <p:cxnSp>
        <p:nvCxnSpPr>
          <p:cNvPr id="37" name="Straight Arrow Connector 36"/>
          <p:cNvCxnSpPr/>
          <p:nvPr/>
        </p:nvCxnSpPr>
        <p:spPr>
          <a:xfrm rot="5400000" flipH="1" flipV="1">
            <a:off x="1548606" y="3831432"/>
            <a:ext cx="57467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692275" y="4119563"/>
            <a:ext cx="287338" cy="0"/>
          </a:xfrm>
          <a:prstGeom prst="line">
            <a:avLst/>
          </a:prstGeom>
        </p:spPr>
        <p:style>
          <a:lnRef idx="1">
            <a:schemeClr val="accent1"/>
          </a:lnRef>
          <a:fillRef idx="0">
            <a:schemeClr val="accent1"/>
          </a:fillRef>
          <a:effectRef idx="0">
            <a:schemeClr val="accent1"/>
          </a:effectRef>
          <a:fontRef idx="minor">
            <a:schemeClr val="tx1"/>
          </a:fontRef>
        </p:style>
      </p:cxnSp>
      <p:sp>
        <p:nvSpPr>
          <p:cNvPr id="9242" name="TextBox 39"/>
          <p:cNvSpPr txBox="1">
            <a:spLocks noChangeArrowheads="1"/>
          </p:cNvSpPr>
          <p:nvPr/>
        </p:nvSpPr>
        <p:spPr bwMode="auto">
          <a:xfrm>
            <a:off x="1547813" y="3614738"/>
            <a:ext cx="360362" cy="461962"/>
          </a:xfrm>
          <a:prstGeom prst="rect">
            <a:avLst/>
          </a:prstGeom>
          <a:noFill/>
          <a:ln w="9525">
            <a:noFill/>
            <a:miter lim="800000"/>
            <a:headEnd/>
            <a:tailEnd/>
          </a:ln>
        </p:spPr>
        <p:txBody>
          <a:bodyPr>
            <a:spAutoFit/>
          </a:bodyPr>
          <a:lstStyle/>
          <a:p>
            <a:r>
              <a:rPr lang="el-GR" sz="2400">
                <a:latin typeface="Calibri" pitchFamily="34" charset="0"/>
              </a:rPr>
              <a:t>Δ</a:t>
            </a:r>
            <a:endParaRPr lang="en-US" sz="2400">
              <a:latin typeface="Calibri" pitchFamily="34" charset="0"/>
            </a:endParaRPr>
          </a:p>
        </p:txBody>
      </p:sp>
      <p:graphicFrame>
        <p:nvGraphicFramePr>
          <p:cNvPr id="9218" name="Object 2"/>
          <p:cNvGraphicFramePr>
            <a:graphicFrameLocks noChangeAspect="1"/>
          </p:cNvGraphicFramePr>
          <p:nvPr/>
        </p:nvGraphicFramePr>
        <p:xfrm>
          <a:off x="4262438" y="2606675"/>
          <a:ext cx="3579812" cy="1268413"/>
        </p:xfrm>
        <a:graphic>
          <a:graphicData uri="http://schemas.openxmlformats.org/presentationml/2006/ole">
            <p:oleObj spid="_x0000_s86018" name="Équation" r:id="rId3" imgW="1218960" imgH="431640" progId="Equation.3">
              <p:embed/>
            </p:oleObj>
          </a:graphicData>
        </a:graphic>
      </p:graphicFrame>
      <p:graphicFrame>
        <p:nvGraphicFramePr>
          <p:cNvPr id="9219" name="Object 3"/>
          <p:cNvGraphicFramePr>
            <a:graphicFrameLocks noChangeAspect="1"/>
          </p:cNvGraphicFramePr>
          <p:nvPr/>
        </p:nvGraphicFramePr>
        <p:xfrm>
          <a:off x="5867400" y="4048125"/>
          <a:ext cx="1800225" cy="711200"/>
        </p:xfrm>
        <a:graphic>
          <a:graphicData uri="http://schemas.openxmlformats.org/presentationml/2006/ole">
            <p:oleObj spid="_x0000_s86019" name="Équation" r:id="rId4" imgW="609480" imgH="241200" progId="Equation.3">
              <p:embed/>
            </p:oleObj>
          </a:graphicData>
        </a:graphic>
      </p:graphicFrame>
      <p:sp>
        <p:nvSpPr>
          <p:cNvPr id="9243" name="TextBox 43"/>
          <p:cNvSpPr txBox="1">
            <a:spLocks noChangeArrowheads="1"/>
          </p:cNvSpPr>
          <p:nvPr/>
        </p:nvSpPr>
        <p:spPr bwMode="auto">
          <a:xfrm>
            <a:off x="331788" y="5661025"/>
            <a:ext cx="8488362" cy="1200150"/>
          </a:xfrm>
          <a:prstGeom prst="rect">
            <a:avLst/>
          </a:prstGeom>
          <a:noFill/>
          <a:ln w="9525">
            <a:noFill/>
            <a:miter lim="800000"/>
            <a:headEnd/>
            <a:tailEnd/>
          </a:ln>
        </p:spPr>
        <p:txBody>
          <a:bodyPr wrap="none">
            <a:spAutoFit/>
          </a:bodyPr>
          <a:lstStyle/>
          <a:p>
            <a:r>
              <a:rPr lang="en-US" sz="2400" b="1">
                <a:solidFill>
                  <a:srgbClr val="FF0000"/>
                </a:solidFill>
                <a:latin typeface="Calibri" pitchFamily="34" charset="0"/>
              </a:rPr>
              <a:t>Density functional band theory provides good reliable values for</a:t>
            </a:r>
          </a:p>
          <a:p>
            <a:r>
              <a:rPr lang="en-US" sz="2400" b="1">
                <a:solidFill>
                  <a:srgbClr val="FF0000"/>
                </a:solidFill>
                <a:latin typeface="Calibri" pitchFamily="34" charset="0"/>
              </a:rPr>
              <a:t> the total crystal and Ligand field splitting  even though the band </a:t>
            </a:r>
          </a:p>
          <a:p>
            <a:r>
              <a:rPr lang="en-US" sz="2400" b="1">
                <a:solidFill>
                  <a:srgbClr val="FF0000"/>
                </a:solidFill>
                <a:latin typeface="Calibri" pitchFamily="34" charset="0"/>
              </a:rPr>
              <a:t>structure may be incorrect.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lum bright="-34000" contrast="50000"/>
          </a:blip>
          <a:srcRect t="4364"/>
          <a:stretch>
            <a:fillRect/>
          </a:stretch>
        </p:blipFill>
        <p:spPr bwMode="auto">
          <a:xfrm>
            <a:off x="-107950" y="71438"/>
            <a:ext cx="5143500" cy="6762750"/>
          </a:xfrm>
          <a:prstGeom prst="rect">
            <a:avLst/>
          </a:prstGeom>
          <a:noFill/>
          <a:ln w="9525">
            <a:noFill/>
            <a:miter lim="800000"/>
            <a:headEnd/>
            <a:tailEnd/>
          </a:ln>
        </p:spPr>
      </p:pic>
      <p:sp>
        <p:nvSpPr>
          <p:cNvPr id="35843" name="TextBox 2"/>
          <p:cNvSpPr txBox="1">
            <a:spLocks noChangeArrowheads="1"/>
          </p:cNvSpPr>
          <p:nvPr/>
        </p:nvSpPr>
        <p:spPr bwMode="auto">
          <a:xfrm>
            <a:off x="4716463" y="908050"/>
            <a:ext cx="4622800" cy="4524375"/>
          </a:xfrm>
          <a:prstGeom prst="rect">
            <a:avLst/>
          </a:prstGeom>
          <a:noFill/>
          <a:ln w="9525">
            <a:noFill/>
            <a:miter lim="800000"/>
            <a:headEnd/>
            <a:tailEnd/>
          </a:ln>
        </p:spPr>
        <p:txBody>
          <a:bodyPr wrap="none">
            <a:spAutoFit/>
          </a:bodyPr>
          <a:lstStyle/>
          <a:p>
            <a:r>
              <a:rPr lang="en-US" sz="2400">
                <a:latin typeface="Calibri" pitchFamily="34" charset="0"/>
              </a:rPr>
              <a:t>Note the rather broad Cl 2p bands</a:t>
            </a:r>
          </a:p>
          <a:p>
            <a:r>
              <a:rPr lang="en-US" sz="2400">
                <a:latin typeface="Calibri" pitchFamily="34" charset="0"/>
              </a:rPr>
              <a:t>And the very narrow Ni 3d bands </a:t>
            </a:r>
          </a:p>
          <a:p>
            <a:r>
              <a:rPr lang="en-US" sz="2400">
                <a:latin typeface="Calibri" pitchFamily="34" charset="0"/>
              </a:rPr>
              <a:t>Split into eg and t2g . Note also the </a:t>
            </a:r>
          </a:p>
          <a:p>
            <a:r>
              <a:rPr lang="en-US" sz="2400">
                <a:latin typeface="Calibri" pitchFamily="34" charset="0"/>
              </a:rPr>
              <a:t>Crystal field spliting of about 1.5eV.</a:t>
            </a:r>
          </a:p>
          <a:p>
            <a:r>
              <a:rPr lang="en-US" sz="2400">
                <a:latin typeface="Calibri" pitchFamily="34" charset="0"/>
              </a:rPr>
              <a:t>Note also that DFT (LDA) predicts </a:t>
            </a:r>
          </a:p>
          <a:p>
            <a:r>
              <a:rPr lang="en-US" sz="2400">
                <a:latin typeface="Calibri" pitchFamily="34" charset="0"/>
              </a:rPr>
              <a:t>a metal for NiCl2 while it is a pale </a:t>
            </a:r>
          </a:p>
          <a:p>
            <a:r>
              <a:rPr lang="en-US" sz="2400">
                <a:latin typeface="Calibri" pitchFamily="34" charset="0"/>
              </a:rPr>
              <a:t>yellow magnetic insulator. </a:t>
            </a:r>
          </a:p>
          <a:p>
            <a:r>
              <a:rPr lang="en-US" sz="2400">
                <a:latin typeface="Calibri" pitchFamily="34" charset="0"/>
              </a:rPr>
              <a:t>Note also the large gap between </a:t>
            </a:r>
          </a:p>
          <a:p>
            <a:r>
              <a:rPr lang="en-US" sz="2400">
                <a:latin typeface="Calibri" pitchFamily="34" charset="0"/>
              </a:rPr>
              <a:t>Cl 2p band and the Ni 4s,4p bands</a:t>
            </a:r>
          </a:p>
          <a:p>
            <a:r>
              <a:rPr lang="en-US" sz="2400">
                <a:latin typeface="Calibri" pitchFamily="34" charset="0"/>
              </a:rPr>
              <a:t>With the 3d’s in the gap. This is a </a:t>
            </a:r>
          </a:p>
          <a:p>
            <a:r>
              <a:rPr lang="en-US" sz="2400">
                <a:latin typeface="Calibri" pitchFamily="34" charset="0"/>
              </a:rPr>
              <a:t>typical case for TM compounds</a:t>
            </a:r>
          </a:p>
          <a:p>
            <a:endParaRPr lang="en-US" sz="2400">
              <a:latin typeface="Calibri"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Two new complications </a:t>
            </a:r>
          </a:p>
        </p:txBody>
      </p:sp>
      <p:sp>
        <p:nvSpPr>
          <p:cNvPr id="39939" name="Rectangle 3"/>
          <p:cNvSpPr>
            <a:spLocks noGrp="1" noChangeArrowheads="1"/>
          </p:cNvSpPr>
          <p:nvPr>
            <p:ph type="body" idx="1"/>
          </p:nvPr>
        </p:nvSpPr>
        <p:spPr/>
        <p:txBody>
          <a:bodyPr/>
          <a:lstStyle/>
          <a:p>
            <a:pPr>
              <a:lnSpc>
                <a:spcPct val="90000"/>
              </a:lnSpc>
            </a:pPr>
            <a:r>
              <a:rPr lang="en-US" dirty="0" smtClean="0"/>
              <a:t>d(n) </a:t>
            </a:r>
            <a:r>
              <a:rPr lang="en-US" dirty="0" err="1" smtClean="0"/>
              <a:t>multiplets</a:t>
            </a:r>
            <a:r>
              <a:rPr lang="en-US" dirty="0" smtClean="0"/>
              <a:t> determined by Slater atomic integrals or </a:t>
            </a:r>
            <a:r>
              <a:rPr lang="en-US" dirty="0" err="1" smtClean="0"/>
              <a:t>Racah</a:t>
            </a:r>
            <a:r>
              <a:rPr lang="en-US" dirty="0" smtClean="0"/>
              <a:t> parameters A,B,C for d electrons. These determine </a:t>
            </a:r>
            <a:r>
              <a:rPr lang="en-US" dirty="0" err="1" smtClean="0"/>
              <a:t>Hund’s</a:t>
            </a:r>
            <a:r>
              <a:rPr lang="en-US" dirty="0" smtClean="0"/>
              <a:t> rules and magnetic moments</a:t>
            </a:r>
          </a:p>
          <a:p>
            <a:pPr>
              <a:lnSpc>
                <a:spcPct val="90000"/>
              </a:lnSpc>
            </a:pPr>
            <a:r>
              <a:rPr lang="en-US" dirty="0" smtClean="0"/>
              <a:t> d-O(2p) hybridization ( d-p hoping int.) and the O(2p)-O(2p) hoping (  O 2p band width) determine crystal field splitting, </a:t>
            </a:r>
            <a:r>
              <a:rPr lang="en-US" dirty="0" err="1" smtClean="0"/>
              <a:t>superexchange</a:t>
            </a:r>
            <a:r>
              <a:rPr lang="en-US" dirty="0" smtClean="0"/>
              <a:t> , super transferred hyperfine fields etc.  </a:t>
            </a:r>
          </a:p>
          <a:p>
            <a:pPr>
              <a:lnSpc>
                <a:spcPct val="90000"/>
              </a:lnSpc>
              <a:buFontTx/>
              <a:buNone/>
            </a:pPr>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Box 3"/>
          <p:cNvSpPr txBox="1">
            <a:spLocks noChangeArrowheads="1"/>
          </p:cNvSpPr>
          <p:nvPr/>
        </p:nvSpPr>
        <p:spPr bwMode="auto">
          <a:xfrm>
            <a:off x="395288" y="115888"/>
            <a:ext cx="8742362" cy="2555875"/>
          </a:xfrm>
          <a:prstGeom prst="rect">
            <a:avLst/>
          </a:prstGeom>
          <a:noFill/>
          <a:ln w="9525">
            <a:noFill/>
            <a:miter lim="800000"/>
            <a:headEnd/>
            <a:tailEnd/>
          </a:ln>
        </p:spPr>
        <p:txBody>
          <a:bodyPr wrap="none">
            <a:spAutoFit/>
          </a:bodyPr>
          <a:lstStyle/>
          <a:p>
            <a:r>
              <a:rPr lang="en-US" sz="2000">
                <a:latin typeface="Calibri" pitchFamily="34" charset="0"/>
              </a:rPr>
              <a:t>The d-d coulomb interaction terms contain density -density like integrals,</a:t>
            </a:r>
          </a:p>
          <a:p>
            <a:r>
              <a:rPr lang="en-US" sz="2000">
                <a:latin typeface="Calibri" pitchFamily="34" charset="0"/>
              </a:rPr>
              <a:t>spin dependent exchange integrals  and off diagonal coulomb integrals i.e. </a:t>
            </a:r>
          </a:p>
          <a:p>
            <a:r>
              <a:rPr lang="en-US" sz="2000">
                <a:latin typeface="Calibri" pitchFamily="34" charset="0"/>
              </a:rPr>
              <a:t>Where  n,n’ m,m’ are all different. The monopole like coulomb integrals</a:t>
            </a:r>
          </a:p>
          <a:p>
            <a:r>
              <a:rPr lang="en-US" sz="2000">
                <a:latin typeface="Calibri" pitchFamily="34" charset="0"/>
              </a:rPr>
              <a:t>determine  the average  coulomb interaction between d electrons and basically </a:t>
            </a:r>
          </a:p>
          <a:p>
            <a:r>
              <a:rPr lang="en-US" sz="2000">
                <a:latin typeface="Calibri" pitchFamily="34" charset="0"/>
              </a:rPr>
              <a:t>are what we often call the Hubbard U.  This monopole integral is strongly reduced </a:t>
            </a:r>
          </a:p>
          <a:p>
            <a:r>
              <a:rPr lang="en-US" sz="2000">
                <a:latin typeface="Calibri" pitchFamily="34" charset="0"/>
              </a:rPr>
              <a:t>In polarizable surroundings as we discussed above.  Other integrals contribute to </a:t>
            </a:r>
          </a:p>
          <a:p>
            <a:r>
              <a:rPr lang="en-US" sz="2000">
                <a:latin typeface="Calibri" pitchFamily="34" charset="0"/>
              </a:rPr>
              <a:t>the multiplet structure dependent on exactly which  orbitals and spin states are</a:t>
            </a:r>
          </a:p>
          <a:p>
            <a:r>
              <a:rPr lang="en-US" sz="2000">
                <a:latin typeface="Calibri" pitchFamily="34" charset="0"/>
              </a:rPr>
              <a:t> occupied. There are three relevant coulomb integrals  called the Slater integrals;</a:t>
            </a:r>
          </a:p>
        </p:txBody>
      </p:sp>
      <p:graphicFrame>
        <p:nvGraphicFramePr>
          <p:cNvPr id="10242" name="Object 2"/>
          <p:cNvGraphicFramePr>
            <a:graphicFrameLocks noChangeAspect="1"/>
          </p:cNvGraphicFramePr>
          <p:nvPr/>
        </p:nvGraphicFramePr>
        <p:xfrm>
          <a:off x="1187450" y="2781300"/>
          <a:ext cx="354013" cy="1079500"/>
        </p:xfrm>
        <a:graphic>
          <a:graphicData uri="http://schemas.openxmlformats.org/presentationml/2006/ole">
            <p:oleObj spid="_x0000_s87042" name="Équation" r:id="rId3" imgW="228600" imgH="698400" progId="Equation.3">
              <p:embed/>
            </p:oleObj>
          </a:graphicData>
        </a:graphic>
      </p:graphicFrame>
      <p:sp>
        <p:nvSpPr>
          <p:cNvPr id="10246" name="TextBox 5"/>
          <p:cNvSpPr txBox="1">
            <a:spLocks noChangeArrowheads="1"/>
          </p:cNvSpPr>
          <p:nvPr/>
        </p:nvSpPr>
        <p:spPr bwMode="auto">
          <a:xfrm>
            <a:off x="1763713" y="2781300"/>
            <a:ext cx="2078037" cy="368300"/>
          </a:xfrm>
          <a:prstGeom prst="rect">
            <a:avLst/>
          </a:prstGeom>
          <a:noFill/>
          <a:ln w="9525">
            <a:noFill/>
            <a:miter lim="800000"/>
            <a:headEnd/>
            <a:tailEnd/>
          </a:ln>
        </p:spPr>
        <p:txBody>
          <a:bodyPr wrap="none">
            <a:spAutoFit/>
          </a:bodyPr>
          <a:lstStyle/>
          <a:p>
            <a:r>
              <a:rPr lang="en-US">
                <a:latin typeface="Calibri" pitchFamily="34" charset="0"/>
              </a:rPr>
              <a:t>= monopole integral</a:t>
            </a:r>
          </a:p>
        </p:txBody>
      </p:sp>
      <p:sp>
        <p:nvSpPr>
          <p:cNvPr id="10247" name="TextBox 6"/>
          <p:cNvSpPr txBox="1">
            <a:spLocks noChangeArrowheads="1"/>
          </p:cNvSpPr>
          <p:nvPr/>
        </p:nvSpPr>
        <p:spPr bwMode="auto">
          <a:xfrm>
            <a:off x="1835150" y="3141663"/>
            <a:ext cx="2074863" cy="368300"/>
          </a:xfrm>
          <a:prstGeom prst="rect">
            <a:avLst/>
          </a:prstGeom>
          <a:noFill/>
          <a:ln w="9525">
            <a:noFill/>
            <a:miter lim="800000"/>
            <a:headEnd/>
            <a:tailEnd/>
          </a:ln>
        </p:spPr>
        <p:txBody>
          <a:bodyPr wrap="none">
            <a:spAutoFit/>
          </a:bodyPr>
          <a:lstStyle/>
          <a:p>
            <a:r>
              <a:rPr lang="en-US">
                <a:latin typeface="Calibri" pitchFamily="34" charset="0"/>
              </a:rPr>
              <a:t>= dipole like integral</a:t>
            </a:r>
          </a:p>
        </p:txBody>
      </p:sp>
      <p:sp>
        <p:nvSpPr>
          <p:cNvPr id="10248" name="TextBox 7"/>
          <p:cNvSpPr txBox="1">
            <a:spLocks noChangeArrowheads="1"/>
          </p:cNvSpPr>
          <p:nvPr/>
        </p:nvSpPr>
        <p:spPr bwMode="auto">
          <a:xfrm>
            <a:off x="1835150" y="3500438"/>
            <a:ext cx="2206625" cy="369887"/>
          </a:xfrm>
          <a:prstGeom prst="rect">
            <a:avLst/>
          </a:prstGeom>
          <a:noFill/>
          <a:ln w="9525">
            <a:noFill/>
            <a:miter lim="800000"/>
            <a:headEnd/>
            <a:tailEnd/>
          </a:ln>
        </p:spPr>
        <p:txBody>
          <a:bodyPr wrap="none">
            <a:spAutoFit/>
          </a:bodyPr>
          <a:lstStyle/>
          <a:p>
            <a:r>
              <a:rPr lang="en-US">
                <a:latin typeface="Calibri" pitchFamily="34" charset="0"/>
              </a:rPr>
              <a:t>= quadrupole integral</a:t>
            </a:r>
          </a:p>
        </p:txBody>
      </p:sp>
      <p:sp>
        <p:nvSpPr>
          <p:cNvPr id="10249" name="TextBox 8"/>
          <p:cNvSpPr txBox="1">
            <a:spLocks noChangeArrowheads="1"/>
          </p:cNvSpPr>
          <p:nvPr/>
        </p:nvSpPr>
        <p:spPr bwMode="auto">
          <a:xfrm>
            <a:off x="468313" y="3933825"/>
            <a:ext cx="6364287" cy="368300"/>
          </a:xfrm>
          <a:prstGeom prst="rect">
            <a:avLst/>
          </a:prstGeom>
          <a:noFill/>
          <a:ln w="9525">
            <a:noFill/>
            <a:miter lim="800000"/>
            <a:headEnd/>
            <a:tailEnd/>
          </a:ln>
        </p:spPr>
        <p:txBody>
          <a:bodyPr wrap="none">
            <a:spAutoFit/>
          </a:bodyPr>
          <a:lstStyle/>
          <a:p>
            <a:r>
              <a:rPr lang="en-US">
                <a:latin typeface="Calibri" pitchFamily="34" charset="0"/>
              </a:rPr>
              <a:t>For TM compounds one often uses Racah Parameters A,B,C  with ;</a:t>
            </a:r>
          </a:p>
        </p:txBody>
      </p:sp>
      <p:graphicFrame>
        <p:nvGraphicFramePr>
          <p:cNvPr id="10243" name="Object 3"/>
          <p:cNvGraphicFramePr>
            <a:graphicFrameLocks noChangeAspect="1"/>
          </p:cNvGraphicFramePr>
          <p:nvPr/>
        </p:nvGraphicFramePr>
        <p:xfrm>
          <a:off x="1258888" y="4292600"/>
          <a:ext cx="5292725" cy="504825"/>
        </p:xfrm>
        <a:graphic>
          <a:graphicData uri="http://schemas.openxmlformats.org/presentationml/2006/ole">
            <p:oleObj spid="_x0000_s87043" name="Équation" r:id="rId4" imgW="2400120" imgH="228600" progId="Equation.3">
              <p:embed/>
            </p:oleObj>
          </a:graphicData>
        </a:graphic>
      </p:graphicFrame>
      <p:sp>
        <p:nvSpPr>
          <p:cNvPr id="10250" name="TextBox 10"/>
          <p:cNvSpPr txBox="1">
            <a:spLocks noChangeArrowheads="1"/>
          </p:cNvSpPr>
          <p:nvPr/>
        </p:nvSpPr>
        <p:spPr bwMode="auto">
          <a:xfrm>
            <a:off x="755650" y="4797425"/>
            <a:ext cx="3063875" cy="368300"/>
          </a:xfrm>
          <a:prstGeom prst="rect">
            <a:avLst/>
          </a:prstGeom>
          <a:noFill/>
          <a:ln w="9525">
            <a:noFill/>
            <a:miter lim="800000"/>
            <a:headEnd/>
            <a:tailEnd/>
          </a:ln>
        </p:spPr>
        <p:txBody>
          <a:bodyPr wrap="none">
            <a:spAutoFit/>
          </a:bodyPr>
          <a:lstStyle/>
          <a:p>
            <a:r>
              <a:rPr lang="en-US">
                <a:latin typeface="Calibri" pitchFamily="34" charset="0"/>
              </a:rPr>
              <a:t>Where in another convention ;</a:t>
            </a:r>
          </a:p>
        </p:txBody>
      </p:sp>
      <p:graphicFrame>
        <p:nvGraphicFramePr>
          <p:cNvPr id="10244" name="Object 4"/>
          <p:cNvGraphicFramePr>
            <a:graphicFrameLocks noChangeAspect="1"/>
          </p:cNvGraphicFramePr>
          <p:nvPr/>
        </p:nvGraphicFramePr>
        <p:xfrm>
          <a:off x="3924300" y="4797425"/>
          <a:ext cx="3527425" cy="642938"/>
        </p:xfrm>
        <a:graphic>
          <a:graphicData uri="http://schemas.openxmlformats.org/presentationml/2006/ole">
            <p:oleObj spid="_x0000_s87044" name="Équation" r:id="rId5" imgW="2158920" imgH="393480" progId="Equation.3">
              <p:embed/>
            </p:oleObj>
          </a:graphicData>
        </a:graphic>
      </p:graphicFrame>
      <p:sp>
        <p:nvSpPr>
          <p:cNvPr id="10251" name="TextBox 12"/>
          <p:cNvSpPr txBox="1">
            <a:spLocks noChangeArrowheads="1"/>
          </p:cNvSpPr>
          <p:nvPr/>
        </p:nvSpPr>
        <p:spPr bwMode="auto">
          <a:xfrm>
            <a:off x="395288" y="5445125"/>
            <a:ext cx="8839200" cy="923925"/>
          </a:xfrm>
          <a:prstGeom prst="rect">
            <a:avLst/>
          </a:prstGeom>
          <a:noFill/>
          <a:ln w="9525">
            <a:noFill/>
            <a:miter lim="800000"/>
            <a:headEnd/>
            <a:tailEnd/>
          </a:ln>
        </p:spPr>
        <p:txBody>
          <a:bodyPr wrap="none">
            <a:spAutoFit/>
          </a:bodyPr>
          <a:lstStyle/>
          <a:p>
            <a:r>
              <a:rPr lang="en-US">
                <a:latin typeface="Calibri" pitchFamily="34" charset="0"/>
              </a:rPr>
              <a:t>The B and C Racah parameters are close to the free ion values and can be carried over </a:t>
            </a:r>
          </a:p>
          <a:p>
            <a:r>
              <a:rPr lang="en-US">
                <a:latin typeface="Calibri" pitchFamily="34" charset="0"/>
              </a:rPr>
              <a:t>From tabulated gas phase spectroscopy data.  “ Moores tables” They are hardly reduced in </a:t>
            </a:r>
          </a:p>
          <a:p>
            <a:r>
              <a:rPr lang="en-US">
                <a:latin typeface="Calibri" pitchFamily="34" charset="0"/>
              </a:rPr>
              <a:t>A polarizable medium since they do not involve changing the number of electrons on an ion.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Reduction of coulomb and exchange in solids</a:t>
            </a:r>
          </a:p>
        </p:txBody>
      </p:sp>
      <p:sp>
        <p:nvSpPr>
          <p:cNvPr id="3" name="Content Placeholder 2"/>
          <p:cNvSpPr>
            <a:spLocks noGrp="1"/>
          </p:cNvSpPr>
          <p:nvPr>
            <p:ph idx="1"/>
          </p:nvPr>
        </p:nvSpPr>
        <p:spPr/>
        <p:txBody>
          <a:bodyPr rtlCol="0">
            <a:normAutofit fontScale="85000" lnSpcReduction="10000"/>
          </a:bodyPr>
          <a:lstStyle/>
          <a:p>
            <a:pPr fontAlgn="auto">
              <a:spcAft>
                <a:spcPts val="0"/>
              </a:spcAft>
              <a:defRPr/>
            </a:pPr>
            <a:r>
              <a:rPr lang="en-US" dirty="0" smtClean="0"/>
              <a:t>Recall that U or F0 is strongly reduced in the solid. This is the monopole coulomb integral describing the reduction of interaction of two charges on the same atom</a:t>
            </a:r>
          </a:p>
          <a:p>
            <a:pPr fontAlgn="auto">
              <a:spcAft>
                <a:spcPts val="0"/>
              </a:spcAft>
              <a:defRPr/>
            </a:pPr>
            <a:r>
              <a:rPr lang="en-US" dirty="0" smtClean="0"/>
              <a:t>However the other integrals F2 andF4 and G’s do not involve changes of charge but simply changes of the orbital occupations of the electrons so these are not or hardly reduced in solids . The surroundings does  not care much if locally the spin is 1 or zero.  </a:t>
            </a:r>
          </a:p>
          <a:p>
            <a:pPr fontAlgn="auto">
              <a:spcAft>
                <a:spcPts val="0"/>
              </a:spcAft>
              <a:defRPr/>
            </a:pPr>
            <a:r>
              <a:rPr lang="en-US" dirty="0" smtClean="0"/>
              <a:t>This makes the </a:t>
            </a:r>
            <a:r>
              <a:rPr lang="en-US" dirty="0" err="1" smtClean="0"/>
              <a:t>multiplet</a:t>
            </a:r>
            <a:r>
              <a:rPr lang="en-US" dirty="0" smtClean="0"/>
              <a:t> structure all the more important!!!!! It can in fact exceed U itself</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rot="120000">
            <a:off x="214313" y="214313"/>
            <a:ext cx="7286625" cy="6559550"/>
          </a:xfrm>
          <a:prstGeom prst="rect">
            <a:avLst/>
          </a:prstGeom>
          <a:noFill/>
          <a:ln w="9525">
            <a:noFill/>
            <a:miter lim="800000"/>
            <a:headEnd/>
            <a:tailEnd/>
          </a:ln>
        </p:spPr>
      </p:pic>
      <p:sp>
        <p:nvSpPr>
          <p:cNvPr id="41987" name="TextBox 2"/>
          <p:cNvSpPr txBox="1">
            <a:spLocks noChangeArrowheads="1"/>
          </p:cNvSpPr>
          <p:nvPr/>
        </p:nvSpPr>
        <p:spPr bwMode="auto">
          <a:xfrm>
            <a:off x="6300788" y="188913"/>
            <a:ext cx="1260475" cy="368300"/>
          </a:xfrm>
          <a:prstGeom prst="rect">
            <a:avLst/>
          </a:prstGeom>
          <a:noFill/>
          <a:ln w="9525">
            <a:noFill/>
            <a:miter lim="800000"/>
            <a:headEnd/>
            <a:tailEnd/>
          </a:ln>
        </p:spPr>
        <p:txBody>
          <a:bodyPr wrap="none">
            <a:spAutoFit/>
          </a:bodyPr>
          <a:lstStyle/>
          <a:p>
            <a:r>
              <a:rPr lang="en-US">
                <a:latin typeface="Calibri" pitchFamily="34" charset="0"/>
              </a:rPr>
              <a:t>Ballhausen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Box 2"/>
          <p:cNvSpPr txBox="1">
            <a:spLocks noChangeArrowheads="1"/>
          </p:cNvSpPr>
          <p:nvPr/>
        </p:nvSpPr>
        <p:spPr bwMode="auto">
          <a:xfrm>
            <a:off x="1476375" y="0"/>
            <a:ext cx="6408738" cy="954088"/>
          </a:xfrm>
          <a:prstGeom prst="rect">
            <a:avLst/>
          </a:prstGeom>
          <a:noFill/>
          <a:ln w="9525">
            <a:noFill/>
            <a:miter lim="800000"/>
            <a:headEnd/>
            <a:tailEnd/>
          </a:ln>
        </p:spPr>
        <p:txBody>
          <a:bodyPr wrap="none">
            <a:spAutoFit/>
          </a:bodyPr>
          <a:lstStyle/>
          <a:p>
            <a:r>
              <a:rPr lang="en-US" sz="2800">
                <a:latin typeface="Calibri" pitchFamily="34" charset="0"/>
              </a:rPr>
              <a:t>Multiplet structure for free TM atoms rare</a:t>
            </a:r>
          </a:p>
          <a:p>
            <a:r>
              <a:rPr lang="en-US" sz="2800">
                <a:latin typeface="Calibri" pitchFamily="34" charset="0"/>
              </a:rPr>
              <a:t>Earths can be found in the reference</a:t>
            </a:r>
          </a:p>
        </p:txBody>
      </p:sp>
      <p:graphicFrame>
        <p:nvGraphicFramePr>
          <p:cNvPr id="11266" name="Object 3"/>
          <p:cNvGraphicFramePr>
            <a:graphicFrameLocks noChangeAspect="1"/>
          </p:cNvGraphicFramePr>
          <p:nvPr/>
        </p:nvGraphicFramePr>
        <p:xfrm>
          <a:off x="250825" y="1000125"/>
          <a:ext cx="5184775" cy="2141538"/>
        </p:xfrm>
        <a:graphic>
          <a:graphicData uri="http://schemas.openxmlformats.org/presentationml/2006/ole">
            <p:oleObj spid="_x0000_s88066" name="Équation" r:id="rId3" imgW="2920680" imgH="1206360" progId="Equation.3">
              <p:embed/>
            </p:oleObj>
          </a:graphicData>
        </a:graphic>
      </p:graphicFrame>
      <p:graphicFrame>
        <p:nvGraphicFramePr>
          <p:cNvPr id="11267" name="Object 4"/>
          <p:cNvGraphicFramePr>
            <a:graphicFrameLocks noChangeAspect="1"/>
          </p:cNvGraphicFramePr>
          <p:nvPr/>
        </p:nvGraphicFramePr>
        <p:xfrm>
          <a:off x="179388" y="3284538"/>
          <a:ext cx="6283325" cy="1754187"/>
        </p:xfrm>
        <a:graphic>
          <a:graphicData uri="http://schemas.openxmlformats.org/presentationml/2006/ole">
            <p:oleObj spid="_x0000_s88067" name="Équation" r:id="rId4" imgW="3276360" imgH="914400" progId="Equation.3">
              <p:embed/>
            </p:oleObj>
          </a:graphicData>
        </a:graphic>
      </p:graphicFrame>
      <p:graphicFrame>
        <p:nvGraphicFramePr>
          <p:cNvPr id="11268" name="Object 5"/>
          <p:cNvGraphicFramePr>
            <a:graphicFrameLocks noChangeAspect="1"/>
          </p:cNvGraphicFramePr>
          <p:nvPr/>
        </p:nvGraphicFramePr>
        <p:xfrm>
          <a:off x="179388" y="5300663"/>
          <a:ext cx="7386637" cy="720725"/>
        </p:xfrm>
        <a:graphic>
          <a:graphicData uri="http://schemas.openxmlformats.org/presentationml/2006/ole">
            <p:oleObj spid="_x0000_s88068" name="Équation" r:id="rId5" imgW="4038480" imgH="393480" progId="Equation.3">
              <p:embed/>
            </p:oleObj>
          </a:graphicData>
        </a:graphic>
      </p:graphicFrame>
      <p:sp>
        <p:nvSpPr>
          <p:cNvPr id="11270" name="Rectangle 6"/>
          <p:cNvSpPr>
            <a:spLocks noChangeArrowheads="1"/>
          </p:cNvSpPr>
          <p:nvPr/>
        </p:nvSpPr>
        <p:spPr bwMode="auto">
          <a:xfrm>
            <a:off x="5651500" y="6092825"/>
            <a:ext cx="3097213" cy="369888"/>
          </a:xfrm>
          <a:prstGeom prst="rect">
            <a:avLst/>
          </a:prstGeom>
          <a:noFill/>
          <a:ln w="9525">
            <a:noFill/>
            <a:miter lim="800000"/>
            <a:headEnd/>
            <a:tailEnd/>
          </a:ln>
        </p:spPr>
        <p:txBody>
          <a:bodyPr>
            <a:spAutoFit/>
          </a:bodyPr>
          <a:lstStyle/>
          <a:p>
            <a:r>
              <a:rPr lang="en-CA" sz="1400">
                <a:latin typeface="Calibri" pitchFamily="34" charset="0"/>
              </a:rPr>
              <a:t>VanderMarel etal PRB 37 , 10674 (1988</a:t>
            </a:r>
            <a:r>
              <a:rPr lang="en-CA">
                <a:latin typeface="Calibri" pitchFamily="34" charset="0"/>
              </a:rPr>
              <a:t>)</a:t>
            </a:r>
            <a:endParaRPr lang="en-US">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5357813"/>
            <a:ext cx="9144000" cy="2046287"/>
          </a:xfrm>
          <a:prstGeom prst="rect">
            <a:avLst/>
          </a:prstGeom>
          <a:noFill/>
          <a:ln w="9525">
            <a:noFill/>
            <a:miter lim="800000"/>
            <a:headEnd/>
            <a:tailEnd/>
          </a:ln>
        </p:spPr>
        <p:txBody>
          <a:bodyPr>
            <a:spAutoFit/>
          </a:bodyPr>
          <a:lstStyle/>
          <a:p>
            <a:r>
              <a:rPr lang="en-US" sz="2000">
                <a:solidFill>
                  <a:srgbClr val="CC0066"/>
                </a:solidFill>
                <a:latin typeface="Calibri" pitchFamily="34" charset="0"/>
              </a:rPr>
              <a:t>			</a:t>
            </a:r>
            <a:r>
              <a:rPr lang="en-US" sz="2000" b="1">
                <a:solidFill>
                  <a:srgbClr val="CC0066"/>
                </a:solidFill>
                <a:latin typeface="Calibri" pitchFamily="34" charset="0"/>
              </a:rPr>
              <a:t>Coexistance-----Hybridization</a:t>
            </a:r>
          </a:p>
          <a:p>
            <a:r>
              <a:rPr lang="en-US" sz="2000" b="1">
                <a:solidFill>
                  <a:srgbClr val="CC0066"/>
                </a:solidFill>
                <a:latin typeface="Calibri" pitchFamily="34" charset="0"/>
              </a:rPr>
              <a:t>Kondo, Mixed valent, Valence fluctuation, local moments, Semicond.-metal transitions, Heavy Fermions, High Tc’s, Colossal magneto resistance, Spin tronics, orbitronics </a:t>
            </a:r>
          </a:p>
          <a:p>
            <a:endParaRPr lang="en-US" sz="2000" b="1">
              <a:solidFill>
                <a:srgbClr val="CC0066"/>
              </a:solidFill>
              <a:latin typeface="Calibri" pitchFamily="34" charset="0"/>
            </a:endParaRPr>
          </a:p>
          <a:p>
            <a:pPr>
              <a:spcBef>
                <a:spcPct val="50000"/>
              </a:spcBef>
            </a:pPr>
            <a:endParaRPr lang="en-US">
              <a:latin typeface="Calibri" pitchFamily="34" charset="0"/>
            </a:endParaRPr>
          </a:p>
        </p:txBody>
      </p:sp>
      <p:sp>
        <p:nvSpPr>
          <p:cNvPr id="16387" name="Rectangle 3"/>
          <p:cNvSpPr>
            <a:spLocks noChangeArrowheads="1"/>
          </p:cNvSpPr>
          <p:nvPr/>
        </p:nvSpPr>
        <p:spPr bwMode="auto">
          <a:xfrm>
            <a:off x="928688" y="0"/>
            <a:ext cx="7358062" cy="523875"/>
          </a:xfrm>
          <a:prstGeom prst="rect">
            <a:avLst/>
          </a:prstGeom>
          <a:noFill/>
          <a:ln w="9525">
            <a:noFill/>
            <a:miter lim="800000"/>
            <a:headEnd/>
            <a:tailEnd/>
          </a:ln>
        </p:spPr>
        <p:txBody>
          <a:bodyPr wrap="none">
            <a:spAutoFit/>
          </a:bodyPr>
          <a:lstStyle/>
          <a:p>
            <a:r>
              <a:rPr lang="en-US" sz="2800" b="1">
                <a:latin typeface="Calibri" pitchFamily="34" charset="0"/>
              </a:rPr>
              <a:t>Two extremes for atomic valence states in solids</a:t>
            </a:r>
          </a:p>
        </p:txBody>
      </p:sp>
      <p:pic>
        <p:nvPicPr>
          <p:cNvPr id="16388" name="Picture 4" descr="Picture7"/>
          <p:cNvPicPr>
            <a:picLocks noChangeAspect="1" noChangeArrowheads="1"/>
          </p:cNvPicPr>
          <p:nvPr/>
        </p:nvPicPr>
        <p:blipFill>
          <a:blip r:embed="rId2" cstate="print">
            <a:lum bright="-24000" contrast="58000"/>
          </a:blip>
          <a:srcRect b="7933"/>
          <a:stretch>
            <a:fillRect/>
          </a:stretch>
        </p:blipFill>
        <p:spPr bwMode="auto">
          <a:xfrm>
            <a:off x="1619250" y="500063"/>
            <a:ext cx="5810250" cy="4378325"/>
          </a:xfrm>
          <a:prstGeom prst="rect">
            <a:avLst/>
          </a:prstGeom>
          <a:noFill/>
          <a:ln w="9525">
            <a:noFill/>
            <a:miter lim="800000"/>
            <a:headEnd/>
            <a:tailEnd/>
          </a:ln>
        </p:spPr>
      </p:pic>
      <p:sp>
        <p:nvSpPr>
          <p:cNvPr id="16389" name="Text Box 5"/>
          <p:cNvSpPr txBox="1">
            <a:spLocks noChangeArrowheads="1"/>
          </p:cNvSpPr>
          <p:nvPr/>
        </p:nvSpPr>
        <p:spPr bwMode="auto">
          <a:xfrm>
            <a:off x="2071688" y="4857750"/>
            <a:ext cx="5162550" cy="523875"/>
          </a:xfrm>
          <a:prstGeom prst="rect">
            <a:avLst/>
          </a:prstGeom>
          <a:noFill/>
          <a:ln w="9525">
            <a:noFill/>
            <a:miter lim="800000"/>
            <a:headEnd/>
            <a:tailEnd/>
          </a:ln>
        </p:spPr>
        <p:txBody>
          <a:bodyPr wrap="none">
            <a:spAutoFit/>
          </a:bodyPr>
          <a:lstStyle/>
          <a:p>
            <a:r>
              <a:rPr lang="en-US" sz="2800" b="1">
                <a:solidFill>
                  <a:srgbClr val="3366FF"/>
                </a:solidFill>
                <a:latin typeface="Calibri" pitchFamily="34" charset="0"/>
              </a:rPr>
              <a:t>Where is the interesting physics?</a:t>
            </a:r>
            <a:r>
              <a:rPr lang="en-US" sz="2800">
                <a:latin typeface="Calibri" pitchFamily="34" charset="0"/>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t="8762" b="3165"/>
          <a:stretch>
            <a:fillRect/>
          </a:stretch>
        </p:blipFill>
        <p:spPr bwMode="auto">
          <a:xfrm>
            <a:off x="0" y="476250"/>
            <a:ext cx="9144000" cy="11072813"/>
          </a:xfrm>
          <a:prstGeom prst="rect">
            <a:avLst/>
          </a:prstGeom>
          <a:noFill/>
          <a:ln w="9525">
            <a:noFill/>
            <a:miter lim="800000"/>
            <a:headEnd/>
            <a:tailEnd/>
          </a:ln>
        </p:spPr>
      </p:pic>
      <p:sp>
        <p:nvSpPr>
          <p:cNvPr id="43011" name="Rectangle 2"/>
          <p:cNvSpPr>
            <a:spLocks noChangeArrowheads="1"/>
          </p:cNvSpPr>
          <p:nvPr/>
        </p:nvSpPr>
        <p:spPr bwMode="auto">
          <a:xfrm>
            <a:off x="0" y="168275"/>
            <a:ext cx="3100388" cy="307975"/>
          </a:xfrm>
          <a:prstGeom prst="rect">
            <a:avLst/>
          </a:prstGeom>
          <a:noFill/>
          <a:ln w="9525">
            <a:noFill/>
            <a:miter lim="800000"/>
            <a:headEnd/>
            <a:tailEnd/>
          </a:ln>
        </p:spPr>
        <p:txBody>
          <a:bodyPr wrap="none">
            <a:spAutoFit/>
          </a:bodyPr>
          <a:lstStyle/>
          <a:p>
            <a:r>
              <a:rPr lang="en-CA" sz="1400">
                <a:latin typeface="Calibri" pitchFamily="34" charset="0"/>
              </a:rPr>
              <a:t>VanderMarel etal PRB 37 , 10674 (1988)</a:t>
            </a:r>
            <a:endParaRPr lang="en-US" sz="1400">
              <a:latin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fontAlgn="auto">
              <a:spcAft>
                <a:spcPts val="0"/>
              </a:spcAft>
              <a:defRPr/>
            </a:pPr>
            <a:r>
              <a:rPr lang="en-US" dirty="0" err="1" smtClean="0"/>
              <a:t>Hunds</a:t>
            </a:r>
            <a:r>
              <a:rPr lang="en-US" dirty="0" smtClean="0"/>
              <a:t>’ rules</a:t>
            </a:r>
            <a:br>
              <a:rPr lang="en-US" dirty="0" smtClean="0"/>
            </a:br>
            <a:r>
              <a:rPr lang="en-US" dirty="0" smtClean="0"/>
              <a:t>First the Physics</a:t>
            </a:r>
          </a:p>
        </p:txBody>
      </p:sp>
      <p:sp>
        <p:nvSpPr>
          <p:cNvPr id="4" name="Content Placeholder 3"/>
          <p:cNvSpPr>
            <a:spLocks noGrp="1"/>
          </p:cNvSpPr>
          <p:nvPr>
            <p:ph idx="1"/>
          </p:nvPr>
        </p:nvSpPr>
        <p:spPr/>
        <p:txBody>
          <a:bodyPr rtlCol="0">
            <a:normAutofit lnSpcReduction="10000"/>
          </a:bodyPr>
          <a:lstStyle/>
          <a:p>
            <a:pPr fontAlgn="auto">
              <a:spcAft>
                <a:spcPts val="0"/>
              </a:spcAft>
              <a:defRPr/>
            </a:pPr>
            <a:r>
              <a:rPr lang="en-US" dirty="0" smtClean="0"/>
              <a:t>Maximize the total spin—spin parallel electrons must be in different spatial </a:t>
            </a:r>
            <a:r>
              <a:rPr lang="en-US" dirty="0" err="1" smtClean="0"/>
              <a:t>orbitals</a:t>
            </a:r>
            <a:r>
              <a:rPr lang="en-US" dirty="0" smtClean="0"/>
              <a:t> i.e. m values (Pauli) which reduces the Coulomb repulsion</a:t>
            </a:r>
          </a:p>
          <a:p>
            <a:pPr fontAlgn="auto">
              <a:spcAft>
                <a:spcPts val="0"/>
              </a:spcAft>
              <a:defRPr/>
            </a:pPr>
            <a:r>
              <a:rPr lang="en-US" dirty="0" smtClean="0"/>
              <a:t>2</a:t>
            </a:r>
            <a:r>
              <a:rPr lang="en-US" baseline="30000" dirty="0" smtClean="0"/>
              <a:t>nd</a:t>
            </a:r>
            <a:r>
              <a:rPr lang="en-US" dirty="0" smtClean="0"/>
              <a:t> Rule  then maximize the total orbital angular momentum L. This involves large m quantum numbers and lots of angular lobes and therefore electrons can avoid each other and lower Coulomb repulsion</a:t>
            </a:r>
          </a:p>
          <a:p>
            <a:pPr fontAlgn="auto">
              <a:spcAft>
                <a:spcPts val="0"/>
              </a:spcAft>
              <a:defRPr/>
            </a:pPr>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2"/>
          <p:cNvSpPr>
            <a:spLocks noGrp="1"/>
          </p:cNvSpPr>
          <p:nvPr>
            <p:ph type="title"/>
          </p:nvPr>
        </p:nvSpPr>
        <p:spPr/>
        <p:txBody>
          <a:bodyPr/>
          <a:lstStyle/>
          <a:p>
            <a:r>
              <a:rPr lang="en-US" smtClean="0"/>
              <a:t>Hunds’ third rule </a:t>
            </a:r>
          </a:p>
        </p:txBody>
      </p:sp>
      <p:sp>
        <p:nvSpPr>
          <p:cNvPr id="12292" name="Content Placeholder 3"/>
          <p:cNvSpPr>
            <a:spLocks noGrp="1"/>
          </p:cNvSpPr>
          <p:nvPr>
            <p:ph idx="1"/>
          </p:nvPr>
        </p:nvSpPr>
        <p:spPr>
          <a:xfrm>
            <a:off x="457200" y="1423988"/>
            <a:ext cx="8229600" cy="4525962"/>
          </a:xfrm>
        </p:spPr>
        <p:txBody>
          <a:bodyPr/>
          <a:lstStyle/>
          <a:p>
            <a:r>
              <a:rPr lang="en-US" dirty="0" smtClean="0"/>
              <a:t>&lt; half filled shell  J=L-S  &gt; half filled shell J=L+S</a:t>
            </a:r>
          </a:p>
          <a:p>
            <a:r>
              <a:rPr lang="en-US" dirty="0" smtClean="0"/>
              <a:t>Result of spin orbit coupling</a:t>
            </a:r>
          </a:p>
          <a:p>
            <a:endParaRPr lang="en-US" dirty="0" smtClean="0"/>
          </a:p>
          <a:p>
            <a:endParaRPr lang="en-US" dirty="0" smtClean="0"/>
          </a:p>
          <a:p>
            <a:r>
              <a:rPr lang="en-US" dirty="0" smtClean="0"/>
              <a:t>Spin orbit results in magnetic anisotropy, g factors different from 2, orbital contribution to the magnetic moment, --- </a:t>
            </a:r>
          </a:p>
        </p:txBody>
      </p:sp>
      <p:graphicFrame>
        <p:nvGraphicFramePr>
          <p:cNvPr id="12290" name="Object 2"/>
          <p:cNvGraphicFramePr>
            <a:graphicFrameLocks noChangeAspect="1"/>
          </p:cNvGraphicFramePr>
          <p:nvPr/>
        </p:nvGraphicFramePr>
        <p:xfrm>
          <a:off x="1116013" y="2636838"/>
          <a:ext cx="4459287" cy="936625"/>
        </p:xfrm>
        <a:graphic>
          <a:graphicData uri="http://schemas.openxmlformats.org/presentationml/2006/ole">
            <p:oleObj spid="_x0000_s89090" name="Équation" r:id="rId3" imgW="2057400" imgH="431640" progId="Equation.3">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3" cstate="print"/>
          <a:srcRect t="26077" b="32045"/>
          <a:stretch>
            <a:fillRect/>
          </a:stretch>
        </p:blipFill>
        <p:spPr bwMode="auto">
          <a:xfrm>
            <a:off x="1042988" y="1628775"/>
            <a:ext cx="6438900" cy="3168650"/>
          </a:xfrm>
          <a:prstGeom prst="rect">
            <a:avLst/>
          </a:prstGeom>
          <a:noFill/>
          <a:ln w="9525">
            <a:noFill/>
            <a:miter lim="800000"/>
            <a:headEnd/>
            <a:tailEnd/>
          </a:ln>
        </p:spPr>
      </p:pic>
      <p:sp>
        <p:nvSpPr>
          <p:cNvPr id="13316" name="Title 2"/>
          <p:cNvSpPr>
            <a:spLocks noGrp="1"/>
          </p:cNvSpPr>
          <p:nvPr>
            <p:ph type="title" idx="4294967295"/>
          </p:nvPr>
        </p:nvSpPr>
        <p:spPr>
          <a:xfrm>
            <a:off x="0" y="0"/>
            <a:ext cx="9144000" cy="1143000"/>
          </a:xfrm>
        </p:spPr>
        <p:txBody>
          <a:bodyPr/>
          <a:lstStyle/>
          <a:p>
            <a:r>
              <a:rPr lang="en-US" sz="3200" smtClean="0"/>
              <a:t>A little more formal   from Slater “ Quantum theory of Atomic structure chapter 13 and appendix 20</a:t>
            </a:r>
          </a:p>
        </p:txBody>
      </p:sp>
      <p:sp>
        <p:nvSpPr>
          <p:cNvPr id="13317" name="TextBox 4"/>
          <p:cNvSpPr txBox="1">
            <a:spLocks noChangeArrowheads="1"/>
          </p:cNvSpPr>
          <p:nvPr/>
        </p:nvSpPr>
        <p:spPr bwMode="auto">
          <a:xfrm>
            <a:off x="179388" y="1196975"/>
            <a:ext cx="2784475" cy="369888"/>
          </a:xfrm>
          <a:prstGeom prst="rect">
            <a:avLst/>
          </a:prstGeom>
          <a:noFill/>
          <a:ln w="9525">
            <a:noFill/>
            <a:miter lim="800000"/>
            <a:headEnd/>
            <a:tailEnd/>
          </a:ln>
        </p:spPr>
        <p:txBody>
          <a:bodyPr wrap="none">
            <a:spAutoFit/>
          </a:bodyPr>
          <a:lstStyle/>
          <a:p>
            <a:r>
              <a:rPr lang="en-US">
                <a:latin typeface="Calibri" pitchFamily="34" charset="0"/>
              </a:rPr>
              <a:t>One electron wave function</a:t>
            </a:r>
          </a:p>
        </p:txBody>
      </p:sp>
      <p:sp>
        <p:nvSpPr>
          <p:cNvPr id="13318" name="TextBox 5"/>
          <p:cNvSpPr txBox="1">
            <a:spLocks noChangeArrowheads="1"/>
          </p:cNvSpPr>
          <p:nvPr/>
        </p:nvSpPr>
        <p:spPr bwMode="auto">
          <a:xfrm>
            <a:off x="323850" y="4941888"/>
            <a:ext cx="2874963" cy="460375"/>
          </a:xfrm>
          <a:prstGeom prst="rect">
            <a:avLst/>
          </a:prstGeom>
          <a:noFill/>
          <a:ln w="9525">
            <a:noFill/>
            <a:miter lim="800000"/>
            <a:headEnd/>
            <a:tailEnd/>
          </a:ln>
        </p:spPr>
        <p:txBody>
          <a:bodyPr wrap="none">
            <a:spAutoFit/>
          </a:bodyPr>
          <a:lstStyle/>
          <a:p>
            <a:r>
              <a:rPr lang="en-US" sz="2400">
                <a:latin typeface="Calibri" pitchFamily="34" charset="0"/>
              </a:rPr>
              <a:t>We need to calculate </a:t>
            </a:r>
          </a:p>
        </p:txBody>
      </p:sp>
      <p:graphicFrame>
        <p:nvGraphicFramePr>
          <p:cNvPr id="13314" name="Object 2"/>
          <p:cNvGraphicFramePr>
            <a:graphicFrameLocks noChangeAspect="1"/>
          </p:cNvGraphicFramePr>
          <p:nvPr/>
        </p:nvGraphicFramePr>
        <p:xfrm>
          <a:off x="3132138" y="4797425"/>
          <a:ext cx="1439862" cy="719138"/>
        </p:xfrm>
        <a:graphic>
          <a:graphicData uri="http://schemas.openxmlformats.org/presentationml/2006/ole">
            <p:oleObj spid="_x0000_s90114" name="Équation" r:id="rId4" imgW="520560" imgH="253800" progId="Equation.3">
              <p:embed/>
            </p:oleObj>
          </a:graphicData>
        </a:graphic>
      </p:graphicFrame>
      <p:sp>
        <p:nvSpPr>
          <p:cNvPr id="13319" name="TextBox 7"/>
          <p:cNvSpPr txBox="1">
            <a:spLocks noChangeArrowheads="1"/>
          </p:cNvSpPr>
          <p:nvPr/>
        </p:nvSpPr>
        <p:spPr bwMode="auto">
          <a:xfrm>
            <a:off x="323850" y="5662613"/>
            <a:ext cx="8666163" cy="831850"/>
          </a:xfrm>
          <a:prstGeom prst="rect">
            <a:avLst/>
          </a:prstGeom>
          <a:noFill/>
          <a:ln w="9525">
            <a:noFill/>
            <a:miter lim="800000"/>
            <a:headEnd/>
            <a:tailEnd/>
          </a:ln>
        </p:spPr>
        <p:txBody>
          <a:bodyPr wrap="none">
            <a:spAutoFit/>
          </a:bodyPr>
          <a:lstStyle/>
          <a:p>
            <a:r>
              <a:rPr lang="en-US" sz="2400">
                <a:latin typeface="Calibri" pitchFamily="34" charset="0"/>
              </a:rPr>
              <a:t>Where I,j,r,t label the quantum Numbers of the occupied states and </a:t>
            </a:r>
          </a:p>
          <a:p>
            <a:r>
              <a:rPr lang="en-US" sz="2400">
                <a:latin typeface="Calibri" pitchFamily="34" charset="0"/>
              </a:rPr>
              <a:t>we sum over all the occupied states in the total wave function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t="5135" b="33899"/>
          <a:stretch>
            <a:fillRect/>
          </a:stretch>
        </p:blipFill>
        <p:spPr bwMode="auto">
          <a:xfrm>
            <a:off x="357188" y="0"/>
            <a:ext cx="8096250" cy="6786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t="6416" b="5661"/>
          <a:stretch>
            <a:fillRect/>
          </a:stretch>
        </p:blipFill>
        <p:spPr bwMode="auto">
          <a:xfrm>
            <a:off x="1042988" y="0"/>
            <a:ext cx="67691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lum bright="-22000" contrast="38000"/>
          </a:blip>
          <a:srcRect t="7059" b="14005"/>
          <a:stretch>
            <a:fillRect/>
          </a:stretch>
        </p:blipFill>
        <p:spPr bwMode="auto">
          <a:xfrm>
            <a:off x="1357313" y="357188"/>
            <a:ext cx="5594350" cy="6072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l="12425" t="11041" r="22743" b="39833"/>
          <a:stretch>
            <a:fillRect/>
          </a:stretch>
        </p:blipFill>
        <p:spPr bwMode="auto">
          <a:xfrm rot="-60000">
            <a:off x="52388" y="674688"/>
            <a:ext cx="5886450" cy="6132512"/>
          </a:xfrm>
          <a:prstGeom prst="rect">
            <a:avLst/>
          </a:prstGeom>
          <a:noFill/>
          <a:ln w="9525">
            <a:noFill/>
            <a:miter lim="800000"/>
            <a:headEnd/>
            <a:tailEnd/>
          </a:ln>
        </p:spPr>
      </p:pic>
      <p:sp>
        <p:nvSpPr>
          <p:cNvPr id="49155" name="Rectangle 2"/>
          <p:cNvSpPr>
            <a:spLocks noChangeArrowheads="1"/>
          </p:cNvSpPr>
          <p:nvPr/>
        </p:nvSpPr>
        <p:spPr bwMode="auto">
          <a:xfrm>
            <a:off x="0" y="404813"/>
            <a:ext cx="3100388" cy="307975"/>
          </a:xfrm>
          <a:prstGeom prst="rect">
            <a:avLst/>
          </a:prstGeom>
          <a:noFill/>
          <a:ln w="9525">
            <a:noFill/>
            <a:miter lim="800000"/>
            <a:headEnd/>
            <a:tailEnd/>
          </a:ln>
        </p:spPr>
        <p:txBody>
          <a:bodyPr wrap="none">
            <a:spAutoFit/>
          </a:bodyPr>
          <a:lstStyle/>
          <a:p>
            <a:r>
              <a:rPr lang="en-CA" sz="1400">
                <a:latin typeface="Calibri" pitchFamily="34" charset="0"/>
              </a:rPr>
              <a:t>VanderMarel etal PRB 37 , 10674 (1988)</a:t>
            </a:r>
            <a:endParaRPr lang="en-US" sz="1400">
              <a:latin typeface="Calibri" pitchFamily="34" charset="0"/>
            </a:endParaRPr>
          </a:p>
        </p:txBody>
      </p:sp>
      <p:sp>
        <p:nvSpPr>
          <p:cNvPr id="49156" name="TextBox 3"/>
          <p:cNvSpPr txBox="1">
            <a:spLocks noChangeArrowheads="1"/>
          </p:cNvSpPr>
          <p:nvPr/>
        </p:nvSpPr>
        <p:spPr bwMode="auto">
          <a:xfrm>
            <a:off x="2700338" y="0"/>
            <a:ext cx="5162550" cy="461963"/>
          </a:xfrm>
          <a:prstGeom prst="rect">
            <a:avLst/>
          </a:prstGeom>
          <a:noFill/>
          <a:ln w="9525">
            <a:noFill/>
            <a:miter lim="800000"/>
            <a:headEnd/>
            <a:tailEnd/>
          </a:ln>
        </p:spPr>
        <p:txBody>
          <a:bodyPr wrap="none">
            <a:spAutoFit/>
          </a:bodyPr>
          <a:lstStyle/>
          <a:p>
            <a:r>
              <a:rPr lang="en-US" sz="2400">
                <a:latin typeface="Calibri" pitchFamily="34" charset="0"/>
              </a:rPr>
              <a:t>Nultiplet structure of 3d TM free atoms </a:t>
            </a:r>
          </a:p>
        </p:txBody>
      </p:sp>
      <p:sp>
        <p:nvSpPr>
          <p:cNvPr id="49157" name="TextBox 4"/>
          <p:cNvSpPr txBox="1">
            <a:spLocks noChangeArrowheads="1"/>
          </p:cNvSpPr>
          <p:nvPr/>
        </p:nvSpPr>
        <p:spPr bwMode="auto">
          <a:xfrm>
            <a:off x="6372225" y="1412875"/>
            <a:ext cx="2994025" cy="1200150"/>
          </a:xfrm>
          <a:prstGeom prst="rect">
            <a:avLst/>
          </a:prstGeom>
          <a:noFill/>
          <a:ln w="9525">
            <a:noFill/>
            <a:miter lim="800000"/>
            <a:headEnd/>
            <a:tailEnd/>
          </a:ln>
        </p:spPr>
        <p:txBody>
          <a:bodyPr wrap="none">
            <a:spAutoFit/>
          </a:bodyPr>
          <a:lstStyle/>
          <a:p>
            <a:r>
              <a:rPr lang="en-US">
                <a:latin typeface="Calibri" pitchFamily="34" charset="0"/>
              </a:rPr>
              <a:t>Note the high energy scale</a:t>
            </a:r>
          </a:p>
          <a:p>
            <a:r>
              <a:rPr lang="en-US">
                <a:latin typeface="Calibri" pitchFamily="34" charset="0"/>
              </a:rPr>
              <a:t>Note also the lowest energy</a:t>
            </a:r>
          </a:p>
          <a:p>
            <a:r>
              <a:rPr lang="en-US">
                <a:latin typeface="Calibri" pitchFamily="34" charset="0"/>
              </a:rPr>
              <a:t>state for each case i.e. Hunds’</a:t>
            </a:r>
          </a:p>
          <a:p>
            <a:r>
              <a:rPr lang="en-US">
                <a:latin typeface="Calibri" pitchFamily="34" charset="0"/>
              </a:rPr>
              <a:t>Rule;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850" y="260350"/>
            <a:ext cx="8229600" cy="1143000"/>
          </a:xfrm>
        </p:spPr>
        <p:txBody>
          <a:bodyPr rtlCol="0">
            <a:normAutofit fontScale="90000"/>
          </a:bodyPr>
          <a:lstStyle/>
          <a:p>
            <a:pPr eaLnBrk="1" fontAlgn="auto" hangingPunct="1">
              <a:spcAft>
                <a:spcPts val="0"/>
              </a:spcAft>
              <a:defRPr/>
            </a:pPr>
            <a:r>
              <a:rPr lang="en-US" dirty="0" smtClean="0"/>
              <a:t>Simplified picture of Crystal fields and </a:t>
            </a:r>
            <a:r>
              <a:rPr lang="en-US" dirty="0" err="1" smtClean="0"/>
              <a:t>multiplets</a:t>
            </a:r>
            <a:r>
              <a:rPr lang="en-US" dirty="0" smtClean="0"/>
              <a:t> </a:t>
            </a:r>
            <a:endParaRPr lang="en-US" dirty="0"/>
          </a:p>
        </p:txBody>
      </p:sp>
      <p:sp>
        <p:nvSpPr>
          <p:cNvPr id="4101" name="Content Placeholder 4"/>
          <p:cNvSpPr>
            <a:spLocks noGrp="1"/>
          </p:cNvSpPr>
          <p:nvPr>
            <p:ph idx="1"/>
          </p:nvPr>
        </p:nvSpPr>
        <p:spPr>
          <a:xfrm>
            <a:off x="457200" y="1600200"/>
            <a:ext cx="8229600" cy="4997450"/>
          </a:xfrm>
        </p:spPr>
        <p:txBody>
          <a:bodyPr/>
          <a:lstStyle/>
          <a:p>
            <a:pPr eaLnBrk="1" hangingPunct="1"/>
            <a:r>
              <a:rPr lang="en-US" smtClean="0"/>
              <a:t>Determine          energy levels assuming only crystal and ligand fields and Hunds’ first rule i.e. </a:t>
            </a:r>
          </a:p>
          <a:p>
            <a:pPr eaLnBrk="1" hangingPunct="1"/>
            <a:r>
              <a:rPr lang="en-US" smtClean="0"/>
              <a:t>Neglect other contributions like C in our former slides and the SO coupling</a:t>
            </a:r>
          </a:p>
          <a:p>
            <a:pPr eaLnBrk="1" hangingPunct="1"/>
            <a:r>
              <a:rPr lang="en-US" smtClean="0"/>
              <a:t>This is a good starting point to generate a basic understanding . For more exact treatments use Tanabe-Sugano diagrams</a:t>
            </a:r>
          </a:p>
          <a:p>
            <a:pPr eaLnBrk="1" hangingPunct="1"/>
            <a:endParaRPr lang="en-US" smtClean="0"/>
          </a:p>
        </p:txBody>
      </p:sp>
      <p:graphicFrame>
        <p:nvGraphicFramePr>
          <p:cNvPr id="4098" name="Object 2"/>
          <p:cNvGraphicFramePr>
            <a:graphicFrameLocks noChangeAspect="1"/>
          </p:cNvGraphicFramePr>
          <p:nvPr/>
        </p:nvGraphicFramePr>
        <p:xfrm>
          <a:off x="2916238" y="1628775"/>
          <a:ext cx="431800" cy="460375"/>
        </p:xfrm>
        <a:graphic>
          <a:graphicData uri="http://schemas.openxmlformats.org/presentationml/2006/ole">
            <p:oleObj spid="_x0000_s91138" name="Équation" r:id="rId3" imgW="190440" imgH="203040" progId="Equation.3">
              <p:embed/>
            </p:oleObj>
          </a:graphicData>
        </a:graphic>
      </p:graphicFrame>
      <p:graphicFrame>
        <p:nvGraphicFramePr>
          <p:cNvPr id="4099" name="Object 3"/>
          <p:cNvGraphicFramePr>
            <a:graphicFrameLocks noChangeAspect="1"/>
          </p:cNvGraphicFramePr>
          <p:nvPr/>
        </p:nvGraphicFramePr>
        <p:xfrm>
          <a:off x="2484438" y="2565400"/>
          <a:ext cx="3240087" cy="722313"/>
        </p:xfrm>
        <a:graphic>
          <a:graphicData uri="http://schemas.openxmlformats.org/presentationml/2006/ole">
            <p:oleObj spid="_x0000_s91139" name="Équation" r:id="rId4" imgW="1765080" imgH="393480" progId="Equation.3">
              <p:embed/>
            </p:oleObj>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8313" y="-17463"/>
            <a:ext cx="8229600" cy="1143001"/>
          </a:xfrm>
        </p:spPr>
        <p:txBody>
          <a:bodyPr/>
          <a:lstStyle/>
          <a:p>
            <a:pPr eaLnBrk="1" hangingPunct="1"/>
            <a:r>
              <a:rPr lang="en-US" sz="2800" smtClean="0"/>
              <a:t>Crystal fields, multiplets, and Hunds rule for cubic (octahedral) point group</a:t>
            </a:r>
          </a:p>
        </p:txBody>
      </p:sp>
      <p:sp>
        <p:nvSpPr>
          <p:cNvPr id="21507" name="TextBox 3"/>
          <p:cNvSpPr txBox="1">
            <a:spLocks noChangeArrowheads="1"/>
          </p:cNvSpPr>
          <p:nvPr/>
        </p:nvSpPr>
        <p:spPr bwMode="auto">
          <a:xfrm>
            <a:off x="179388" y="2492375"/>
            <a:ext cx="2628900" cy="523875"/>
          </a:xfrm>
          <a:prstGeom prst="rect">
            <a:avLst/>
          </a:prstGeom>
          <a:noFill/>
          <a:ln w="9525">
            <a:noFill/>
            <a:miter lim="800000"/>
            <a:headEnd/>
            <a:tailEnd/>
          </a:ln>
        </p:spPr>
        <p:txBody>
          <a:bodyPr wrap="none">
            <a:spAutoFit/>
          </a:bodyPr>
          <a:lstStyle/>
          <a:p>
            <a:r>
              <a:rPr lang="en-US" sz="2800">
                <a:latin typeface="Calibri" pitchFamily="34" charset="0"/>
              </a:rPr>
              <a:t>d5; Mn2+, Fe3+  </a:t>
            </a:r>
          </a:p>
        </p:txBody>
      </p:sp>
      <p:cxnSp>
        <p:nvCxnSpPr>
          <p:cNvPr id="6" name="Straight Connector 5"/>
          <p:cNvCxnSpPr/>
          <p:nvPr/>
        </p:nvCxnSpPr>
        <p:spPr>
          <a:xfrm>
            <a:off x="2916238" y="2060575"/>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16238" y="3429000"/>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284663" y="1628775"/>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84663" y="2349500"/>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56100" y="3789363"/>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56100" y="3068638"/>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4536281" y="3752057"/>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4689475" y="3751263"/>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4841875" y="3751263"/>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4608513" y="3032125"/>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2808288" y="3392488"/>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2960688" y="3392488"/>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3113088" y="3392488"/>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3265488" y="3392488"/>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3455988" y="3392488"/>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4760913" y="3032125"/>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16238" y="1052513"/>
            <a:ext cx="1216025" cy="461962"/>
          </a:xfrm>
          <a:prstGeom prst="rect">
            <a:avLst/>
          </a:prstGeom>
          <a:noFill/>
        </p:spPr>
        <p:txBody>
          <a:bodyPr wrap="none">
            <a:spAutoFit/>
          </a:bodyPr>
          <a:lstStyle/>
          <a:p>
            <a:pPr fontAlgn="auto">
              <a:spcBef>
                <a:spcPts val="0"/>
              </a:spcBef>
              <a:spcAft>
                <a:spcPts val="0"/>
              </a:spcAft>
              <a:defRPr/>
            </a:pPr>
            <a:r>
              <a:rPr lang="en-US" sz="2400" b="1" dirty="0">
                <a:solidFill>
                  <a:schemeClr val="accent4"/>
                </a:solidFill>
                <a:latin typeface="+mn-lt"/>
                <a:cs typeface="+mn-cs"/>
              </a:rPr>
              <a:t>Free ion</a:t>
            </a:r>
          </a:p>
        </p:txBody>
      </p:sp>
      <p:sp>
        <p:nvSpPr>
          <p:cNvPr id="24" name="TextBox 23"/>
          <p:cNvSpPr txBox="1"/>
          <p:nvPr/>
        </p:nvSpPr>
        <p:spPr>
          <a:xfrm>
            <a:off x="4211638" y="1052513"/>
            <a:ext cx="1323975" cy="461962"/>
          </a:xfrm>
          <a:prstGeom prst="rect">
            <a:avLst/>
          </a:prstGeom>
          <a:noFill/>
        </p:spPr>
        <p:txBody>
          <a:bodyPr wrap="none">
            <a:spAutoFit/>
          </a:bodyPr>
          <a:lstStyle/>
          <a:p>
            <a:pPr fontAlgn="auto">
              <a:spcBef>
                <a:spcPts val="0"/>
              </a:spcBef>
              <a:spcAft>
                <a:spcPts val="0"/>
              </a:spcAft>
              <a:defRPr/>
            </a:pPr>
            <a:r>
              <a:rPr lang="en-US" sz="2400" b="1" dirty="0">
                <a:solidFill>
                  <a:schemeClr val="accent4"/>
                </a:solidFill>
                <a:latin typeface="+mn-lt"/>
                <a:cs typeface="+mn-cs"/>
              </a:rPr>
              <a:t>Cubic Oh</a:t>
            </a:r>
          </a:p>
        </p:txBody>
      </p:sp>
      <p:sp>
        <p:nvSpPr>
          <p:cNvPr id="21526" name="TextBox 24"/>
          <p:cNvSpPr txBox="1">
            <a:spLocks noChangeArrowheads="1"/>
          </p:cNvSpPr>
          <p:nvPr/>
        </p:nvSpPr>
        <p:spPr bwMode="auto">
          <a:xfrm>
            <a:off x="5651500" y="3573463"/>
            <a:ext cx="488950"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1527" name="Rectangle 25"/>
          <p:cNvSpPr>
            <a:spLocks noChangeArrowheads="1"/>
          </p:cNvSpPr>
          <p:nvPr/>
        </p:nvSpPr>
        <p:spPr bwMode="auto">
          <a:xfrm>
            <a:off x="5580063" y="2133600"/>
            <a:ext cx="487362"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1528" name="TextBox 26"/>
          <p:cNvSpPr txBox="1">
            <a:spLocks noChangeArrowheads="1"/>
          </p:cNvSpPr>
          <p:nvPr/>
        </p:nvSpPr>
        <p:spPr bwMode="auto">
          <a:xfrm>
            <a:off x="5651500" y="1412875"/>
            <a:ext cx="409575" cy="369888"/>
          </a:xfrm>
          <a:prstGeom prst="rect">
            <a:avLst/>
          </a:prstGeom>
          <a:noFill/>
          <a:ln w="9525">
            <a:noFill/>
            <a:miter lim="800000"/>
            <a:headEnd/>
            <a:tailEnd/>
          </a:ln>
        </p:spPr>
        <p:txBody>
          <a:bodyPr wrap="none">
            <a:spAutoFit/>
          </a:bodyPr>
          <a:lstStyle/>
          <a:p>
            <a:r>
              <a:rPr lang="en-US">
                <a:latin typeface="Calibri" pitchFamily="34" charset="0"/>
              </a:rPr>
              <a:t>eg</a:t>
            </a:r>
          </a:p>
        </p:txBody>
      </p:sp>
      <p:sp>
        <p:nvSpPr>
          <p:cNvPr id="21529" name="Rectangle 27"/>
          <p:cNvSpPr>
            <a:spLocks noChangeArrowheads="1"/>
          </p:cNvSpPr>
          <p:nvPr/>
        </p:nvSpPr>
        <p:spPr bwMode="auto">
          <a:xfrm>
            <a:off x="5675313" y="2843213"/>
            <a:ext cx="409575" cy="369887"/>
          </a:xfrm>
          <a:prstGeom prst="rect">
            <a:avLst/>
          </a:prstGeom>
          <a:noFill/>
          <a:ln w="9525">
            <a:noFill/>
            <a:miter lim="800000"/>
            <a:headEnd/>
            <a:tailEnd/>
          </a:ln>
        </p:spPr>
        <p:txBody>
          <a:bodyPr wrap="none">
            <a:spAutoFit/>
          </a:bodyPr>
          <a:lstStyle/>
          <a:p>
            <a:r>
              <a:rPr lang="en-US">
                <a:latin typeface="Calibri" pitchFamily="34" charset="0"/>
              </a:rPr>
              <a:t>eg</a:t>
            </a:r>
          </a:p>
        </p:txBody>
      </p:sp>
      <p:cxnSp>
        <p:nvCxnSpPr>
          <p:cNvPr id="32" name="Straight Arrow Connector 31"/>
          <p:cNvCxnSpPr/>
          <p:nvPr/>
        </p:nvCxnSpPr>
        <p:spPr>
          <a:xfrm rot="5400000" flipH="1" flipV="1">
            <a:off x="3634582" y="2277269"/>
            <a:ext cx="43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3709194" y="3204369"/>
            <a:ext cx="422275" cy="7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532" name="TextBox 36"/>
          <p:cNvSpPr txBox="1">
            <a:spLocks noChangeArrowheads="1"/>
          </p:cNvSpPr>
          <p:nvPr/>
        </p:nvSpPr>
        <p:spPr bwMode="auto">
          <a:xfrm>
            <a:off x="3708400" y="2565400"/>
            <a:ext cx="374650" cy="368300"/>
          </a:xfrm>
          <a:prstGeom prst="rect">
            <a:avLst/>
          </a:prstGeom>
          <a:noFill/>
          <a:ln w="9525">
            <a:noFill/>
            <a:miter lim="800000"/>
            <a:headEnd/>
            <a:tailEnd/>
          </a:ln>
        </p:spPr>
        <p:txBody>
          <a:bodyPr wrap="none">
            <a:spAutoFit/>
          </a:bodyPr>
          <a:lstStyle/>
          <a:p>
            <a:r>
              <a:rPr lang="en-US">
                <a:latin typeface="Calibri" pitchFamily="34" charset="0"/>
              </a:rPr>
              <a:t>4J</a:t>
            </a:r>
          </a:p>
        </p:txBody>
      </p:sp>
      <p:sp>
        <p:nvSpPr>
          <p:cNvPr id="21533" name="TextBox 37"/>
          <p:cNvSpPr txBox="1">
            <a:spLocks noChangeArrowheads="1"/>
          </p:cNvSpPr>
          <p:nvPr/>
        </p:nvSpPr>
        <p:spPr bwMode="auto">
          <a:xfrm>
            <a:off x="6167438" y="1484313"/>
            <a:ext cx="3162300" cy="1200150"/>
          </a:xfrm>
          <a:prstGeom prst="rect">
            <a:avLst/>
          </a:prstGeom>
          <a:noFill/>
          <a:ln w="9525">
            <a:noFill/>
            <a:miter lim="800000"/>
            <a:headEnd/>
            <a:tailEnd/>
          </a:ln>
        </p:spPr>
        <p:txBody>
          <a:bodyPr wrap="none">
            <a:spAutoFit/>
          </a:bodyPr>
          <a:lstStyle/>
          <a:p>
            <a:r>
              <a:rPr lang="en-US" sz="2400">
                <a:latin typeface="Calibri" pitchFamily="34" charset="0"/>
              </a:rPr>
              <a:t>(4)J is the energy to flip </a:t>
            </a:r>
          </a:p>
          <a:p>
            <a:r>
              <a:rPr lang="en-US" sz="2400">
                <a:latin typeface="Calibri" pitchFamily="34" charset="0"/>
              </a:rPr>
              <a:t>One of spins around</a:t>
            </a:r>
          </a:p>
          <a:p>
            <a:r>
              <a:rPr lang="en-US" sz="2400">
                <a:latin typeface="Calibri" pitchFamily="34" charset="0"/>
              </a:rPr>
              <a:t> 10DQ= crystal field </a:t>
            </a:r>
          </a:p>
        </p:txBody>
      </p:sp>
      <p:sp>
        <p:nvSpPr>
          <p:cNvPr id="21534" name="TextBox 38"/>
          <p:cNvSpPr txBox="1">
            <a:spLocks noChangeArrowheads="1"/>
          </p:cNvSpPr>
          <p:nvPr/>
        </p:nvSpPr>
        <p:spPr bwMode="auto">
          <a:xfrm>
            <a:off x="6227763" y="3068638"/>
            <a:ext cx="2682875" cy="1077912"/>
          </a:xfrm>
          <a:prstGeom prst="rect">
            <a:avLst/>
          </a:prstGeom>
          <a:noFill/>
          <a:ln w="9525">
            <a:noFill/>
            <a:miter lim="800000"/>
            <a:headEnd/>
            <a:tailEnd/>
          </a:ln>
        </p:spPr>
        <p:txBody>
          <a:bodyPr wrap="none">
            <a:spAutoFit/>
          </a:bodyPr>
          <a:lstStyle/>
          <a:p>
            <a:r>
              <a:rPr lang="en-US" sz="3200">
                <a:solidFill>
                  <a:srgbClr val="FF0000"/>
                </a:solidFill>
                <a:latin typeface="Calibri" pitchFamily="34" charset="0"/>
              </a:rPr>
              <a:t>S=5/2</a:t>
            </a:r>
          </a:p>
          <a:p>
            <a:r>
              <a:rPr lang="en-US" sz="3200">
                <a:solidFill>
                  <a:srgbClr val="FF0000"/>
                </a:solidFill>
                <a:latin typeface="Calibri" pitchFamily="34" charset="0"/>
              </a:rPr>
              <a:t>No degeneracy</a:t>
            </a:r>
          </a:p>
        </p:txBody>
      </p:sp>
      <p:sp>
        <p:nvSpPr>
          <p:cNvPr id="21535" name="Rectangle 41"/>
          <p:cNvSpPr>
            <a:spLocks noChangeArrowheads="1"/>
          </p:cNvSpPr>
          <p:nvPr/>
        </p:nvSpPr>
        <p:spPr bwMode="auto">
          <a:xfrm>
            <a:off x="179388" y="5210175"/>
            <a:ext cx="2447925" cy="522288"/>
          </a:xfrm>
          <a:prstGeom prst="rect">
            <a:avLst/>
          </a:prstGeom>
          <a:noFill/>
          <a:ln w="9525">
            <a:noFill/>
            <a:miter lim="800000"/>
            <a:headEnd/>
            <a:tailEnd/>
          </a:ln>
        </p:spPr>
        <p:txBody>
          <a:bodyPr>
            <a:spAutoFit/>
          </a:bodyPr>
          <a:lstStyle/>
          <a:p>
            <a:r>
              <a:rPr lang="en-US" sz="2800">
                <a:latin typeface="Calibri" pitchFamily="34" charset="0"/>
              </a:rPr>
              <a:t>d4; Mn3+, Cr2+  </a:t>
            </a:r>
          </a:p>
        </p:txBody>
      </p:sp>
      <p:cxnSp>
        <p:nvCxnSpPr>
          <p:cNvPr id="43" name="Straight Connector 42"/>
          <p:cNvCxnSpPr/>
          <p:nvPr/>
        </p:nvCxnSpPr>
        <p:spPr>
          <a:xfrm>
            <a:off x="3068638" y="4797425"/>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68638" y="6165850"/>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437063" y="4508500"/>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437063" y="5084763"/>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508500" y="652462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08500" y="5805488"/>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flipH="1" flipV="1">
            <a:off x="4688681" y="6488907"/>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flipH="1" flipV="1">
            <a:off x="4841875" y="6488113"/>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4994275" y="6488113"/>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flipH="1" flipV="1">
            <a:off x="4760119" y="5768182"/>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2959894" y="6128544"/>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flipH="1" flipV="1">
            <a:off x="3112294" y="6128544"/>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3264694" y="6128544"/>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flipH="1" flipV="1">
            <a:off x="3417094" y="6128544"/>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50" name="TextBox 58"/>
          <p:cNvSpPr txBox="1">
            <a:spLocks noChangeArrowheads="1"/>
          </p:cNvSpPr>
          <p:nvPr/>
        </p:nvSpPr>
        <p:spPr bwMode="auto">
          <a:xfrm>
            <a:off x="5803900" y="6308725"/>
            <a:ext cx="488950" cy="369888"/>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1551" name="Rectangle 59"/>
          <p:cNvSpPr>
            <a:spLocks noChangeArrowheads="1"/>
          </p:cNvSpPr>
          <p:nvPr/>
        </p:nvSpPr>
        <p:spPr bwMode="auto">
          <a:xfrm>
            <a:off x="5732463" y="4868863"/>
            <a:ext cx="487362" cy="369887"/>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1552" name="Rectangle 60"/>
          <p:cNvSpPr>
            <a:spLocks noChangeArrowheads="1"/>
          </p:cNvSpPr>
          <p:nvPr/>
        </p:nvSpPr>
        <p:spPr bwMode="auto">
          <a:xfrm>
            <a:off x="5827713" y="5580063"/>
            <a:ext cx="409575" cy="369887"/>
          </a:xfrm>
          <a:prstGeom prst="rect">
            <a:avLst/>
          </a:prstGeom>
          <a:noFill/>
          <a:ln w="9525">
            <a:noFill/>
            <a:miter lim="800000"/>
            <a:headEnd/>
            <a:tailEnd/>
          </a:ln>
        </p:spPr>
        <p:txBody>
          <a:bodyPr wrap="none">
            <a:spAutoFit/>
          </a:bodyPr>
          <a:lstStyle/>
          <a:p>
            <a:r>
              <a:rPr lang="en-US">
                <a:latin typeface="Calibri" pitchFamily="34" charset="0"/>
              </a:rPr>
              <a:t>eg</a:t>
            </a:r>
          </a:p>
        </p:txBody>
      </p:sp>
      <p:cxnSp>
        <p:nvCxnSpPr>
          <p:cNvPr id="62" name="Straight Arrow Connector 61"/>
          <p:cNvCxnSpPr/>
          <p:nvPr/>
        </p:nvCxnSpPr>
        <p:spPr>
          <a:xfrm rot="5400000" flipH="1" flipV="1">
            <a:off x="3786982" y="5012531"/>
            <a:ext cx="43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3861594" y="5941219"/>
            <a:ext cx="422275" cy="7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555" name="TextBox 63"/>
          <p:cNvSpPr txBox="1">
            <a:spLocks noChangeArrowheads="1"/>
          </p:cNvSpPr>
          <p:nvPr/>
        </p:nvSpPr>
        <p:spPr bwMode="auto">
          <a:xfrm>
            <a:off x="3860800" y="5300663"/>
            <a:ext cx="374650" cy="369887"/>
          </a:xfrm>
          <a:prstGeom prst="rect">
            <a:avLst/>
          </a:prstGeom>
          <a:noFill/>
          <a:ln w="9525">
            <a:noFill/>
            <a:miter lim="800000"/>
            <a:headEnd/>
            <a:tailEnd/>
          </a:ln>
        </p:spPr>
        <p:txBody>
          <a:bodyPr wrap="none">
            <a:spAutoFit/>
          </a:bodyPr>
          <a:lstStyle/>
          <a:p>
            <a:r>
              <a:rPr lang="en-US">
                <a:latin typeface="Calibri" pitchFamily="34" charset="0"/>
              </a:rPr>
              <a:t>3J</a:t>
            </a:r>
          </a:p>
        </p:txBody>
      </p:sp>
      <p:sp>
        <p:nvSpPr>
          <p:cNvPr id="21556" name="TextBox 64"/>
          <p:cNvSpPr txBox="1">
            <a:spLocks noChangeArrowheads="1"/>
          </p:cNvSpPr>
          <p:nvPr/>
        </p:nvSpPr>
        <p:spPr bwMode="auto">
          <a:xfrm>
            <a:off x="6443663" y="5581650"/>
            <a:ext cx="2163762" cy="1231900"/>
          </a:xfrm>
          <a:prstGeom prst="rect">
            <a:avLst/>
          </a:prstGeom>
          <a:noFill/>
          <a:ln w="9525">
            <a:noFill/>
            <a:miter lim="800000"/>
            <a:headEnd/>
            <a:tailEnd/>
          </a:ln>
        </p:spPr>
        <p:txBody>
          <a:bodyPr wrap="none">
            <a:spAutoFit/>
          </a:bodyPr>
          <a:lstStyle/>
          <a:p>
            <a:r>
              <a:rPr lang="en-US" sz="2800">
                <a:solidFill>
                  <a:srgbClr val="FF0000"/>
                </a:solidFill>
                <a:latin typeface="Calibri" pitchFamily="34" charset="0"/>
              </a:rPr>
              <a:t>S=2   two fold</a:t>
            </a:r>
          </a:p>
          <a:p>
            <a:r>
              <a:rPr lang="en-US" sz="2800">
                <a:solidFill>
                  <a:srgbClr val="FF0000"/>
                </a:solidFill>
                <a:latin typeface="Calibri" pitchFamily="34" charset="0"/>
              </a:rPr>
              <a:t>degenerate</a:t>
            </a:r>
          </a:p>
          <a:p>
            <a:endParaRPr lang="en-US">
              <a:latin typeface="Calibri" pitchFamily="34" charset="0"/>
            </a:endParaRPr>
          </a:p>
        </p:txBody>
      </p:sp>
      <p:sp>
        <p:nvSpPr>
          <p:cNvPr id="21557" name="TextBox 65"/>
          <p:cNvSpPr txBox="1">
            <a:spLocks noChangeArrowheads="1"/>
          </p:cNvSpPr>
          <p:nvPr/>
        </p:nvSpPr>
        <p:spPr bwMode="auto">
          <a:xfrm>
            <a:off x="4572000" y="1773238"/>
            <a:ext cx="717550" cy="368300"/>
          </a:xfrm>
          <a:prstGeom prst="rect">
            <a:avLst/>
          </a:prstGeom>
          <a:noFill/>
          <a:ln w="9525">
            <a:noFill/>
            <a:miter lim="800000"/>
            <a:headEnd/>
            <a:tailEnd/>
          </a:ln>
        </p:spPr>
        <p:txBody>
          <a:bodyPr wrap="none">
            <a:spAutoFit/>
          </a:bodyPr>
          <a:lstStyle/>
          <a:p>
            <a:r>
              <a:rPr lang="en-US">
                <a:latin typeface="Calibri" pitchFamily="34" charset="0"/>
              </a:rPr>
              <a:t>10DQ</a:t>
            </a:r>
          </a:p>
        </p:txBody>
      </p:sp>
      <p:cxnSp>
        <p:nvCxnSpPr>
          <p:cNvPr id="70" name="Straight Arrow Connector 69"/>
          <p:cNvCxnSpPr/>
          <p:nvPr/>
        </p:nvCxnSpPr>
        <p:spPr>
          <a:xfrm rot="5400000">
            <a:off x="4500563" y="1989138"/>
            <a:ext cx="719137"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valence </a:t>
            </a:r>
            <a:r>
              <a:rPr lang="en-US" dirty="0" err="1" smtClean="0"/>
              <a:t>orbitals</a:t>
            </a:r>
            <a:r>
              <a:rPr lang="en-US" dirty="0" smtClean="0"/>
              <a:t>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Recall that the effective periodic corrugation of the potential due to the nuclei screened by the “core” electrons is very small for R&gt;&gt;D leading to free electron like or nearly free electron like behavior.</a:t>
            </a:r>
          </a:p>
          <a:p>
            <a:r>
              <a:rPr lang="en-US" dirty="0" smtClean="0"/>
              <a:t>For R&lt;&lt;D the wave functions are atomic like and feel the full corrugation of the screened nuclear potentials leading to quantum tunneling describing the motion of tight binding like models. </a:t>
            </a:r>
            <a:r>
              <a:rPr lang="en-US" dirty="0" smtClean="0"/>
              <a:t>ATOMIC PHYSICS IS VERY IMPORTANT</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916238" y="1268413"/>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2916238" y="2636838"/>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284663" y="836613"/>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284663" y="1557338"/>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356100" y="2997200"/>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56100" y="227647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4536281" y="2959894"/>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4689475" y="2959100"/>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4841875" y="2959100"/>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4608513" y="2239963"/>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2808288" y="2600325"/>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2960688" y="2600325"/>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4760913" y="2239963"/>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43" name="TextBox 18"/>
          <p:cNvSpPr txBox="1">
            <a:spLocks noChangeArrowheads="1"/>
          </p:cNvSpPr>
          <p:nvPr/>
        </p:nvSpPr>
        <p:spPr bwMode="auto">
          <a:xfrm>
            <a:off x="5651500" y="2781300"/>
            <a:ext cx="488950"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2544" name="Rectangle 19"/>
          <p:cNvSpPr>
            <a:spLocks noChangeArrowheads="1"/>
          </p:cNvSpPr>
          <p:nvPr/>
        </p:nvSpPr>
        <p:spPr bwMode="auto">
          <a:xfrm>
            <a:off x="5580063" y="1341438"/>
            <a:ext cx="487362"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2545" name="TextBox 20"/>
          <p:cNvSpPr txBox="1">
            <a:spLocks noChangeArrowheads="1"/>
          </p:cNvSpPr>
          <p:nvPr/>
        </p:nvSpPr>
        <p:spPr bwMode="auto">
          <a:xfrm>
            <a:off x="5651500" y="620713"/>
            <a:ext cx="409575" cy="369887"/>
          </a:xfrm>
          <a:prstGeom prst="rect">
            <a:avLst/>
          </a:prstGeom>
          <a:noFill/>
          <a:ln w="9525">
            <a:noFill/>
            <a:miter lim="800000"/>
            <a:headEnd/>
            <a:tailEnd/>
          </a:ln>
        </p:spPr>
        <p:txBody>
          <a:bodyPr wrap="none">
            <a:spAutoFit/>
          </a:bodyPr>
          <a:lstStyle/>
          <a:p>
            <a:r>
              <a:rPr lang="en-US">
                <a:latin typeface="Calibri" pitchFamily="34" charset="0"/>
              </a:rPr>
              <a:t>eg</a:t>
            </a:r>
          </a:p>
        </p:txBody>
      </p:sp>
      <p:sp>
        <p:nvSpPr>
          <p:cNvPr id="22546" name="Rectangle 21"/>
          <p:cNvSpPr>
            <a:spLocks noChangeArrowheads="1"/>
          </p:cNvSpPr>
          <p:nvPr/>
        </p:nvSpPr>
        <p:spPr bwMode="auto">
          <a:xfrm>
            <a:off x="5675313" y="2051050"/>
            <a:ext cx="409575" cy="369888"/>
          </a:xfrm>
          <a:prstGeom prst="rect">
            <a:avLst/>
          </a:prstGeom>
          <a:noFill/>
          <a:ln w="9525">
            <a:noFill/>
            <a:miter lim="800000"/>
            <a:headEnd/>
            <a:tailEnd/>
          </a:ln>
        </p:spPr>
        <p:txBody>
          <a:bodyPr wrap="none">
            <a:spAutoFit/>
          </a:bodyPr>
          <a:lstStyle/>
          <a:p>
            <a:r>
              <a:rPr lang="en-US">
                <a:latin typeface="Calibri" pitchFamily="34" charset="0"/>
              </a:rPr>
              <a:t>eg</a:t>
            </a:r>
          </a:p>
        </p:txBody>
      </p:sp>
      <p:cxnSp>
        <p:nvCxnSpPr>
          <p:cNvPr id="23" name="Straight Arrow Connector 22"/>
          <p:cNvCxnSpPr/>
          <p:nvPr/>
        </p:nvCxnSpPr>
        <p:spPr>
          <a:xfrm rot="5400000" flipH="1" flipV="1">
            <a:off x="3634582" y="1485106"/>
            <a:ext cx="43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3709194" y="2412207"/>
            <a:ext cx="422275" cy="7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549" name="TextBox 24"/>
          <p:cNvSpPr txBox="1">
            <a:spLocks noChangeArrowheads="1"/>
          </p:cNvSpPr>
          <p:nvPr/>
        </p:nvSpPr>
        <p:spPr bwMode="auto">
          <a:xfrm>
            <a:off x="3708400" y="1773238"/>
            <a:ext cx="374650" cy="369887"/>
          </a:xfrm>
          <a:prstGeom prst="rect">
            <a:avLst/>
          </a:prstGeom>
          <a:noFill/>
          <a:ln w="9525">
            <a:noFill/>
            <a:miter lim="800000"/>
            <a:headEnd/>
            <a:tailEnd/>
          </a:ln>
        </p:spPr>
        <p:txBody>
          <a:bodyPr wrap="none">
            <a:spAutoFit/>
          </a:bodyPr>
          <a:lstStyle/>
          <a:p>
            <a:r>
              <a:rPr lang="en-US">
                <a:latin typeface="Calibri" pitchFamily="34" charset="0"/>
              </a:rPr>
              <a:t>3J</a:t>
            </a:r>
          </a:p>
        </p:txBody>
      </p:sp>
      <p:cxnSp>
        <p:nvCxnSpPr>
          <p:cNvPr id="26" name="Straight Connector 25"/>
          <p:cNvCxnSpPr/>
          <p:nvPr/>
        </p:nvCxnSpPr>
        <p:spPr>
          <a:xfrm>
            <a:off x="3068638" y="4005263"/>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68638" y="5373688"/>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37063" y="3716338"/>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37063" y="4292600"/>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508500" y="5732463"/>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08500" y="501332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4760119" y="5696744"/>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2959894" y="5336382"/>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3112294" y="5336382"/>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3786188" y="4221163"/>
            <a:ext cx="433387"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3861594" y="5149057"/>
            <a:ext cx="422275" cy="7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561" name="TextBox 38"/>
          <p:cNvSpPr txBox="1">
            <a:spLocks noChangeArrowheads="1"/>
          </p:cNvSpPr>
          <p:nvPr/>
        </p:nvSpPr>
        <p:spPr bwMode="auto">
          <a:xfrm>
            <a:off x="3860800" y="4508500"/>
            <a:ext cx="257175" cy="369888"/>
          </a:xfrm>
          <a:prstGeom prst="rect">
            <a:avLst/>
          </a:prstGeom>
          <a:noFill/>
          <a:ln w="9525">
            <a:noFill/>
            <a:miter lim="800000"/>
            <a:headEnd/>
            <a:tailEnd/>
          </a:ln>
        </p:spPr>
        <p:txBody>
          <a:bodyPr wrap="none">
            <a:spAutoFit/>
          </a:bodyPr>
          <a:lstStyle/>
          <a:p>
            <a:r>
              <a:rPr lang="en-US">
                <a:latin typeface="Calibri" pitchFamily="34" charset="0"/>
              </a:rPr>
              <a:t>J</a:t>
            </a:r>
          </a:p>
        </p:txBody>
      </p:sp>
      <p:sp>
        <p:nvSpPr>
          <p:cNvPr id="22562" name="TextBox 39"/>
          <p:cNvSpPr txBox="1">
            <a:spLocks noChangeArrowheads="1"/>
          </p:cNvSpPr>
          <p:nvPr/>
        </p:nvSpPr>
        <p:spPr bwMode="auto">
          <a:xfrm>
            <a:off x="4572000" y="981075"/>
            <a:ext cx="717550" cy="368300"/>
          </a:xfrm>
          <a:prstGeom prst="rect">
            <a:avLst/>
          </a:prstGeom>
          <a:noFill/>
          <a:ln w="9525">
            <a:noFill/>
            <a:miter lim="800000"/>
            <a:headEnd/>
            <a:tailEnd/>
          </a:ln>
        </p:spPr>
        <p:txBody>
          <a:bodyPr wrap="none">
            <a:spAutoFit/>
          </a:bodyPr>
          <a:lstStyle/>
          <a:p>
            <a:r>
              <a:rPr lang="en-US">
                <a:latin typeface="Calibri" pitchFamily="34" charset="0"/>
              </a:rPr>
              <a:t>10DQ</a:t>
            </a:r>
          </a:p>
        </p:txBody>
      </p:sp>
      <p:cxnSp>
        <p:nvCxnSpPr>
          <p:cNvPr id="41" name="Straight Arrow Connector 40"/>
          <p:cNvCxnSpPr/>
          <p:nvPr/>
        </p:nvCxnSpPr>
        <p:spPr>
          <a:xfrm rot="5400000">
            <a:off x="4500563" y="1196975"/>
            <a:ext cx="719138"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H="1" flipV="1">
            <a:off x="4912519" y="5696744"/>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flipH="1" flipV="1">
            <a:off x="3096419" y="2601119"/>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3249613" y="2600325"/>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3402013" y="2600325"/>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3600450" y="2600325"/>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4896644" y="1593057"/>
            <a:ext cx="5032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70" name="TextBox 50"/>
          <p:cNvSpPr txBox="1">
            <a:spLocks noChangeArrowheads="1"/>
          </p:cNvSpPr>
          <p:nvPr/>
        </p:nvSpPr>
        <p:spPr bwMode="auto">
          <a:xfrm>
            <a:off x="6372225" y="836613"/>
            <a:ext cx="1654175" cy="831850"/>
          </a:xfrm>
          <a:prstGeom prst="rect">
            <a:avLst/>
          </a:prstGeom>
          <a:noFill/>
          <a:ln w="9525">
            <a:noFill/>
            <a:miter lim="800000"/>
            <a:headEnd/>
            <a:tailEnd/>
          </a:ln>
        </p:spPr>
        <p:txBody>
          <a:bodyPr wrap="none">
            <a:spAutoFit/>
          </a:bodyPr>
          <a:lstStyle/>
          <a:p>
            <a:r>
              <a:rPr lang="en-US" sz="2400" b="1">
                <a:solidFill>
                  <a:srgbClr val="FF0000"/>
                </a:solidFill>
                <a:latin typeface="Calibri" pitchFamily="34" charset="0"/>
              </a:rPr>
              <a:t>S=2;  3 fold </a:t>
            </a:r>
          </a:p>
          <a:p>
            <a:r>
              <a:rPr lang="en-US" sz="2400" b="1">
                <a:solidFill>
                  <a:srgbClr val="FF0000"/>
                </a:solidFill>
                <a:latin typeface="Calibri" pitchFamily="34" charset="0"/>
              </a:rPr>
              <a:t>degenerate</a:t>
            </a:r>
          </a:p>
        </p:txBody>
      </p:sp>
      <p:sp>
        <p:nvSpPr>
          <p:cNvPr id="22571" name="Rectangle 51"/>
          <p:cNvSpPr>
            <a:spLocks noChangeArrowheads="1"/>
          </p:cNvSpPr>
          <p:nvPr/>
        </p:nvSpPr>
        <p:spPr bwMode="auto">
          <a:xfrm>
            <a:off x="6372225" y="4797425"/>
            <a:ext cx="1944688" cy="830263"/>
          </a:xfrm>
          <a:prstGeom prst="rect">
            <a:avLst/>
          </a:prstGeom>
          <a:noFill/>
          <a:ln w="9525">
            <a:noFill/>
            <a:miter lim="800000"/>
            <a:headEnd/>
            <a:tailEnd/>
          </a:ln>
        </p:spPr>
        <p:txBody>
          <a:bodyPr>
            <a:spAutoFit/>
          </a:bodyPr>
          <a:lstStyle/>
          <a:p>
            <a:r>
              <a:rPr lang="en-US" sz="2400" b="1">
                <a:solidFill>
                  <a:srgbClr val="FF0000"/>
                </a:solidFill>
                <a:latin typeface="Calibri" pitchFamily="34" charset="0"/>
              </a:rPr>
              <a:t>S=1;  3 fold </a:t>
            </a:r>
          </a:p>
          <a:p>
            <a:r>
              <a:rPr lang="en-US" sz="2400" b="1">
                <a:solidFill>
                  <a:srgbClr val="FF0000"/>
                </a:solidFill>
                <a:latin typeface="Calibri" pitchFamily="34" charset="0"/>
              </a:rPr>
              <a:t>degenerate</a:t>
            </a:r>
          </a:p>
        </p:txBody>
      </p:sp>
      <p:sp>
        <p:nvSpPr>
          <p:cNvPr id="22572" name="TextBox 52"/>
          <p:cNvSpPr txBox="1">
            <a:spLocks noChangeArrowheads="1"/>
          </p:cNvSpPr>
          <p:nvPr/>
        </p:nvSpPr>
        <p:spPr bwMode="auto">
          <a:xfrm>
            <a:off x="539750" y="1700213"/>
            <a:ext cx="2033588" cy="461962"/>
          </a:xfrm>
          <a:prstGeom prst="rect">
            <a:avLst/>
          </a:prstGeom>
          <a:noFill/>
          <a:ln w="9525">
            <a:noFill/>
            <a:miter lim="800000"/>
            <a:headEnd/>
            <a:tailEnd/>
          </a:ln>
        </p:spPr>
        <p:txBody>
          <a:bodyPr wrap="none">
            <a:spAutoFit/>
          </a:bodyPr>
          <a:lstStyle/>
          <a:p>
            <a:r>
              <a:rPr lang="en-US" sz="2400">
                <a:latin typeface="Calibri" pitchFamily="34" charset="0"/>
              </a:rPr>
              <a:t>d6; Fe2+, Co3+</a:t>
            </a:r>
          </a:p>
        </p:txBody>
      </p:sp>
      <p:sp>
        <p:nvSpPr>
          <p:cNvPr id="22573" name="TextBox 53"/>
          <p:cNvSpPr txBox="1">
            <a:spLocks noChangeArrowheads="1"/>
          </p:cNvSpPr>
          <p:nvPr/>
        </p:nvSpPr>
        <p:spPr bwMode="auto">
          <a:xfrm>
            <a:off x="755650" y="4581525"/>
            <a:ext cx="1812925" cy="461963"/>
          </a:xfrm>
          <a:prstGeom prst="rect">
            <a:avLst/>
          </a:prstGeom>
          <a:noFill/>
          <a:ln w="9525">
            <a:noFill/>
            <a:miter lim="800000"/>
            <a:headEnd/>
            <a:tailEnd/>
          </a:ln>
        </p:spPr>
        <p:txBody>
          <a:bodyPr wrap="none">
            <a:spAutoFit/>
          </a:bodyPr>
          <a:lstStyle/>
          <a:p>
            <a:r>
              <a:rPr lang="en-US" sz="2400">
                <a:latin typeface="Calibri" pitchFamily="34" charset="0"/>
              </a:rPr>
              <a:t>d2; Ti2+, V3+</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403350" y="1555750"/>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03350" y="292417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2771775" y="1123950"/>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71775" y="184467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843213" y="3284538"/>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843213" y="2563813"/>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3024981" y="3247232"/>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3178175" y="3246438"/>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3330575" y="3246438"/>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3097213" y="2527300"/>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296988" y="2887663"/>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1449388" y="2887663"/>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3249613" y="2527300"/>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567" name="TextBox 14"/>
          <p:cNvSpPr txBox="1">
            <a:spLocks noChangeArrowheads="1"/>
          </p:cNvSpPr>
          <p:nvPr/>
        </p:nvSpPr>
        <p:spPr bwMode="auto">
          <a:xfrm>
            <a:off x="4140200" y="3068638"/>
            <a:ext cx="487363"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3568" name="Rectangle 15"/>
          <p:cNvSpPr>
            <a:spLocks noChangeArrowheads="1"/>
          </p:cNvSpPr>
          <p:nvPr/>
        </p:nvSpPr>
        <p:spPr bwMode="auto">
          <a:xfrm>
            <a:off x="4067175" y="1628775"/>
            <a:ext cx="488950"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3569" name="TextBox 16"/>
          <p:cNvSpPr txBox="1">
            <a:spLocks noChangeArrowheads="1"/>
          </p:cNvSpPr>
          <p:nvPr/>
        </p:nvSpPr>
        <p:spPr bwMode="auto">
          <a:xfrm>
            <a:off x="4067175" y="908050"/>
            <a:ext cx="409575" cy="369888"/>
          </a:xfrm>
          <a:prstGeom prst="rect">
            <a:avLst/>
          </a:prstGeom>
          <a:noFill/>
          <a:ln w="9525">
            <a:noFill/>
            <a:miter lim="800000"/>
            <a:headEnd/>
            <a:tailEnd/>
          </a:ln>
        </p:spPr>
        <p:txBody>
          <a:bodyPr wrap="none">
            <a:spAutoFit/>
          </a:bodyPr>
          <a:lstStyle/>
          <a:p>
            <a:r>
              <a:rPr lang="en-US">
                <a:latin typeface="Calibri" pitchFamily="34" charset="0"/>
              </a:rPr>
              <a:t>eg</a:t>
            </a:r>
          </a:p>
        </p:txBody>
      </p:sp>
      <p:sp>
        <p:nvSpPr>
          <p:cNvPr id="23570" name="Rectangle 17"/>
          <p:cNvSpPr>
            <a:spLocks noChangeArrowheads="1"/>
          </p:cNvSpPr>
          <p:nvPr/>
        </p:nvSpPr>
        <p:spPr bwMode="auto">
          <a:xfrm>
            <a:off x="4162425" y="2338388"/>
            <a:ext cx="409575" cy="369887"/>
          </a:xfrm>
          <a:prstGeom prst="rect">
            <a:avLst/>
          </a:prstGeom>
          <a:noFill/>
          <a:ln w="9525">
            <a:noFill/>
            <a:miter lim="800000"/>
            <a:headEnd/>
            <a:tailEnd/>
          </a:ln>
        </p:spPr>
        <p:txBody>
          <a:bodyPr wrap="none">
            <a:spAutoFit/>
          </a:bodyPr>
          <a:lstStyle/>
          <a:p>
            <a:r>
              <a:rPr lang="en-US">
                <a:latin typeface="Calibri" pitchFamily="34" charset="0"/>
              </a:rPr>
              <a:t>eg</a:t>
            </a:r>
          </a:p>
        </p:txBody>
      </p:sp>
      <p:cxnSp>
        <p:nvCxnSpPr>
          <p:cNvPr id="19" name="Straight Arrow Connector 18"/>
          <p:cNvCxnSpPr/>
          <p:nvPr/>
        </p:nvCxnSpPr>
        <p:spPr>
          <a:xfrm rot="5400000" flipH="1" flipV="1">
            <a:off x="2123282" y="1772444"/>
            <a:ext cx="43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2197100" y="2700338"/>
            <a:ext cx="422275"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73" name="TextBox 20"/>
          <p:cNvSpPr txBox="1">
            <a:spLocks noChangeArrowheads="1"/>
          </p:cNvSpPr>
          <p:nvPr/>
        </p:nvSpPr>
        <p:spPr bwMode="auto">
          <a:xfrm>
            <a:off x="2195513" y="2060575"/>
            <a:ext cx="374650" cy="369888"/>
          </a:xfrm>
          <a:prstGeom prst="rect">
            <a:avLst/>
          </a:prstGeom>
          <a:noFill/>
          <a:ln w="9525">
            <a:noFill/>
            <a:miter lim="800000"/>
            <a:headEnd/>
            <a:tailEnd/>
          </a:ln>
        </p:spPr>
        <p:txBody>
          <a:bodyPr wrap="none">
            <a:spAutoFit/>
          </a:bodyPr>
          <a:lstStyle/>
          <a:p>
            <a:r>
              <a:rPr lang="en-US">
                <a:latin typeface="Calibri" pitchFamily="34" charset="0"/>
              </a:rPr>
              <a:t>3J</a:t>
            </a:r>
          </a:p>
        </p:txBody>
      </p:sp>
      <p:sp>
        <p:nvSpPr>
          <p:cNvPr id="23574" name="TextBox 21"/>
          <p:cNvSpPr txBox="1">
            <a:spLocks noChangeArrowheads="1"/>
          </p:cNvSpPr>
          <p:nvPr/>
        </p:nvSpPr>
        <p:spPr bwMode="auto">
          <a:xfrm>
            <a:off x="3059113" y="1268413"/>
            <a:ext cx="717550" cy="368300"/>
          </a:xfrm>
          <a:prstGeom prst="rect">
            <a:avLst/>
          </a:prstGeom>
          <a:noFill/>
          <a:ln w="9525">
            <a:noFill/>
            <a:miter lim="800000"/>
            <a:headEnd/>
            <a:tailEnd/>
          </a:ln>
        </p:spPr>
        <p:txBody>
          <a:bodyPr wrap="none">
            <a:spAutoFit/>
          </a:bodyPr>
          <a:lstStyle/>
          <a:p>
            <a:r>
              <a:rPr lang="en-US">
                <a:latin typeface="Calibri" pitchFamily="34" charset="0"/>
              </a:rPr>
              <a:t>10DQ</a:t>
            </a:r>
          </a:p>
        </p:txBody>
      </p:sp>
      <p:cxnSp>
        <p:nvCxnSpPr>
          <p:cNvPr id="23" name="Straight Arrow Connector 22"/>
          <p:cNvCxnSpPr/>
          <p:nvPr/>
        </p:nvCxnSpPr>
        <p:spPr>
          <a:xfrm rot="5400000">
            <a:off x="2987675" y="1484313"/>
            <a:ext cx="719137"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1583531" y="2888457"/>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1736725" y="2887663"/>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1889125" y="2887663"/>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2088356" y="2888457"/>
            <a:ext cx="5032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384550" y="1879600"/>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581" name="TextBox 28"/>
          <p:cNvSpPr txBox="1">
            <a:spLocks noChangeArrowheads="1"/>
          </p:cNvSpPr>
          <p:nvPr/>
        </p:nvSpPr>
        <p:spPr bwMode="auto">
          <a:xfrm>
            <a:off x="107950" y="2032000"/>
            <a:ext cx="2033588" cy="460375"/>
          </a:xfrm>
          <a:prstGeom prst="rect">
            <a:avLst/>
          </a:prstGeom>
          <a:noFill/>
          <a:ln w="9525">
            <a:noFill/>
            <a:miter lim="800000"/>
            <a:headEnd/>
            <a:tailEnd/>
          </a:ln>
        </p:spPr>
        <p:txBody>
          <a:bodyPr wrap="none">
            <a:spAutoFit/>
          </a:bodyPr>
          <a:lstStyle/>
          <a:p>
            <a:r>
              <a:rPr lang="en-US" sz="2400">
                <a:latin typeface="Calibri" pitchFamily="34" charset="0"/>
              </a:rPr>
              <a:t>d6; Fe2+, Co3+</a:t>
            </a:r>
          </a:p>
        </p:txBody>
      </p:sp>
      <p:cxnSp>
        <p:nvCxnSpPr>
          <p:cNvPr id="30" name="Straight Connector 29"/>
          <p:cNvCxnSpPr/>
          <p:nvPr/>
        </p:nvCxnSpPr>
        <p:spPr>
          <a:xfrm>
            <a:off x="1547813" y="4579938"/>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47813" y="5948363"/>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16238" y="4148138"/>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16238" y="4868863"/>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987675" y="630872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87675" y="5588000"/>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flipV="1">
            <a:off x="3167856" y="6271419"/>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3321050" y="6270625"/>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3473450" y="6270625"/>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3241675" y="5551488"/>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flipH="1" flipV="1">
            <a:off x="1441450" y="5911850"/>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1593850" y="5911850"/>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H="1" flipV="1">
            <a:off x="3394075" y="5551488"/>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595" name="TextBox 42"/>
          <p:cNvSpPr txBox="1">
            <a:spLocks noChangeArrowheads="1"/>
          </p:cNvSpPr>
          <p:nvPr/>
        </p:nvSpPr>
        <p:spPr bwMode="auto">
          <a:xfrm>
            <a:off x="4284663" y="6092825"/>
            <a:ext cx="487362"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3596" name="Rectangle 43"/>
          <p:cNvSpPr>
            <a:spLocks noChangeArrowheads="1"/>
          </p:cNvSpPr>
          <p:nvPr/>
        </p:nvSpPr>
        <p:spPr bwMode="auto">
          <a:xfrm>
            <a:off x="4211638" y="4652963"/>
            <a:ext cx="487362"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3597" name="TextBox 44"/>
          <p:cNvSpPr txBox="1">
            <a:spLocks noChangeArrowheads="1"/>
          </p:cNvSpPr>
          <p:nvPr/>
        </p:nvSpPr>
        <p:spPr bwMode="auto">
          <a:xfrm>
            <a:off x="4284663" y="3932238"/>
            <a:ext cx="407987" cy="369887"/>
          </a:xfrm>
          <a:prstGeom prst="rect">
            <a:avLst/>
          </a:prstGeom>
          <a:noFill/>
          <a:ln w="9525">
            <a:noFill/>
            <a:miter lim="800000"/>
            <a:headEnd/>
            <a:tailEnd/>
          </a:ln>
        </p:spPr>
        <p:txBody>
          <a:bodyPr wrap="none">
            <a:spAutoFit/>
          </a:bodyPr>
          <a:lstStyle/>
          <a:p>
            <a:r>
              <a:rPr lang="en-US">
                <a:latin typeface="Calibri" pitchFamily="34" charset="0"/>
              </a:rPr>
              <a:t>eg</a:t>
            </a:r>
          </a:p>
        </p:txBody>
      </p:sp>
      <p:sp>
        <p:nvSpPr>
          <p:cNvPr id="23598" name="Rectangle 45"/>
          <p:cNvSpPr>
            <a:spLocks noChangeArrowheads="1"/>
          </p:cNvSpPr>
          <p:nvPr/>
        </p:nvSpPr>
        <p:spPr bwMode="auto">
          <a:xfrm>
            <a:off x="4306888" y="5362575"/>
            <a:ext cx="409575" cy="369888"/>
          </a:xfrm>
          <a:prstGeom prst="rect">
            <a:avLst/>
          </a:prstGeom>
          <a:noFill/>
          <a:ln w="9525">
            <a:noFill/>
            <a:miter lim="800000"/>
            <a:headEnd/>
            <a:tailEnd/>
          </a:ln>
        </p:spPr>
        <p:txBody>
          <a:bodyPr wrap="none">
            <a:spAutoFit/>
          </a:bodyPr>
          <a:lstStyle/>
          <a:p>
            <a:r>
              <a:rPr lang="en-US">
                <a:latin typeface="Calibri" pitchFamily="34" charset="0"/>
              </a:rPr>
              <a:t>eg</a:t>
            </a:r>
          </a:p>
        </p:txBody>
      </p:sp>
      <p:cxnSp>
        <p:nvCxnSpPr>
          <p:cNvPr id="47" name="Straight Arrow Connector 46"/>
          <p:cNvCxnSpPr/>
          <p:nvPr/>
        </p:nvCxnSpPr>
        <p:spPr>
          <a:xfrm rot="5400000" flipH="1" flipV="1">
            <a:off x="2267744" y="4796631"/>
            <a:ext cx="431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2341562" y="5724526"/>
            <a:ext cx="422275"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601" name="TextBox 48"/>
          <p:cNvSpPr txBox="1">
            <a:spLocks noChangeArrowheads="1"/>
          </p:cNvSpPr>
          <p:nvPr/>
        </p:nvSpPr>
        <p:spPr bwMode="auto">
          <a:xfrm>
            <a:off x="2339975" y="5084763"/>
            <a:ext cx="374650" cy="368300"/>
          </a:xfrm>
          <a:prstGeom prst="rect">
            <a:avLst/>
          </a:prstGeom>
          <a:noFill/>
          <a:ln w="9525">
            <a:noFill/>
            <a:miter lim="800000"/>
            <a:headEnd/>
            <a:tailEnd/>
          </a:ln>
        </p:spPr>
        <p:txBody>
          <a:bodyPr wrap="none">
            <a:spAutoFit/>
          </a:bodyPr>
          <a:lstStyle/>
          <a:p>
            <a:r>
              <a:rPr lang="en-US">
                <a:latin typeface="Calibri" pitchFamily="34" charset="0"/>
              </a:rPr>
              <a:t>4J</a:t>
            </a:r>
          </a:p>
        </p:txBody>
      </p:sp>
      <p:sp>
        <p:nvSpPr>
          <p:cNvPr id="23602" name="TextBox 49"/>
          <p:cNvSpPr txBox="1">
            <a:spLocks noChangeArrowheads="1"/>
          </p:cNvSpPr>
          <p:nvPr/>
        </p:nvSpPr>
        <p:spPr bwMode="auto">
          <a:xfrm>
            <a:off x="3203575" y="4292600"/>
            <a:ext cx="717550" cy="368300"/>
          </a:xfrm>
          <a:prstGeom prst="rect">
            <a:avLst/>
          </a:prstGeom>
          <a:noFill/>
          <a:ln w="9525">
            <a:noFill/>
            <a:miter lim="800000"/>
            <a:headEnd/>
            <a:tailEnd/>
          </a:ln>
        </p:spPr>
        <p:txBody>
          <a:bodyPr wrap="none">
            <a:spAutoFit/>
          </a:bodyPr>
          <a:lstStyle/>
          <a:p>
            <a:r>
              <a:rPr lang="en-US">
                <a:latin typeface="Calibri" pitchFamily="34" charset="0"/>
              </a:rPr>
              <a:t>10DQ</a:t>
            </a:r>
          </a:p>
        </p:txBody>
      </p:sp>
      <p:cxnSp>
        <p:nvCxnSpPr>
          <p:cNvPr id="51" name="Straight Arrow Connector 50"/>
          <p:cNvCxnSpPr/>
          <p:nvPr/>
        </p:nvCxnSpPr>
        <p:spPr>
          <a:xfrm rot="5400000">
            <a:off x="3132138" y="4508500"/>
            <a:ext cx="719138"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flipH="1" flipV="1">
            <a:off x="1727994" y="5912644"/>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1881188" y="5911850"/>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flipH="1" flipV="1">
            <a:off x="2033588" y="5911850"/>
            <a:ext cx="503238"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607" name="TextBox 56"/>
          <p:cNvSpPr txBox="1">
            <a:spLocks noChangeArrowheads="1"/>
          </p:cNvSpPr>
          <p:nvPr/>
        </p:nvSpPr>
        <p:spPr bwMode="auto">
          <a:xfrm>
            <a:off x="107950" y="5056188"/>
            <a:ext cx="2033588" cy="460375"/>
          </a:xfrm>
          <a:prstGeom prst="rect">
            <a:avLst/>
          </a:prstGeom>
          <a:noFill/>
          <a:ln w="9525">
            <a:noFill/>
            <a:miter lim="800000"/>
            <a:headEnd/>
            <a:tailEnd/>
          </a:ln>
        </p:spPr>
        <p:txBody>
          <a:bodyPr wrap="none">
            <a:spAutoFit/>
          </a:bodyPr>
          <a:lstStyle/>
          <a:p>
            <a:r>
              <a:rPr lang="en-US" sz="2400">
                <a:latin typeface="Calibri" pitchFamily="34" charset="0"/>
              </a:rPr>
              <a:t>d5; Fe3+, Co4+</a:t>
            </a:r>
          </a:p>
        </p:txBody>
      </p:sp>
      <p:cxnSp>
        <p:nvCxnSpPr>
          <p:cNvPr id="59" name="Straight Arrow Connector 58"/>
          <p:cNvCxnSpPr/>
          <p:nvPr/>
        </p:nvCxnSpPr>
        <p:spPr>
          <a:xfrm rot="5400000" flipH="1" flipV="1">
            <a:off x="4067175" y="2060575"/>
            <a:ext cx="576263" cy="576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6200000" flipH="1">
            <a:off x="3959225" y="1952626"/>
            <a:ext cx="720725" cy="64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643438" y="206057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643438" y="270827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4518819" y="2670969"/>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flipH="1" flipV="1">
            <a:off x="4671219" y="2670969"/>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flipH="1" flipV="1">
            <a:off x="4806950" y="2671763"/>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a:off x="5112544" y="2743994"/>
            <a:ext cx="50323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a:off x="4968875" y="2743200"/>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a:off x="5257006" y="2743994"/>
            <a:ext cx="50323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067175" y="4868863"/>
            <a:ext cx="649288" cy="503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4175920" y="5047456"/>
            <a:ext cx="576262" cy="504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6463" y="5372100"/>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716463" y="5011738"/>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787900" y="652462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5400000" flipH="1" flipV="1">
            <a:off x="4877594" y="6488907"/>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5030788" y="6488113"/>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5400000" flipH="1" flipV="1">
            <a:off x="5183188" y="6488113"/>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5400000">
            <a:off x="4825206" y="5409407"/>
            <a:ext cx="5032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5400000">
            <a:off x="5041106" y="5409407"/>
            <a:ext cx="5032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5400000">
            <a:off x="5148262" y="5948363"/>
            <a:ext cx="1008063"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629" name="TextBox 86"/>
          <p:cNvSpPr txBox="1">
            <a:spLocks noChangeArrowheads="1"/>
          </p:cNvSpPr>
          <p:nvPr/>
        </p:nvSpPr>
        <p:spPr bwMode="auto">
          <a:xfrm>
            <a:off x="5435600" y="5732463"/>
            <a:ext cx="376238" cy="369887"/>
          </a:xfrm>
          <a:prstGeom prst="rect">
            <a:avLst/>
          </a:prstGeom>
          <a:noFill/>
          <a:ln w="9525">
            <a:noFill/>
            <a:miter lim="800000"/>
            <a:headEnd/>
            <a:tailEnd/>
          </a:ln>
        </p:spPr>
        <p:txBody>
          <a:bodyPr wrap="none">
            <a:spAutoFit/>
          </a:bodyPr>
          <a:lstStyle/>
          <a:p>
            <a:r>
              <a:rPr lang="en-US">
                <a:latin typeface="Calibri" pitchFamily="34" charset="0"/>
              </a:rPr>
              <a:t>0J</a:t>
            </a:r>
          </a:p>
        </p:txBody>
      </p:sp>
      <p:sp>
        <p:nvSpPr>
          <p:cNvPr id="23630" name="TextBox 87"/>
          <p:cNvSpPr txBox="1">
            <a:spLocks noChangeArrowheads="1"/>
          </p:cNvSpPr>
          <p:nvPr/>
        </p:nvSpPr>
        <p:spPr bwMode="auto">
          <a:xfrm>
            <a:off x="6011863" y="1368425"/>
            <a:ext cx="2979737" cy="2492375"/>
          </a:xfrm>
          <a:prstGeom prst="rect">
            <a:avLst/>
          </a:prstGeom>
          <a:noFill/>
          <a:ln w="9525">
            <a:noFill/>
            <a:miter lim="800000"/>
            <a:headEnd/>
            <a:tailEnd/>
          </a:ln>
        </p:spPr>
        <p:txBody>
          <a:bodyPr wrap="none">
            <a:spAutoFit/>
          </a:bodyPr>
          <a:lstStyle/>
          <a:p>
            <a:r>
              <a:rPr lang="en-US" sz="2400" b="1">
                <a:solidFill>
                  <a:srgbClr val="0070C0"/>
                </a:solidFill>
                <a:latin typeface="Calibri" pitchFamily="34" charset="0"/>
              </a:rPr>
              <a:t>E(HS)=-10J-4DQ</a:t>
            </a:r>
          </a:p>
          <a:p>
            <a:endParaRPr lang="en-US" sz="2400" b="1">
              <a:solidFill>
                <a:srgbClr val="0070C0"/>
              </a:solidFill>
              <a:latin typeface="Calibri" pitchFamily="34" charset="0"/>
            </a:endParaRPr>
          </a:p>
          <a:p>
            <a:r>
              <a:rPr lang="en-US" sz="2400" b="1">
                <a:solidFill>
                  <a:srgbClr val="0070C0"/>
                </a:solidFill>
                <a:latin typeface="Calibri" pitchFamily="34" charset="0"/>
              </a:rPr>
              <a:t>E(LS)= -6J-24DQ</a:t>
            </a:r>
          </a:p>
          <a:p>
            <a:endParaRPr lang="en-US" sz="2400" b="1">
              <a:solidFill>
                <a:srgbClr val="0070C0"/>
              </a:solidFill>
              <a:latin typeface="Calibri" pitchFamily="34" charset="0"/>
            </a:endParaRPr>
          </a:p>
          <a:p>
            <a:r>
              <a:rPr lang="en-US" sz="2400" b="1">
                <a:solidFill>
                  <a:srgbClr val="0070C0"/>
                </a:solidFill>
                <a:latin typeface="Calibri" pitchFamily="34" charset="0"/>
              </a:rPr>
              <a:t>HS  to LS for  10DQ&gt;2J</a:t>
            </a:r>
          </a:p>
          <a:p>
            <a:endParaRPr lang="en-US">
              <a:latin typeface="Calibri" pitchFamily="34" charset="0"/>
            </a:endParaRPr>
          </a:p>
          <a:p>
            <a:endParaRPr lang="en-US">
              <a:latin typeface="Calibri" pitchFamily="34" charset="0"/>
            </a:endParaRPr>
          </a:p>
        </p:txBody>
      </p:sp>
      <p:sp>
        <p:nvSpPr>
          <p:cNvPr id="23631" name="Rectangle 88"/>
          <p:cNvSpPr>
            <a:spLocks noChangeArrowheads="1"/>
          </p:cNvSpPr>
          <p:nvPr/>
        </p:nvSpPr>
        <p:spPr bwMode="auto">
          <a:xfrm>
            <a:off x="6084888" y="4586288"/>
            <a:ext cx="3024187" cy="1938337"/>
          </a:xfrm>
          <a:prstGeom prst="rect">
            <a:avLst/>
          </a:prstGeom>
          <a:noFill/>
          <a:ln w="9525">
            <a:noFill/>
            <a:miter lim="800000"/>
            <a:headEnd/>
            <a:tailEnd/>
          </a:ln>
        </p:spPr>
        <p:txBody>
          <a:bodyPr>
            <a:spAutoFit/>
          </a:bodyPr>
          <a:lstStyle/>
          <a:p>
            <a:r>
              <a:rPr lang="en-US" sz="2400" b="1">
                <a:solidFill>
                  <a:srgbClr val="0070C0"/>
                </a:solidFill>
                <a:latin typeface="Calibri" pitchFamily="34" charset="0"/>
              </a:rPr>
              <a:t>E(HS)=-10J</a:t>
            </a:r>
          </a:p>
          <a:p>
            <a:endParaRPr lang="en-US" sz="2400" b="1">
              <a:solidFill>
                <a:srgbClr val="0070C0"/>
              </a:solidFill>
              <a:latin typeface="Calibri" pitchFamily="34" charset="0"/>
            </a:endParaRPr>
          </a:p>
          <a:p>
            <a:r>
              <a:rPr lang="en-US" sz="2400" b="1">
                <a:solidFill>
                  <a:srgbClr val="0070C0"/>
                </a:solidFill>
                <a:latin typeface="Calibri" pitchFamily="34" charset="0"/>
              </a:rPr>
              <a:t>E(LS)=-4J-20DQ</a:t>
            </a:r>
          </a:p>
          <a:p>
            <a:endParaRPr lang="en-US" sz="2400" b="1">
              <a:solidFill>
                <a:srgbClr val="0070C0"/>
              </a:solidFill>
              <a:latin typeface="Calibri" pitchFamily="34" charset="0"/>
            </a:endParaRPr>
          </a:p>
          <a:p>
            <a:r>
              <a:rPr lang="en-US" sz="2400" b="1">
                <a:solidFill>
                  <a:srgbClr val="0070C0"/>
                </a:solidFill>
                <a:latin typeface="Calibri" pitchFamily="34" charset="0"/>
              </a:rPr>
              <a:t>HS  to LS for  10DQ&gt;3J </a:t>
            </a:r>
            <a:endParaRPr lang="en-US" sz="2400">
              <a:latin typeface="Calibri" pitchFamily="34" charset="0"/>
            </a:endParaRPr>
          </a:p>
        </p:txBody>
      </p:sp>
      <p:sp>
        <p:nvSpPr>
          <p:cNvPr id="23632" name="Title 83"/>
          <p:cNvSpPr>
            <a:spLocks noGrp="1"/>
          </p:cNvSpPr>
          <p:nvPr>
            <p:ph type="title"/>
          </p:nvPr>
        </p:nvSpPr>
        <p:spPr>
          <a:xfrm>
            <a:off x="457200" y="44450"/>
            <a:ext cx="8229600" cy="855663"/>
          </a:xfrm>
        </p:spPr>
        <p:txBody>
          <a:bodyPr>
            <a:normAutofit fontScale="90000"/>
          </a:bodyPr>
          <a:lstStyle/>
          <a:p>
            <a:pPr eaLnBrk="1" hangingPunct="1"/>
            <a:r>
              <a:rPr lang="en-US" sz="3200" smtClean="0"/>
              <a:t>Physical picture for high spin to low spin transition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ew Pict_11"/>
          <p:cNvPicPr>
            <a:picLocks noChangeAspect="1" noChangeArrowheads="1"/>
          </p:cNvPicPr>
          <p:nvPr/>
        </p:nvPicPr>
        <p:blipFill>
          <a:blip r:embed="rId2" cstate="print">
            <a:lum bright="-18000" contrast="30000"/>
          </a:blip>
          <a:srcRect l="23618" t="24535" r="11284" b="19182"/>
          <a:stretch>
            <a:fillRect/>
          </a:stretch>
        </p:blipFill>
        <p:spPr bwMode="auto">
          <a:xfrm>
            <a:off x="323850" y="3500438"/>
            <a:ext cx="4464050" cy="2808287"/>
          </a:xfrm>
          <a:prstGeom prst="rect">
            <a:avLst/>
          </a:prstGeom>
          <a:noFill/>
          <a:ln w="9525">
            <a:noFill/>
            <a:miter lim="800000"/>
            <a:headEnd/>
            <a:tailEnd/>
          </a:ln>
        </p:spPr>
      </p:pic>
      <p:sp>
        <p:nvSpPr>
          <p:cNvPr id="26627" name="Text Box 3"/>
          <p:cNvSpPr txBox="1">
            <a:spLocks noChangeArrowheads="1"/>
          </p:cNvSpPr>
          <p:nvPr/>
        </p:nvSpPr>
        <p:spPr bwMode="auto">
          <a:xfrm>
            <a:off x="5292725" y="4005263"/>
            <a:ext cx="3573463" cy="923925"/>
          </a:xfrm>
          <a:prstGeom prst="rect">
            <a:avLst/>
          </a:prstGeom>
          <a:noFill/>
          <a:ln w="9525">
            <a:noFill/>
            <a:miter lim="800000"/>
            <a:headEnd/>
            <a:tailEnd/>
          </a:ln>
        </p:spPr>
        <p:txBody>
          <a:bodyPr wrap="none">
            <a:spAutoFit/>
          </a:bodyPr>
          <a:lstStyle/>
          <a:p>
            <a:r>
              <a:rPr lang="en-US">
                <a:latin typeface="Calibri" pitchFamily="34" charset="0"/>
              </a:rPr>
              <a:t>If the charge transfer energy  </a:t>
            </a:r>
            <a:r>
              <a:rPr lang="el-GR">
                <a:latin typeface="Calibri" pitchFamily="34" charset="0"/>
              </a:rPr>
              <a:t>Δ</a:t>
            </a:r>
            <a:r>
              <a:rPr lang="en-US">
                <a:latin typeface="Calibri" pitchFamily="34" charset="0"/>
              </a:rPr>
              <a:t> gets </a:t>
            </a:r>
          </a:p>
          <a:p>
            <a:r>
              <a:rPr lang="en-US">
                <a:latin typeface="Calibri" pitchFamily="34" charset="0"/>
              </a:rPr>
              <a:t>small we have to  Modify the </a:t>
            </a:r>
          </a:p>
          <a:p>
            <a:r>
              <a:rPr lang="en-US">
                <a:latin typeface="Calibri" pitchFamily="34" charset="0"/>
              </a:rPr>
              <a:t>superexchange theory </a:t>
            </a:r>
          </a:p>
        </p:txBody>
      </p:sp>
      <p:sp>
        <p:nvSpPr>
          <p:cNvPr id="26628" name="Text Box 4"/>
          <p:cNvSpPr txBox="1">
            <a:spLocks noChangeArrowheads="1"/>
          </p:cNvSpPr>
          <p:nvPr/>
        </p:nvSpPr>
        <p:spPr bwMode="auto">
          <a:xfrm>
            <a:off x="4859338" y="3644900"/>
            <a:ext cx="1608137" cy="369888"/>
          </a:xfrm>
          <a:prstGeom prst="rect">
            <a:avLst/>
          </a:prstGeom>
          <a:noFill/>
          <a:ln w="9525">
            <a:noFill/>
            <a:miter lim="800000"/>
            <a:headEnd/>
            <a:tailEnd/>
          </a:ln>
        </p:spPr>
        <p:txBody>
          <a:bodyPr wrap="none">
            <a:spAutoFit/>
          </a:bodyPr>
          <a:lstStyle/>
          <a:p>
            <a:r>
              <a:rPr lang="en-US">
                <a:latin typeface="Calibri" pitchFamily="34" charset="0"/>
              </a:rPr>
              <a:t>Anderson 1961</a:t>
            </a:r>
          </a:p>
        </p:txBody>
      </p:sp>
      <p:sp>
        <p:nvSpPr>
          <p:cNvPr id="26629" name="Text Box 5"/>
          <p:cNvSpPr txBox="1">
            <a:spLocks noChangeArrowheads="1"/>
          </p:cNvSpPr>
          <p:nvPr/>
        </p:nvSpPr>
        <p:spPr bwMode="auto">
          <a:xfrm>
            <a:off x="4787900" y="5229225"/>
            <a:ext cx="1120775" cy="369888"/>
          </a:xfrm>
          <a:prstGeom prst="rect">
            <a:avLst/>
          </a:prstGeom>
          <a:noFill/>
          <a:ln w="9525">
            <a:noFill/>
            <a:miter lim="800000"/>
            <a:headEnd/>
            <a:tailEnd/>
          </a:ln>
        </p:spPr>
        <p:txBody>
          <a:bodyPr wrap="none">
            <a:spAutoFit/>
          </a:bodyPr>
          <a:lstStyle/>
          <a:p>
            <a:r>
              <a:rPr lang="en-US">
                <a:latin typeface="Calibri" pitchFamily="34" charset="0"/>
              </a:rPr>
              <a:t>New term</a:t>
            </a:r>
          </a:p>
        </p:txBody>
      </p:sp>
      <p:sp>
        <p:nvSpPr>
          <p:cNvPr id="26630" name="Text Box 6"/>
          <p:cNvSpPr txBox="1">
            <a:spLocks noChangeArrowheads="1"/>
          </p:cNvSpPr>
          <p:nvPr/>
        </p:nvSpPr>
        <p:spPr bwMode="auto">
          <a:xfrm>
            <a:off x="971550" y="0"/>
            <a:ext cx="7359650" cy="1570038"/>
          </a:xfrm>
          <a:prstGeom prst="rect">
            <a:avLst/>
          </a:prstGeom>
          <a:noFill/>
          <a:ln w="9525">
            <a:noFill/>
            <a:miter lim="800000"/>
            <a:headEnd/>
            <a:tailEnd/>
          </a:ln>
        </p:spPr>
        <p:txBody>
          <a:bodyPr wrap="none">
            <a:spAutoFit/>
          </a:bodyPr>
          <a:lstStyle/>
          <a:p>
            <a:r>
              <a:rPr lang="en-US" sz="3200">
                <a:latin typeface="Calibri" pitchFamily="34" charset="0"/>
              </a:rPr>
              <a:t>Goodenough Kanamori Anderson rules</a:t>
            </a:r>
          </a:p>
          <a:p>
            <a:r>
              <a:rPr lang="en-US" sz="3200">
                <a:latin typeface="Calibri" pitchFamily="34" charset="0"/>
              </a:rPr>
              <a:t>i.e. interatomic superexchange interactions</a:t>
            </a:r>
          </a:p>
          <a:p>
            <a:r>
              <a:rPr lang="en-US" sz="3200">
                <a:latin typeface="Calibri" pitchFamily="34" charset="0"/>
              </a:rPr>
              <a:t>And magnetic structure</a:t>
            </a:r>
          </a:p>
        </p:txBody>
      </p:sp>
      <p:sp>
        <p:nvSpPr>
          <p:cNvPr id="26631" name="TextBox 6"/>
          <p:cNvSpPr txBox="1">
            <a:spLocks noChangeArrowheads="1"/>
          </p:cNvSpPr>
          <p:nvPr/>
        </p:nvSpPr>
        <p:spPr bwMode="auto">
          <a:xfrm>
            <a:off x="250825" y="1562100"/>
            <a:ext cx="8512175" cy="1938338"/>
          </a:xfrm>
          <a:prstGeom prst="rect">
            <a:avLst/>
          </a:prstGeom>
          <a:noFill/>
          <a:ln w="9525">
            <a:noFill/>
            <a:miter lim="800000"/>
            <a:headEnd/>
            <a:tailEnd/>
          </a:ln>
        </p:spPr>
        <p:txBody>
          <a:bodyPr wrap="none">
            <a:spAutoFit/>
          </a:bodyPr>
          <a:lstStyle/>
          <a:p>
            <a:r>
              <a:rPr lang="en-US" sz="2400">
                <a:latin typeface="Calibri" pitchFamily="34" charset="0"/>
              </a:rPr>
              <a:t>For example Cu2+---O----Cu2+ as in La2CuO4  and superconductors</a:t>
            </a:r>
          </a:p>
          <a:p>
            <a:r>
              <a:rPr lang="en-US" sz="2400">
                <a:latin typeface="Calibri" pitchFamily="34" charset="0"/>
              </a:rPr>
              <a:t>Cu2+ is d9 i.e. 1 eg hole (degenerate in OH) but split in D4H as in a </a:t>
            </a:r>
          </a:p>
          <a:p>
            <a:r>
              <a:rPr lang="en-US" sz="2400">
                <a:latin typeface="Calibri" pitchFamily="34" charset="0"/>
              </a:rPr>
              <a:t>Strong tetragonal distortion for La2CuO4 structure. The unpaired </a:t>
            </a:r>
          </a:p>
          <a:p>
            <a:r>
              <a:rPr lang="en-US" sz="2400">
                <a:latin typeface="Calibri" pitchFamily="34" charset="0"/>
              </a:rPr>
              <a:t>electron or hole is in a dx2-y2 orbital with lobes pointing to the 4 </a:t>
            </a:r>
          </a:p>
          <a:p>
            <a:r>
              <a:rPr lang="en-US" sz="2400">
                <a:latin typeface="Calibri" pitchFamily="34" charset="0"/>
              </a:rPr>
              <a:t>Nearest O neighbors.  </a:t>
            </a:r>
          </a:p>
        </p:txBody>
      </p:sp>
      <p:sp>
        <p:nvSpPr>
          <p:cNvPr id="26632" name="TextBox 7"/>
          <p:cNvSpPr txBox="1">
            <a:spLocks noChangeArrowheads="1"/>
          </p:cNvSpPr>
          <p:nvPr/>
        </p:nvSpPr>
        <p:spPr bwMode="auto">
          <a:xfrm>
            <a:off x="4787900" y="5657850"/>
            <a:ext cx="4456113" cy="1200150"/>
          </a:xfrm>
          <a:prstGeom prst="rect">
            <a:avLst/>
          </a:prstGeom>
          <a:noFill/>
          <a:ln w="9525">
            <a:noFill/>
            <a:miter lim="800000"/>
            <a:headEnd/>
            <a:tailEnd/>
          </a:ln>
        </p:spPr>
        <p:txBody>
          <a:bodyPr wrap="none">
            <a:spAutoFit/>
          </a:bodyPr>
          <a:lstStyle/>
          <a:p>
            <a:r>
              <a:rPr lang="en-US" sz="2400" b="1">
                <a:solidFill>
                  <a:srgbClr val="FF0000"/>
                </a:solidFill>
                <a:latin typeface="Calibri" pitchFamily="34" charset="0"/>
              </a:rPr>
              <a:t>The sum leads to a huge antiferro</a:t>
            </a:r>
          </a:p>
          <a:p>
            <a:r>
              <a:rPr lang="en-US" sz="2400" b="1">
                <a:solidFill>
                  <a:srgbClr val="FF0000"/>
                </a:solidFill>
                <a:latin typeface="Calibri" pitchFamily="34" charset="0"/>
              </a:rPr>
              <a:t>Interatomic  J(sup) =140meV</a:t>
            </a:r>
          </a:p>
          <a:p>
            <a:r>
              <a:rPr lang="en-US" sz="2400" b="1">
                <a:solidFill>
                  <a:srgbClr val="FF0000"/>
                </a:solidFill>
                <a:latin typeface="Calibri" pitchFamily="34" charset="0"/>
              </a:rPr>
              <a:t> for the Cuprates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descr="New Pict_12"/>
          <p:cNvPicPr>
            <a:picLocks noChangeAspect="1" noChangeArrowheads="1"/>
          </p:cNvPicPr>
          <p:nvPr/>
        </p:nvPicPr>
        <p:blipFill>
          <a:blip r:embed="rId3" cstate="print">
            <a:lum bright="-30000" contrast="48000"/>
          </a:blip>
          <a:srcRect t="8002" b="61549"/>
          <a:stretch>
            <a:fillRect/>
          </a:stretch>
        </p:blipFill>
        <p:spPr bwMode="auto">
          <a:xfrm>
            <a:off x="2195513" y="836613"/>
            <a:ext cx="4989512" cy="2087562"/>
          </a:xfrm>
          <a:prstGeom prst="rect">
            <a:avLst/>
          </a:prstGeom>
          <a:noFill/>
          <a:ln w="9525">
            <a:noFill/>
            <a:miter lim="800000"/>
            <a:headEnd/>
            <a:tailEnd/>
          </a:ln>
        </p:spPr>
      </p:pic>
      <p:sp>
        <p:nvSpPr>
          <p:cNvPr id="5125" name="TextBox 2"/>
          <p:cNvSpPr txBox="1">
            <a:spLocks noChangeArrowheads="1"/>
          </p:cNvSpPr>
          <p:nvPr/>
        </p:nvSpPr>
        <p:spPr bwMode="auto">
          <a:xfrm>
            <a:off x="539750" y="260350"/>
            <a:ext cx="7380288" cy="585788"/>
          </a:xfrm>
          <a:prstGeom prst="rect">
            <a:avLst/>
          </a:prstGeom>
          <a:noFill/>
          <a:ln w="9525">
            <a:noFill/>
            <a:miter lim="800000"/>
            <a:headEnd/>
            <a:tailEnd/>
          </a:ln>
        </p:spPr>
        <p:txBody>
          <a:bodyPr wrap="none">
            <a:spAutoFit/>
          </a:bodyPr>
          <a:lstStyle/>
          <a:p>
            <a:r>
              <a:rPr lang="en-US" sz="3200">
                <a:latin typeface="Calibri" pitchFamily="34" charset="0"/>
              </a:rPr>
              <a:t>Superexchange for a 90 degree bond angle </a:t>
            </a:r>
          </a:p>
        </p:txBody>
      </p:sp>
      <p:sp>
        <p:nvSpPr>
          <p:cNvPr id="5126" name="TextBox 3"/>
          <p:cNvSpPr txBox="1">
            <a:spLocks noChangeArrowheads="1"/>
          </p:cNvSpPr>
          <p:nvPr/>
        </p:nvSpPr>
        <p:spPr bwMode="auto">
          <a:xfrm>
            <a:off x="611188" y="2924175"/>
            <a:ext cx="7637462" cy="1570038"/>
          </a:xfrm>
          <a:prstGeom prst="rect">
            <a:avLst/>
          </a:prstGeom>
          <a:noFill/>
          <a:ln w="9525">
            <a:noFill/>
            <a:miter lim="800000"/>
            <a:headEnd/>
            <a:tailEnd/>
          </a:ln>
        </p:spPr>
        <p:txBody>
          <a:bodyPr wrap="none">
            <a:spAutoFit/>
          </a:bodyPr>
          <a:lstStyle/>
          <a:p>
            <a:r>
              <a:rPr lang="en-US" sz="2400">
                <a:latin typeface="Calibri" pitchFamily="34" charset="0"/>
              </a:rPr>
              <a:t>The hoping as in the fig leaves  two holes in the intervening </a:t>
            </a:r>
          </a:p>
          <a:p>
            <a:r>
              <a:rPr lang="en-US" sz="2400">
                <a:latin typeface="Calibri" pitchFamily="34" charset="0"/>
              </a:rPr>
              <a:t>O 2p states  i.e. a p4 configuration. The lowest energy state</a:t>
            </a:r>
          </a:p>
          <a:p>
            <a:r>
              <a:rPr lang="en-US" sz="2400">
                <a:latin typeface="Calibri" pitchFamily="34" charset="0"/>
              </a:rPr>
              <a:t>According to Hund’s rule is Spin 1. So this process favours </a:t>
            </a:r>
          </a:p>
          <a:p>
            <a:r>
              <a:rPr lang="en-US" sz="2400">
                <a:latin typeface="Calibri" pitchFamily="34" charset="0"/>
              </a:rPr>
              <a:t>A ferromagnetic coupling between the Cu spins. </a:t>
            </a:r>
          </a:p>
        </p:txBody>
      </p:sp>
      <p:graphicFrame>
        <p:nvGraphicFramePr>
          <p:cNvPr id="5122" name="Object 2"/>
          <p:cNvGraphicFramePr>
            <a:graphicFrameLocks noChangeAspect="1"/>
          </p:cNvGraphicFramePr>
          <p:nvPr/>
        </p:nvGraphicFramePr>
        <p:xfrm>
          <a:off x="1908175" y="4437063"/>
          <a:ext cx="5219700" cy="1000125"/>
        </p:xfrm>
        <a:graphic>
          <a:graphicData uri="http://schemas.openxmlformats.org/presentationml/2006/ole">
            <p:oleObj spid="_x0000_s92162" name="Équation" r:id="rId4" imgW="2450880" imgH="469800" progId="Equation.3">
              <p:embed/>
            </p:oleObj>
          </a:graphicData>
        </a:graphic>
      </p:graphicFrame>
      <p:sp>
        <p:nvSpPr>
          <p:cNvPr id="5127" name="TextBox 5"/>
          <p:cNvSpPr txBox="1">
            <a:spLocks noChangeArrowheads="1"/>
          </p:cNvSpPr>
          <p:nvPr/>
        </p:nvSpPr>
        <p:spPr bwMode="auto">
          <a:xfrm>
            <a:off x="250825" y="5516563"/>
            <a:ext cx="5181600" cy="831850"/>
          </a:xfrm>
          <a:prstGeom prst="rect">
            <a:avLst/>
          </a:prstGeom>
          <a:noFill/>
          <a:ln w="9525">
            <a:noFill/>
            <a:miter lim="800000"/>
            <a:headEnd/>
            <a:tailEnd/>
          </a:ln>
        </p:spPr>
        <p:txBody>
          <a:bodyPr wrap="none">
            <a:spAutoFit/>
          </a:bodyPr>
          <a:lstStyle/>
          <a:p>
            <a:r>
              <a:rPr lang="en-US" sz="2400">
                <a:latin typeface="Calibri" pitchFamily="34" charset="0"/>
              </a:rPr>
              <a:t>So the net exchange as a function of the</a:t>
            </a:r>
          </a:p>
          <a:p>
            <a:r>
              <a:rPr lang="en-US" sz="2400">
                <a:latin typeface="Calibri" pitchFamily="34" charset="0"/>
              </a:rPr>
              <a:t> bond angle is:</a:t>
            </a:r>
          </a:p>
        </p:txBody>
      </p:sp>
      <p:graphicFrame>
        <p:nvGraphicFramePr>
          <p:cNvPr id="5123" name="Object 3"/>
          <p:cNvGraphicFramePr>
            <a:graphicFrameLocks noChangeAspect="1"/>
          </p:cNvGraphicFramePr>
          <p:nvPr/>
        </p:nvGraphicFramePr>
        <p:xfrm>
          <a:off x="2916238" y="6021388"/>
          <a:ext cx="5124450" cy="503237"/>
        </p:xfrm>
        <a:graphic>
          <a:graphicData uri="http://schemas.openxmlformats.org/presentationml/2006/ole">
            <p:oleObj spid="_x0000_s92163" name="Équation" r:id="rId5" imgW="2323800" imgH="228600" progId="Equation.3">
              <p:embed/>
            </p:oleObj>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err="1" smtClean="0"/>
              <a:t>Superexchange</a:t>
            </a:r>
            <a:r>
              <a:rPr lang="en-US" dirty="0" smtClean="0"/>
              <a:t> between singly occupied t2g </a:t>
            </a:r>
            <a:r>
              <a:rPr lang="en-US" dirty="0" err="1" smtClean="0"/>
              <a:t>orbitals</a:t>
            </a:r>
            <a:r>
              <a:rPr lang="en-US" dirty="0" smtClean="0"/>
              <a:t> </a:t>
            </a:r>
            <a:endParaRPr lang="en-US" dirty="0"/>
          </a:p>
        </p:txBody>
      </p:sp>
      <p:sp>
        <p:nvSpPr>
          <p:cNvPr id="5" name="Oval 4"/>
          <p:cNvSpPr/>
          <p:nvPr/>
        </p:nvSpPr>
        <p:spPr>
          <a:xfrm rot="2700000">
            <a:off x="4055269" y="1832769"/>
            <a:ext cx="144462"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rot="-2700000">
            <a:off x="4056063" y="2192338"/>
            <a:ext cx="142875"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4356100" y="2205038"/>
            <a:ext cx="144463" cy="4318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4356100" y="1773238"/>
            <a:ext cx="144463" cy="4318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rot="-2700000">
            <a:off x="3695700" y="1831975"/>
            <a:ext cx="1444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rot="2700000">
            <a:off x="3694906" y="2193132"/>
            <a:ext cx="1444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rot="2700000">
            <a:off x="5016500" y="1857376"/>
            <a:ext cx="142875"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rot="-2700000">
            <a:off x="5016500" y="2217738"/>
            <a:ext cx="1444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rot="-2700000">
            <a:off x="4656138" y="1857375"/>
            <a:ext cx="144462"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rot="2700000">
            <a:off x="4656138" y="2216150"/>
            <a:ext cx="144462" cy="433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60" name="TextBox 23"/>
          <p:cNvSpPr txBox="1">
            <a:spLocks noChangeArrowheads="1"/>
          </p:cNvSpPr>
          <p:nvPr/>
        </p:nvSpPr>
        <p:spPr bwMode="auto">
          <a:xfrm>
            <a:off x="3132138" y="1989138"/>
            <a:ext cx="496887" cy="368300"/>
          </a:xfrm>
          <a:prstGeom prst="rect">
            <a:avLst/>
          </a:prstGeom>
          <a:noFill/>
          <a:ln w="9525">
            <a:noFill/>
            <a:miter lim="800000"/>
            <a:headEnd/>
            <a:tailEnd/>
          </a:ln>
        </p:spPr>
        <p:txBody>
          <a:bodyPr wrap="none">
            <a:spAutoFit/>
          </a:bodyPr>
          <a:lstStyle/>
          <a:p>
            <a:r>
              <a:rPr lang="en-US">
                <a:latin typeface="Calibri" pitchFamily="34" charset="0"/>
              </a:rPr>
              <a:t>dxz</a:t>
            </a:r>
          </a:p>
        </p:txBody>
      </p:sp>
      <p:sp>
        <p:nvSpPr>
          <p:cNvPr id="6161" name="TextBox 24"/>
          <p:cNvSpPr txBox="1">
            <a:spLocks noChangeArrowheads="1"/>
          </p:cNvSpPr>
          <p:nvPr/>
        </p:nvSpPr>
        <p:spPr bwMode="auto">
          <a:xfrm>
            <a:off x="5219700" y="2060575"/>
            <a:ext cx="496888" cy="369888"/>
          </a:xfrm>
          <a:prstGeom prst="rect">
            <a:avLst/>
          </a:prstGeom>
          <a:noFill/>
          <a:ln w="9525">
            <a:noFill/>
            <a:miter lim="800000"/>
            <a:headEnd/>
            <a:tailEnd/>
          </a:ln>
        </p:spPr>
        <p:txBody>
          <a:bodyPr wrap="none">
            <a:spAutoFit/>
          </a:bodyPr>
          <a:lstStyle/>
          <a:p>
            <a:r>
              <a:rPr lang="en-US">
                <a:latin typeface="Calibri" pitchFamily="34" charset="0"/>
              </a:rPr>
              <a:t>dxz</a:t>
            </a:r>
          </a:p>
        </p:txBody>
      </p:sp>
      <p:sp>
        <p:nvSpPr>
          <p:cNvPr id="6162" name="TextBox 25"/>
          <p:cNvSpPr txBox="1">
            <a:spLocks noChangeArrowheads="1"/>
          </p:cNvSpPr>
          <p:nvPr/>
        </p:nvSpPr>
        <p:spPr bwMode="auto">
          <a:xfrm>
            <a:off x="4211638" y="2636838"/>
            <a:ext cx="395287" cy="369887"/>
          </a:xfrm>
          <a:prstGeom prst="rect">
            <a:avLst/>
          </a:prstGeom>
          <a:noFill/>
          <a:ln w="9525">
            <a:noFill/>
            <a:miter lim="800000"/>
            <a:headEnd/>
            <a:tailEnd/>
          </a:ln>
        </p:spPr>
        <p:txBody>
          <a:bodyPr wrap="none">
            <a:spAutoFit/>
          </a:bodyPr>
          <a:lstStyle/>
          <a:p>
            <a:r>
              <a:rPr lang="en-US">
                <a:latin typeface="Calibri" pitchFamily="34" charset="0"/>
              </a:rPr>
              <a:t>pz</a:t>
            </a:r>
          </a:p>
        </p:txBody>
      </p:sp>
      <p:cxnSp>
        <p:nvCxnSpPr>
          <p:cNvPr id="28" name="Straight Arrow Connector 27"/>
          <p:cNvCxnSpPr/>
          <p:nvPr/>
        </p:nvCxnSpPr>
        <p:spPr>
          <a:xfrm rot="5400000">
            <a:off x="3779044" y="2275681"/>
            <a:ext cx="431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4717257" y="2275681"/>
            <a:ext cx="431800"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4285457" y="2204244"/>
            <a:ext cx="431800"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4140994" y="2204244"/>
            <a:ext cx="4318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440000" flipH="1">
            <a:off x="6039644" y="2204244"/>
            <a:ext cx="792163" cy="73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6380163" y="2636838"/>
            <a:ext cx="784225" cy="7937"/>
          </a:xfrm>
          <a:prstGeom prst="line">
            <a:avLst/>
          </a:prstGeom>
        </p:spPr>
        <p:style>
          <a:lnRef idx="1">
            <a:schemeClr val="accent1"/>
          </a:lnRef>
          <a:fillRef idx="0">
            <a:schemeClr val="accent1"/>
          </a:fillRef>
          <a:effectRef idx="0">
            <a:schemeClr val="accent1"/>
          </a:effectRef>
          <a:fontRef idx="minor">
            <a:schemeClr val="tx1"/>
          </a:fontRef>
        </p:style>
      </p:cxnSp>
      <p:sp>
        <p:nvSpPr>
          <p:cNvPr id="6169" name="TextBox 37"/>
          <p:cNvSpPr txBox="1">
            <a:spLocks noChangeArrowheads="1"/>
          </p:cNvSpPr>
          <p:nvPr/>
        </p:nvSpPr>
        <p:spPr bwMode="auto">
          <a:xfrm>
            <a:off x="6804025" y="2636838"/>
            <a:ext cx="284163" cy="369887"/>
          </a:xfrm>
          <a:prstGeom prst="rect">
            <a:avLst/>
          </a:prstGeom>
          <a:noFill/>
          <a:ln w="9525">
            <a:noFill/>
            <a:miter lim="800000"/>
            <a:headEnd/>
            <a:tailEnd/>
          </a:ln>
        </p:spPr>
        <p:txBody>
          <a:bodyPr wrap="none">
            <a:spAutoFit/>
          </a:bodyPr>
          <a:lstStyle/>
          <a:p>
            <a:r>
              <a:rPr lang="en-US">
                <a:latin typeface="Calibri" pitchFamily="34" charset="0"/>
              </a:rPr>
              <a:t>x</a:t>
            </a:r>
          </a:p>
        </p:txBody>
      </p:sp>
      <p:sp>
        <p:nvSpPr>
          <p:cNvPr id="6170" name="TextBox 38"/>
          <p:cNvSpPr txBox="1">
            <a:spLocks noChangeArrowheads="1"/>
          </p:cNvSpPr>
          <p:nvPr/>
        </p:nvSpPr>
        <p:spPr bwMode="auto">
          <a:xfrm>
            <a:off x="6156325" y="1989138"/>
            <a:ext cx="276225" cy="368300"/>
          </a:xfrm>
          <a:prstGeom prst="rect">
            <a:avLst/>
          </a:prstGeom>
          <a:noFill/>
          <a:ln w="9525">
            <a:noFill/>
            <a:miter lim="800000"/>
            <a:headEnd/>
            <a:tailEnd/>
          </a:ln>
        </p:spPr>
        <p:txBody>
          <a:bodyPr wrap="none">
            <a:spAutoFit/>
          </a:bodyPr>
          <a:lstStyle/>
          <a:p>
            <a:r>
              <a:rPr lang="en-US">
                <a:latin typeface="Calibri" pitchFamily="34" charset="0"/>
              </a:rPr>
              <a:t>z</a:t>
            </a:r>
          </a:p>
        </p:txBody>
      </p:sp>
      <p:graphicFrame>
        <p:nvGraphicFramePr>
          <p:cNvPr id="6146" name="Object 1"/>
          <p:cNvGraphicFramePr>
            <a:graphicFrameLocks noChangeAspect="1"/>
          </p:cNvGraphicFramePr>
          <p:nvPr/>
        </p:nvGraphicFramePr>
        <p:xfrm>
          <a:off x="2268538" y="3068638"/>
          <a:ext cx="4402137" cy="1190625"/>
        </p:xfrm>
        <a:graphic>
          <a:graphicData uri="http://schemas.openxmlformats.org/presentationml/2006/ole">
            <p:oleObj spid="_x0000_s93186" name="Équation" r:id="rId3" imgW="1879560" imgH="507960" progId="Equation.3">
              <p:embed/>
            </p:oleObj>
          </a:graphicData>
        </a:graphic>
      </p:graphicFrame>
      <p:sp>
        <p:nvSpPr>
          <p:cNvPr id="6171" name="TextBox 40"/>
          <p:cNvSpPr txBox="1">
            <a:spLocks noChangeArrowheads="1"/>
          </p:cNvSpPr>
          <p:nvPr/>
        </p:nvSpPr>
        <p:spPr bwMode="auto">
          <a:xfrm>
            <a:off x="755650" y="4292600"/>
            <a:ext cx="7740650" cy="1477963"/>
          </a:xfrm>
          <a:prstGeom prst="rect">
            <a:avLst/>
          </a:prstGeom>
          <a:noFill/>
          <a:ln w="9525">
            <a:noFill/>
            <a:miter lim="800000"/>
            <a:headEnd/>
            <a:tailEnd/>
          </a:ln>
        </p:spPr>
        <p:txBody>
          <a:bodyPr>
            <a:spAutoFit/>
          </a:bodyPr>
          <a:lstStyle/>
          <a:p>
            <a:r>
              <a:rPr lang="en-US" sz="2400">
                <a:latin typeface="Calibri" pitchFamily="34" charset="0"/>
              </a:rPr>
              <a:t>If we now rotate one of the bonds around the z axis the superexchange does not change , but for rotation around the y axis it changes as for eg orbitals. Since  </a:t>
            </a:r>
          </a:p>
          <a:p>
            <a:r>
              <a:rPr lang="en-US">
                <a:latin typeface="Calibri" pitchFamily="34" charset="0"/>
              </a:rPr>
              <a:t> </a:t>
            </a:r>
          </a:p>
        </p:txBody>
      </p:sp>
      <p:graphicFrame>
        <p:nvGraphicFramePr>
          <p:cNvPr id="6147" name="Object 2"/>
          <p:cNvGraphicFramePr>
            <a:graphicFrameLocks noChangeAspect="1"/>
          </p:cNvGraphicFramePr>
          <p:nvPr/>
        </p:nvGraphicFramePr>
        <p:xfrm>
          <a:off x="971550" y="5589588"/>
          <a:ext cx="1625600" cy="839787"/>
        </p:xfrm>
        <a:graphic>
          <a:graphicData uri="http://schemas.openxmlformats.org/presentationml/2006/ole">
            <p:oleObj spid="_x0000_s93187" name="Équation" r:id="rId4" imgW="761760" imgH="393480" progId="Equation.3">
              <p:embed/>
            </p:oleObj>
          </a:graphicData>
        </a:graphic>
      </p:graphicFrame>
      <p:graphicFrame>
        <p:nvGraphicFramePr>
          <p:cNvPr id="6148" name="Object 3"/>
          <p:cNvGraphicFramePr>
            <a:graphicFrameLocks noChangeAspect="1"/>
          </p:cNvGraphicFramePr>
          <p:nvPr/>
        </p:nvGraphicFramePr>
        <p:xfrm>
          <a:off x="3036888" y="5732463"/>
          <a:ext cx="1535112" cy="671512"/>
        </p:xfrm>
        <a:graphic>
          <a:graphicData uri="http://schemas.openxmlformats.org/presentationml/2006/ole">
            <p:oleObj spid="_x0000_s93188" name="Équation" r:id="rId5" imgW="901440" imgH="393480" progId="Equation.3">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0" name="Title 1"/>
          <p:cNvSpPr>
            <a:spLocks noGrp="1"/>
          </p:cNvSpPr>
          <p:nvPr>
            <p:ph type="title"/>
          </p:nvPr>
        </p:nvSpPr>
        <p:spPr>
          <a:xfrm>
            <a:off x="457200" y="44450"/>
            <a:ext cx="8229600" cy="720725"/>
          </a:xfrm>
        </p:spPr>
        <p:txBody>
          <a:bodyPr/>
          <a:lstStyle/>
          <a:p>
            <a:pPr eaLnBrk="1" hangingPunct="1"/>
            <a:r>
              <a:rPr lang="en-US" sz="3200" smtClean="0"/>
              <a:t>If we have “spectator spins “  as in Mn3+ in OH</a:t>
            </a:r>
          </a:p>
        </p:txBody>
      </p:sp>
      <p:cxnSp>
        <p:nvCxnSpPr>
          <p:cNvPr id="3" name="Straight Connector 2"/>
          <p:cNvCxnSpPr/>
          <p:nvPr/>
        </p:nvCxnSpPr>
        <p:spPr>
          <a:xfrm>
            <a:off x="5595938" y="1844675"/>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595938" y="3213100"/>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964363" y="1557338"/>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964363" y="2133600"/>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037388" y="3573463"/>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37388" y="2852738"/>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7217569" y="3536157"/>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7370763" y="3535363"/>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7523163" y="3535363"/>
            <a:ext cx="503237"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7289800" y="2816225"/>
            <a:ext cx="50323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5488781" y="3175794"/>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5641181" y="3175794"/>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5793581" y="3175794"/>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5945981" y="3175794"/>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95" name="TextBox 16"/>
          <p:cNvSpPr txBox="1">
            <a:spLocks noChangeArrowheads="1"/>
          </p:cNvSpPr>
          <p:nvPr/>
        </p:nvSpPr>
        <p:spPr bwMode="auto">
          <a:xfrm>
            <a:off x="8332788" y="3357563"/>
            <a:ext cx="487362" cy="368300"/>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7196" name="Rectangle 17"/>
          <p:cNvSpPr>
            <a:spLocks noChangeArrowheads="1"/>
          </p:cNvSpPr>
          <p:nvPr/>
        </p:nvSpPr>
        <p:spPr bwMode="auto">
          <a:xfrm>
            <a:off x="8261350" y="1916113"/>
            <a:ext cx="487363" cy="369887"/>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7197" name="Rectangle 18"/>
          <p:cNvSpPr>
            <a:spLocks noChangeArrowheads="1"/>
          </p:cNvSpPr>
          <p:nvPr/>
        </p:nvSpPr>
        <p:spPr bwMode="auto">
          <a:xfrm>
            <a:off x="8355013" y="2627313"/>
            <a:ext cx="409575" cy="369887"/>
          </a:xfrm>
          <a:prstGeom prst="rect">
            <a:avLst/>
          </a:prstGeom>
          <a:noFill/>
          <a:ln w="9525">
            <a:noFill/>
            <a:miter lim="800000"/>
            <a:headEnd/>
            <a:tailEnd/>
          </a:ln>
        </p:spPr>
        <p:txBody>
          <a:bodyPr wrap="none">
            <a:spAutoFit/>
          </a:bodyPr>
          <a:lstStyle/>
          <a:p>
            <a:r>
              <a:rPr lang="en-US">
                <a:latin typeface="Calibri" pitchFamily="34" charset="0"/>
              </a:rPr>
              <a:t>eg</a:t>
            </a:r>
          </a:p>
        </p:txBody>
      </p:sp>
      <p:cxnSp>
        <p:nvCxnSpPr>
          <p:cNvPr id="20" name="Straight Arrow Connector 19"/>
          <p:cNvCxnSpPr/>
          <p:nvPr/>
        </p:nvCxnSpPr>
        <p:spPr>
          <a:xfrm rot="5400000" flipH="1" flipV="1">
            <a:off x="6315869" y="2061369"/>
            <a:ext cx="431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6389687" y="2989263"/>
            <a:ext cx="422275"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00" name="TextBox 21"/>
          <p:cNvSpPr txBox="1">
            <a:spLocks noChangeArrowheads="1"/>
          </p:cNvSpPr>
          <p:nvPr/>
        </p:nvSpPr>
        <p:spPr bwMode="auto">
          <a:xfrm>
            <a:off x="6388100" y="2349500"/>
            <a:ext cx="376238" cy="368300"/>
          </a:xfrm>
          <a:prstGeom prst="rect">
            <a:avLst/>
          </a:prstGeom>
          <a:noFill/>
          <a:ln w="9525">
            <a:noFill/>
            <a:miter lim="800000"/>
            <a:headEnd/>
            <a:tailEnd/>
          </a:ln>
        </p:spPr>
        <p:txBody>
          <a:bodyPr wrap="none">
            <a:spAutoFit/>
          </a:bodyPr>
          <a:lstStyle/>
          <a:p>
            <a:r>
              <a:rPr lang="en-US">
                <a:latin typeface="Calibri" pitchFamily="34" charset="0"/>
              </a:rPr>
              <a:t>3J</a:t>
            </a:r>
          </a:p>
        </p:txBody>
      </p:sp>
      <p:sp>
        <p:nvSpPr>
          <p:cNvPr id="7201" name="Rectangle 22"/>
          <p:cNvSpPr>
            <a:spLocks noChangeArrowheads="1"/>
          </p:cNvSpPr>
          <p:nvPr/>
        </p:nvSpPr>
        <p:spPr bwMode="auto">
          <a:xfrm>
            <a:off x="6227763" y="981075"/>
            <a:ext cx="2447925" cy="522288"/>
          </a:xfrm>
          <a:prstGeom prst="rect">
            <a:avLst/>
          </a:prstGeom>
          <a:noFill/>
          <a:ln w="9525">
            <a:noFill/>
            <a:miter lim="800000"/>
            <a:headEnd/>
            <a:tailEnd/>
          </a:ln>
        </p:spPr>
        <p:txBody>
          <a:bodyPr>
            <a:spAutoFit/>
          </a:bodyPr>
          <a:lstStyle/>
          <a:p>
            <a:r>
              <a:rPr lang="en-US" sz="2800">
                <a:latin typeface="Calibri" pitchFamily="34" charset="0"/>
              </a:rPr>
              <a:t>d4; Mn3+, Cr2+  </a:t>
            </a:r>
          </a:p>
        </p:txBody>
      </p:sp>
      <p:pic>
        <p:nvPicPr>
          <p:cNvPr id="7202" name="Picture 2" descr="New Pict_2A"/>
          <p:cNvPicPr>
            <a:picLocks noChangeAspect="1" noChangeArrowheads="1"/>
          </p:cNvPicPr>
          <p:nvPr/>
        </p:nvPicPr>
        <p:blipFill>
          <a:blip r:embed="rId3" cstate="print">
            <a:lum bright="-12000" contrast="30000"/>
          </a:blip>
          <a:srcRect l="15347" t="23750" b="40555"/>
          <a:stretch>
            <a:fillRect/>
          </a:stretch>
        </p:blipFill>
        <p:spPr bwMode="auto">
          <a:xfrm>
            <a:off x="3995738" y="4005263"/>
            <a:ext cx="4968875" cy="2879725"/>
          </a:xfrm>
          <a:prstGeom prst="rect">
            <a:avLst/>
          </a:prstGeom>
          <a:noFill/>
          <a:ln w="9525">
            <a:noFill/>
            <a:miter lim="800000"/>
            <a:headEnd/>
            <a:tailEnd/>
          </a:ln>
        </p:spPr>
      </p:pic>
      <p:sp>
        <p:nvSpPr>
          <p:cNvPr id="7203" name="TextBox 41"/>
          <p:cNvSpPr txBox="1">
            <a:spLocks noChangeArrowheads="1"/>
          </p:cNvSpPr>
          <p:nvPr/>
        </p:nvSpPr>
        <p:spPr bwMode="auto">
          <a:xfrm>
            <a:off x="250825" y="5272088"/>
            <a:ext cx="4468813" cy="1568450"/>
          </a:xfrm>
          <a:prstGeom prst="rect">
            <a:avLst/>
          </a:prstGeom>
          <a:noFill/>
          <a:ln w="9525">
            <a:noFill/>
            <a:miter lim="800000"/>
            <a:headEnd/>
            <a:tailEnd/>
          </a:ln>
        </p:spPr>
        <p:txBody>
          <a:bodyPr wrap="none">
            <a:spAutoFit/>
          </a:bodyPr>
          <a:lstStyle/>
          <a:p>
            <a:r>
              <a:rPr lang="en-US" sz="2400">
                <a:latin typeface="Calibri" pitchFamily="34" charset="0"/>
              </a:rPr>
              <a:t>For antiferro orbital ordering</a:t>
            </a:r>
          </a:p>
          <a:p>
            <a:r>
              <a:rPr lang="en-US" sz="2400">
                <a:latin typeface="Calibri" pitchFamily="34" charset="0"/>
              </a:rPr>
              <a:t>The factor of 3 in the Hunds’ </a:t>
            </a:r>
          </a:p>
          <a:p>
            <a:r>
              <a:rPr lang="en-US" sz="2400">
                <a:latin typeface="Calibri" pitchFamily="34" charset="0"/>
              </a:rPr>
              <a:t>Rule of Mn is from the “spectator”</a:t>
            </a:r>
          </a:p>
          <a:p>
            <a:r>
              <a:rPr lang="en-US" sz="2400">
                <a:latin typeface="Calibri" pitchFamily="34" charset="0"/>
              </a:rPr>
              <a:t> spins  </a:t>
            </a:r>
          </a:p>
        </p:txBody>
      </p:sp>
      <p:sp>
        <p:nvSpPr>
          <p:cNvPr id="7204" name="TextBox 43"/>
          <p:cNvSpPr txBox="1">
            <a:spLocks noChangeArrowheads="1"/>
          </p:cNvSpPr>
          <p:nvPr/>
        </p:nvSpPr>
        <p:spPr bwMode="auto">
          <a:xfrm>
            <a:off x="403225" y="1484313"/>
            <a:ext cx="4776788" cy="1939925"/>
          </a:xfrm>
          <a:prstGeom prst="rect">
            <a:avLst/>
          </a:prstGeom>
          <a:noFill/>
          <a:ln w="9525">
            <a:noFill/>
            <a:miter lim="800000"/>
            <a:headEnd/>
            <a:tailEnd/>
          </a:ln>
        </p:spPr>
        <p:txBody>
          <a:bodyPr wrap="none">
            <a:spAutoFit/>
          </a:bodyPr>
          <a:lstStyle/>
          <a:p>
            <a:r>
              <a:rPr lang="en-US" sz="2400">
                <a:latin typeface="Calibri" pitchFamily="34" charset="0"/>
              </a:rPr>
              <a:t>For ferro orbital ordering we will get </a:t>
            </a:r>
          </a:p>
          <a:p>
            <a:r>
              <a:rPr lang="en-US" sz="2400">
                <a:latin typeface="Calibri" pitchFamily="34" charset="0"/>
              </a:rPr>
              <a:t>a strong antiferromagnetic super </a:t>
            </a:r>
          </a:p>
          <a:p>
            <a:r>
              <a:rPr lang="en-US" sz="2400">
                <a:latin typeface="Calibri" pitchFamily="34" charset="0"/>
              </a:rPr>
              <a:t>exchange since the same intervening</a:t>
            </a:r>
          </a:p>
          <a:p>
            <a:r>
              <a:rPr lang="en-US" sz="2400">
                <a:latin typeface="Calibri" pitchFamily="34" charset="0"/>
              </a:rPr>
              <a:t>O 2p orbital is used in intermediate </a:t>
            </a:r>
          </a:p>
          <a:p>
            <a:r>
              <a:rPr lang="en-US" sz="2400">
                <a:latin typeface="Calibri" pitchFamily="34" charset="0"/>
              </a:rPr>
              <a:t>States as in the example above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
          <p:cNvSpPr txBox="1">
            <a:spLocks noChangeArrowheads="1"/>
          </p:cNvSpPr>
          <p:nvPr/>
        </p:nvSpPr>
        <p:spPr bwMode="auto">
          <a:xfrm>
            <a:off x="0" y="1052513"/>
            <a:ext cx="9144000" cy="4402137"/>
          </a:xfrm>
          <a:prstGeom prst="rect">
            <a:avLst/>
          </a:prstGeom>
          <a:noFill/>
          <a:ln w="9525">
            <a:noFill/>
            <a:miter lim="800000"/>
            <a:headEnd/>
            <a:tailEnd/>
          </a:ln>
        </p:spPr>
        <p:txBody>
          <a:bodyPr>
            <a:spAutoFit/>
          </a:bodyPr>
          <a:lstStyle/>
          <a:p>
            <a:r>
              <a:rPr lang="en-US" sz="2800" dirty="0">
                <a:latin typeface="Calibri" pitchFamily="34" charset="0"/>
              </a:rPr>
              <a:t>For example in LaMnO3 and  the “Colossal” magneto  resistance materials La(1-x)CaxMnO3 and now with “orbital ordering “ the extra </a:t>
            </a:r>
            <a:r>
              <a:rPr lang="en-US" sz="2800" dirty="0" err="1">
                <a:latin typeface="Calibri" pitchFamily="34" charset="0"/>
              </a:rPr>
              <a:t>eg</a:t>
            </a:r>
            <a:r>
              <a:rPr lang="en-US" sz="2800" dirty="0">
                <a:latin typeface="Calibri" pitchFamily="34" charset="0"/>
              </a:rPr>
              <a:t> spin has a strong </a:t>
            </a:r>
            <a:r>
              <a:rPr lang="en-US" sz="2800" dirty="0" smtClean="0">
                <a:latin typeface="Calibri" pitchFamily="34" charset="0"/>
              </a:rPr>
              <a:t>anti- </a:t>
            </a:r>
            <a:r>
              <a:rPr lang="en-US" sz="2800" dirty="0" err="1">
                <a:latin typeface="Calibri" pitchFamily="34" charset="0"/>
              </a:rPr>
              <a:t>ferro</a:t>
            </a:r>
            <a:r>
              <a:rPr lang="en-US" sz="2800" dirty="0">
                <a:latin typeface="Calibri" pitchFamily="34" charset="0"/>
              </a:rPr>
              <a:t> </a:t>
            </a:r>
            <a:r>
              <a:rPr lang="en-US" sz="2800" dirty="0" err="1">
                <a:latin typeface="Calibri" pitchFamily="34" charset="0"/>
              </a:rPr>
              <a:t>superexchange</a:t>
            </a:r>
            <a:r>
              <a:rPr lang="en-US" sz="2800" dirty="0">
                <a:latin typeface="Calibri" pitchFamily="34" charset="0"/>
              </a:rPr>
              <a:t> coupling  for </a:t>
            </a:r>
            <a:r>
              <a:rPr lang="en-US" sz="2800" dirty="0" err="1">
                <a:latin typeface="Calibri" pitchFamily="34" charset="0"/>
              </a:rPr>
              <a:t>ferro</a:t>
            </a:r>
            <a:r>
              <a:rPr lang="en-US" sz="2800" dirty="0">
                <a:latin typeface="Calibri" pitchFamily="34" charset="0"/>
              </a:rPr>
              <a:t> orbital ordering i.e. as in the example above for  180 degree bond. But the </a:t>
            </a:r>
            <a:r>
              <a:rPr lang="en-US" sz="2800" dirty="0" err="1">
                <a:latin typeface="Calibri" pitchFamily="34" charset="0"/>
              </a:rPr>
              <a:t>superexchange</a:t>
            </a:r>
            <a:r>
              <a:rPr lang="en-US" sz="2800" dirty="0">
                <a:latin typeface="Calibri" pitchFamily="34" charset="0"/>
              </a:rPr>
              <a:t> is weakly ferromagnetic for </a:t>
            </a:r>
            <a:r>
              <a:rPr lang="en-US" sz="2800" dirty="0" err="1">
                <a:latin typeface="Calibri" pitchFamily="34" charset="0"/>
              </a:rPr>
              <a:t>antiferro</a:t>
            </a:r>
            <a:r>
              <a:rPr lang="en-US" sz="2800" dirty="0">
                <a:latin typeface="Calibri" pitchFamily="34" charset="0"/>
              </a:rPr>
              <a:t> orbital ordering since then both </a:t>
            </a:r>
            <a:r>
              <a:rPr lang="en-US" sz="2800" dirty="0" err="1">
                <a:latin typeface="Calibri" pitchFamily="34" charset="0"/>
              </a:rPr>
              <a:t>ferro</a:t>
            </a:r>
            <a:r>
              <a:rPr lang="en-US" sz="2800" dirty="0">
                <a:latin typeface="Calibri" pitchFamily="34" charset="0"/>
              </a:rPr>
              <a:t> and </a:t>
            </a:r>
            <a:r>
              <a:rPr lang="en-US" sz="2800" dirty="0" err="1">
                <a:latin typeface="Calibri" pitchFamily="34" charset="0"/>
              </a:rPr>
              <a:t>antiferro</a:t>
            </a:r>
            <a:r>
              <a:rPr lang="en-US" sz="2800" dirty="0">
                <a:latin typeface="Calibri" pitchFamily="34" charset="0"/>
              </a:rPr>
              <a:t> terms  compete  differing only by the </a:t>
            </a:r>
            <a:r>
              <a:rPr lang="en-US" sz="2800" dirty="0" err="1">
                <a:latin typeface="Calibri" pitchFamily="34" charset="0"/>
              </a:rPr>
              <a:t>Hunds</a:t>
            </a:r>
            <a:r>
              <a:rPr lang="en-US" sz="2800" dirty="0">
                <a:latin typeface="Calibri" pitchFamily="34" charset="0"/>
              </a:rPr>
              <a:t>’ rule which now also involves the “spectator “ spins in t2g </a:t>
            </a:r>
            <a:r>
              <a:rPr lang="en-US" sz="2800" dirty="0" err="1">
                <a:latin typeface="Calibri" pitchFamily="34" charset="0"/>
              </a:rPr>
              <a:t>orbitals</a:t>
            </a:r>
            <a:r>
              <a:rPr lang="en-US" sz="2800" dirty="0">
                <a:latin typeface="Calibri" pitchFamily="34" charset="0"/>
              </a:rPr>
              <a:t>. We have neglect the </a:t>
            </a:r>
            <a:r>
              <a:rPr lang="en-US" sz="2800" dirty="0" err="1" smtClean="0">
                <a:latin typeface="Calibri" pitchFamily="34" charset="0"/>
              </a:rPr>
              <a:t>superexchange</a:t>
            </a:r>
            <a:r>
              <a:rPr lang="en-US" sz="2800" dirty="0" smtClean="0">
                <a:latin typeface="Calibri" pitchFamily="34" charset="0"/>
              </a:rPr>
              <a:t> involving </a:t>
            </a:r>
            <a:r>
              <a:rPr lang="en-US" sz="2800" dirty="0">
                <a:latin typeface="Calibri" pitchFamily="34" charset="0"/>
              </a:rPr>
              <a:t>the t2g </a:t>
            </a:r>
            <a:r>
              <a:rPr lang="en-US" sz="2800" dirty="0" err="1">
                <a:latin typeface="Calibri" pitchFamily="34" charset="0"/>
              </a:rPr>
              <a:t>orbitals</a:t>
            </a:r>
            <a:r>
              <a:rPr lang="en-US" sz="2800" dirty="0">
                <a:latin typeface="Calibri" pitchFamily="34" charset="0"/>
              </a:rPr>
              <a:t> here.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mtClean="0"/>
              <a:t>Zener Double exchange</a:t>
            </a:r>
          </a:p>
        </p:txBody>
      </p:sp>
      <p:sp>
        <p:nvSpPr>
          <p:cNvPr id="3" name="Content Placeholder 2"/>
          <p:cNvSpPr>
            <a:spLocks noGrp="1"/>
          </p:cNvSpPr>
          <p:nvPr>
            <p:ph idx="1"/>
          </p:nvPr>
        </p:nvSpPr>
        <p:spPr>
          <a:xfrm>
            <a:off x="0" y="1600200"/>
            <a:ext cx="9144000" cy="4525963"/>
          </a:xfrm>
        </p:spPr>
        <p:txBody>
          <a:bodyPr rtlCol="0">
            <a:normAutofit fontScale="92500" lnSpcReduction="20000"/>
          </a:bodyPr>
          <a:lstStyle/>
          <a:p>
            <a:pPr eaLnBrk="1" fontAlgn="auto" hangingPunct="1">
              <a:spcAft>
                <a:spcPts val="0"/>
              </a:spcAft>
              <a:defRPr/>
            </a:pPr>
            <a:r>
              <a:rPr lang="en-US" dirty="0" smtClean="0"/>
              <a:t>This is important in for example in La(1-x)CaxMnO3 which are colossal magneto resistance materials. Here the extra </a:t>
            </a:r>
            <a:r>
              <a:rPr lang="en-US" dirty="0" err="1" smtClean="0"/>
              <a:t>eg</a:t>
            </a:r>
            <a:r>
              <a:rPr lang="en-US" dirty="0" smtClean="0"/>
              <a:t> electron pictured in former slides is free to move even if U is large because of the mixed </a:t>
            </a:r>
            <a:r>
              <a:rPr lang="en-US" dirty="0" err="1" smtClean="0"/>
              <a:t>valent</a:t>
            </a:r>
            <a:r>
              <a:rPr lang="en-US" dirty="0" smtClean="0"/>
              <a:t> nature of the </a:t>
            </a:r>
            <a:r>
              <a:rPr lang="en-US" dirty="0" err="1" smtClean="0"/>
              <a:t>Mn</a:t>
            </a:r>
            <a:r>
              <a:rPr lang="en-US" dirty="0" smtClean="0"/>
              <a:t>. Some of the Mn3+ (d4) is now Mn3+(d3) which has empty </a:t>
            </a:r>
            <a:r>
              <a:rPr lang="en-US" dirty="0" err="1" smtClean="0"/>
              <a:t>eg</a:t>
            </a:r>
            <a:r>
              <a:rPr lang="en-US" dirty="0" smtClean="0"/>
              <a:t> </a:t>
            </a:r>
            <a:r>
              <a:rPr lang="en-US" dirty="0" err="1" smtClean="0"/>
              <a:t>orbitals</a:t>
            </a:r>
            <a:r>
              <a:rPr lang="en-US" dirty="0" smtClean="0"/>
              <a:t>. However the </a:t>
            </a:r>
            <a:r>
              <a:rPr lang="en-US" dirty="0" err="1" smtClean="0"/>
              <a:t>eg</a:t>
            </a:r>
            <a:r>
              <a:rPr lang="en-US" dirty="0" smtClean="0"/>
              <a:t> electron can only move freely if the spectator t2g spins are </a:t>
            </a:r>
            <a:r>
              <a:rPr lang="en-US" dirty="0" err="1" smtClean="0"/>
              <a:t>ferromagnetically</a:t>
            </a:r>
            <a:r>
              <a:rPr lang="en-US" smtClean="0"/>
              <a:t> aligned </a:t>
            </a:r>
            <a:r>
              <a:rPr lang="en-US" dirty="0" smtClean="0"/>
              <a:t>yield a large band width and so a lowering of the kinetic energy.  The ferromagnetic exchange is proportional to the one electron band width  </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0"/>
            <a:ext cx="8229600" cy="792088"/>
          </a:xfrm>
        </p:spPr>
        <p:txBody>
          <a:bodyPr/>
          <a:lstStyle/>
          <a:p>
            <a:r>
              <a:rPr lang="en-US" dirty="0" smtClean="0"/>
              <a:t>Orbital degeneracy</a:t>
            </a:r>
            <a:endParaRPr lang="en-US" dirty="0"/>
          </a:p>
        </p:txBody>
      </p:sp>
      <p:sp>
        <p:nvSpPr>
          <p:cNvPr id="4" name="Content Placeholder 3"/>
          <p:cNvSpPr>
            <a:spLocks noGrp="1"/>
          </p:cNvSpPr>
          <p:nvPr>
            <p:ph idx="1"/>
          </p:nvPr>
        </p:nvSpPr>
        <p:spPr>
          <a:xfrm>
            <a:off x="457200" y="908720"/>
            <a:ext cx="8229600" cy="5949280"/>
          </a:xfrm>
        </p:spPr>
        <p:txBody>
          <a:bodyPr>
            <a:normAutofit fontScale="92500"/>
          </a:bodyPr>
          <a:lstStyle/>
          <a:p>
            <a:r>
              <a:rPr lang="en-US" dirty="0" smtClean="0"/>
              <a:t>If there is orbital degeneracy the </a:t>
            </a:r>
            <a:r>
              <a:rPr lang="en-US" dirty="0" err="1" smtClean="0"/>
              <a:t>Jahn</a:t>
            </a:r>
            <a:r>
              <a:rPr lang="en-US" dirty="0" smtClean="0"/>
              <a:t> Teller theorem tells us that it will be lifted in on way or another at low temperatures. This is because the system can always lower its energy by lifting this degeneracy</a:t>
            </a:r>
          </a:p>
          <a:p>
            <a:r>
              <a:rPr lang="en-US" dirty="0" smtClean="0"/>
              <a:t>We distinguish to types those involving </a:t>
            </a:r>
            <a:r>
              <a:rPr lang="en-US" dirty="0" err="1" smtClean="0"/>
              <a:t>eg</a:t>
            </a:r>
            <a:r>
              <a:rPr lang="en-US" dirty="0" smtClean="0"/>
              <a:t> or t2g </a:t>
            </a:r>
            <a:r>
              <a:rPr lang="en-US" dirty="0" err="1" smtClean="0"/>
              <a:t>orbitals</a:t>
            </a:r>
            <a:r>
              <a:rPr lang="en-US" dirty="0" smtClean="0"/>
              <a:t>. We consider cubic and OH symmetry to start with </a:t>
            </a:r>
          </a:p>
          <a:p>
            <a:r>
              <a:rPr lang="en-US" dirty="0" smtClean="0"/>
              <a:t>Strong </a:t>
            </a:r>
            <a:r>
              <a:rPr lang="en-US" dirty="0" err="1" smtClean="0"/>
              <a:t>Jahn</a:t>
            </a:r>
            <a:r>
              <a:rPr lang="en-US" dirty="0" smtClean="0"/>
              <a:t> teller ions</a:t>
            </a:r>
          </a:p>
          <a:p>
            <a:r>
              <a:rPr lang="en-US" dirty="0" smtClean="0"/>
              <a:t>Weak </a:t>
            </a:r>
            <a:r>
              <a:rPr lang="en-US" dirty="0" err="1" smtClean="0"/>
              <a:t>Jahn</a:t>
            </a:r>
            <a:r>
              <a:rPr lang="en-US" dirty="0" smtClean="0"/>
              <a:t> Teller ions</a:t>
            </a:r>
          </a:p>
          <a:p>
            <a:r>
              <a:rPr lang="en-US" dirty="0" smtClean="0"/>
              <a:t>Strong for strong </a:t>
            </a:r>
            <a:r>
              <a:rPr lang="en-US" dirty="0" err="1" smtClean="0"/>
              <a:t>eg</a:t>
            </a:r>
            <a:r>
              <a:rPr lang="en-US" dirty="0" smtClean="0"/>
              <a:t> hybridization with </a:t>
            </a:r>
            <a:r>
              <a:rPr lang="en-US" dirty="0" err="1" smtClean="0"/>
              <a:t>ligand</a:t>
            </a:r>
            <a:r>
              <a:rPr lang="en-US" dirty="0" smtClean="0"/>
              <a:t> and weak for weak t2g hybridization with </a:t>
            </a:r>
            <a:r>
              <a:rPr lang="en-US" dirty="0" err="1" smtClean="0"/>
              <a:t>ligands</a:t>
            </a:r>
            <a:endParaRPr lang="en-US" dirty="0"/>
          </a:p>
        </p:txBody>
      </p:sp>
      <p:graphicFrame>
        <p:nvGraphicFramePr>
          <p:cNvPr id="5" name="Object 4"/>
          <p:cNvGraphicFramePr>
            <a:graphicFrameLocks noChangeAspect="1"/>
          </p:cNvGraphicFramePr>
          <p:nvPr/>
        </p:nvGraphicFramePr>
        <p:xfrm>
          <a:off x="4572000" y="4653136"/>
          <a:ext cx="3283565" cy="576064"/>
        </p:xfrm>
        <a:graphic>
          <a:graphicData uri="http://schemas.openxmlformats.org/presentationml/2006/ole">
            <p:oleObj spid="_x0000_s95234" name="Équation" r:id="rId3" imgW="1447560" imgH="253800" progId="Equation.3">
              <p:embed/>
            </p:oleObj>
          </a:graphicData>
        </a:graphic>
      </p:graphicFrame>
      <p:graphicFrame>
        <p:nvGraphicFramePr>
          <p:cNvPr id="6" name="Object 5"/>
          <p:cNvGraphicFramePr>
            <a:graphicFrameLocks noChangeAspect="1"/>
          </p:cNvGraphicFramePr>
          <p:nvPr/>
        </p:nvGraphicFramePr>
        <p:xfrm>
          <a:off x="4644008" y="5229200"/>
          <a:ext cx="3283565" cy="576064"/>
        </p:xfrm>
        <a:graphic>
          <a:graphicData uri="http://schemas.openxmlformats.org/presentationml/2006/ole">
            <p:oleObj spid="_x0000_s95235" name="Équation" r:id="rId4" imgW="1447560" imgH="253800" progId="Equation.3">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How can we lift the degeneracy</a:t>
            </a:r>
            <a:endParaRPr lang="en-US" dirty="0"/>
          </a:p>
        </p:txBody>
      </p:sp>
      <p:sp>
        <p:nvSpPr>
          <p:cNvPr id="3" name="Content Placeholder 2"/>
          <p:cNvSpPr>
            <a:spLocks noGrp="1"/>
          </p:cNvSpPr>
          <p:nvPr>
            <p:ph idx="1"/>
          </p:nvPr>
        </p:nvSpPr>
        <p:spPr>
          <a:xfrm>
            <a:off x="539552" y="1268760"/>
            <a:ext cx="8229600" cy="5112568"/>
          </a:xfrm>
        </p:spPr>
        <p:txBody>
          <a:bodyPr>
            <a:normAutofit fontScale="92500" lnSpcReduction="10000"/>
          </a:bodyPr>
          <a:lstStyle/>
          <a:p>
            <a:r>
              <a:rPr lang="en-US" dirty="0" smtClean="0"/>
              <a:t>Spin orbit coupling if we have t2g degeneracy. Recall the </a:t>
            </a:r>
            <a:r>
              <a:rPr lang="en-US" dirty="0" err="1" smtClean="0"/>
              <a:t>eg’s</a:t>
            </a:r>
            <a:r>
              <a:rPr lang="en-US" dirty="0" smtClean="0"/>
              <a:t> do not split with SO.</a:t>
            </a:r>
          </a:p>
          <a:p>
            <a:r>
              <a:rPr lang="en-US" dirty="0" err="1" smtClean="0"/>
              <a:t>Jahn</a:t>
            </a:r>
            <a:r>
              <a:rPr lang="en-US" dirty="0" smtClean="0"/>
              <a:t> Teller distortion i.e. from Cubic to tetragonal would split the </a:t>
            </a:r>
            <a:r>
              <a:rPr lang="en-US" dirty="0" err="1" smtClean="0"/>
              <a:t>eg</a:t>
            </a:r>
            <a:r>
              <a:rPr lang="en-US" dirty="0" smtClean="0"/>
              <a:t> </a:t>
            </a:r>
            <a:r>
              <a:rPr lang="en-US" dirty="0" err="1" smtClean="0"/>
              <a:t>orbitals</a:t>
            </a:r>
            <a:r>
              <a:rPr lang="en-US" dirty="0" smtClean="0"/>
              <a:t> into d(3z2-r2) and d(x2-y2) (Examples are </a:t>
            </a:r>
            <a:r>
              <a:rPr lang="en-US" dirty="0" err="1" smtClean="0"/>
              <a:t>cuprates</a:t>
            </a:r>
            <a:endParaRPr lang="en-US" dirty="0" smtClean="0"/>
          </a:p>
          <a:p>
            <a:r>
              <a:rPr lang="en-US" dirty="0" smtClean="0"/>
              <a:t>Orbital ordering which may be driven by other than electron phonon coupling</a:t>
            </a:r>
          </a:p>
          <a:p>
            <a:r>
              <a:rPr lang="en-US" dirty="0" smtClean="0"/>
              <a:t>Charge </a:t>
            </a:r>
            <a:r>
              <a:rPr lang="en-US" dirty="0" err="1" smtClean="0"/>
              <a:t>disproportionation</a:t>
            </a:r>
            <a:r>
              <a:rPr lang="en-US" dirty="0" smtClean="0"/>
              <a:t> i.e.  </a:t>
            </a:r>
          </a:p>
          <a:p>
            <a:pPr>
              <a:buNone/>
            </a:pPr>
            <a:r>
              <a:rPr lang="en-US" dirty="0" smtClean="0"/>
              <a:t>Where both final configurations are not </a:t>
            </a:r>
            <a:r>
              <a:rPr lang="en-US" dirty="0" err="1" smtClean="0"/>
              <a:t>orbitally</a:t>
            </a:r>
            <a:r>
              <a:rPr lang="en-US" dirty="0" smtClean="0"/>
              <a:t> degenerate. We will see later why this could happen </a:t>
            </a:r>
            <a:r>
              <a:rPr lang="en-US" dirty="0" err="1" smtClean="0"/>
              <a:t>inspite</a:t>
            </a:r>
            <a:r>
              <a:rPr lang="en-US" dirty="0" smtClean="0"/>
              <a:t> of a large U</a:t>
            </a:r>
          </a:p>
          <a:p>
            <a:endParaRPr lang="en-US" dirty="0"/>
          </a:p>
        </p:txBody>
      </p:sp>
      <p:graphicFrame>
        <p:nvGraphicFramePr>
          <p:cNvPr id="4" name="Object 3"/>
          <p:cNvGraphicFramePr>
            <a:graphicFrameLocks noChangeAspect="1"/>
          </p:cNvGraphicFramePr>
          <p:nvPr/>
        </p:nvGraphicFramePr>
        <p:xfrm>
          <a:off x="6012160" y="4437112"/>
          <a:ext cx="2523852" cy="504056"/>
        </p:xfrm>
        <a:graphic>
          <a:graphicData uri="http://schemas.openxmlformats.org/presentationml/2006/ole">
            <p:oleObj spid="_x0000_s96258" name="Équation" r:id="rId3" imgW="1155600" imgH="203040" progId="Equation.3">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rtlCol="0">
            <a:normAutofit fontScale="90000"/>
          </a:bodyPr>
          <a:lstStyle/>
          <a:p>
            <a:pPr eaLnBrk="1" fontAlgn="auto" hangingPunct="1">
              <a:spcAft>
                <a:spcPts val="0"/>
              </a:spcAft>
              <a:defRPr/>
            </a:pPr>
            <a:r>
              <a:rPr lang="en-US" smtClean="0"/>
              <a:t>Characteristics of solids with 2 extreme valence orbitals</a:t>
            </a:r>
          </a:p>
        </p:txBody>
      </p:sp>
      <p:sp>
        <p:nvSpPr>
          <p:cNvPr id="19459" name="Text Placeholder 2"/>
          <p:cNvSpPr>
            <a:spLocks noGrp="1"/>
          </p:cNvSpPr>
          <p:nvPr>
            <p:ph type="body" idx="1"/>
          </p:nvPr>
        </p:nvSpPr>
        <p:spPr/>
        <p:txBody>
          <a:bodyPr/>
          <a:lstStyle/>
          <a:p>
            <a:pPr eaLnBrk="1" hangingPunct="1"/>
            <a:r>
              <a:rPr lang="en-US" smtClean="0"/>
              <a:t>		R&gt;&gt; D</a:t>
            </a:r>
          </a:p>
        </p:txBody>
      </p:sp>
      <p:sp>
        <p:nvSpPr>
          <p:cNvPr id="19460" name="Content Placeholder 3"/>
          <p:cNvSpPr>
            <a:spLocks noGrp="1"/>
          </p:cNvSpPr>
          <p:nvPr>
            <p:ph sz="half" idx="2"/>
          </p:nvPr>
        </p:nvSpPr>
        <p:spPr/>
        <p:txBody>
          <a:bodyPr/>
          <a:lstStyle/>
          <a:p>
            <a:pPr eaLnBrk="1" hangingPunct="1"/>
            <a:r>
              <a:rPr lang="en-US" smtClean="0"/>
              <a:t>electrons lose  atomic identity</a:t>
            </a:r>
          </a:p>
          <a:p>
            <a:pPr eaLnBrk="1" hangingPunct="1"/>
            <a:r>
              <a:rPr lang="en-US" smtClean="0"/>
              <a:t>Form broad bands</a:t>
            </a:r>
          </a:p>
          <a:p>
            <a:pPr eaLnBrk="1" hangingPunct="1"/>
            <a:r>
              <a:rPr lang="en-US" smtClean="0"/>
              <a:t>Small electron electron interactions</a:t>
            </a:r>
          </a:p>
          <a:p>
            <a:pPr eaLnBrk="1" hangingPunct="1"/>
            <a:r>
              <a:rPr lang="en-US" smtClean="0"/>
              <a:t>Low energy scale –charge fluctuations</a:t>
            </a:r>
          </a:p>
          <a:p>
            <a:pPr eaLnBrk="1" hangingPunct="1"/>
            <a:r>
              <a:rPr lang="en-US" smtClean="0"/>
              <a:t>Non or weakly magnetic</a:t>
            </a:r>
          </a:p>
          <a:p>
            <a:pPr eaLnBrk="1" hangingPunct="1"/>
            <a:r>
              <a:rPr lang="en-US" smtClean="0"/>
              <a:t>Examples Al, Mg, Zn, Si</a:t>
            </a:r>
          </a:p>
        </p:txBody>
      </p:sp>
      <p:sp>
        <p:nvSpPr>
          <p:cNvPr id="19461" name="Text Placeholder 4"/>
          <p:cNvSpPr>
            <a:spLocks noGrp="1"/>
          </p:cNvSpPr>
          <p:nvPr>
            <p:ph type="body" sz="quarter" idx="3"/>
          </p:nvPr>
        </p:nvSpPr>
        <p:spPr/>
        <p:txBody>
          <a:bodyPr/>
          <a:lstStyle/>
          <a:p>
            <a:pPr eaLnBrk="1" hangingPunct="1"/>
            <a:r>
              <a:rPr lang="en-US" smtClean="0"/>
              <a:t>		R&lt;&lt;D</a:t>
            </a:r>
          </a:p>
        </p:txBody>
      </p:sp>
      <p:sp>
        <p:nvSpPr>
          <p:cNvPr id="19462" name="Content Placeholder 5"/>
          <p:cNvSpPr>
            <a:spLocks noGrp="1"/>
          </p:cNvSpPr>
          <p:nvPr>
            <p:ph sz="quarter" idx="4"/>
          </p:nvPr>
        </p:nvSpPr>
        <p:spPr/>
        <p:txBody>
          <a:bodyPr/>
          <a:lstStyle/>
          <a:p>
            <a:pPr eaLnBrk="1" hangingPunct="1"/>
            <a:r>
              <a:rPr lang="en-US" smtClean="0"/>
              <a:t>Valence Electrons remain atomic</a:t>
            </a:r>
          </a:p>
          <a:p>
            <a:pPr eaLnBrk="1" hangingPunct="1"/>
            <a:r>
              <a:rPr lang="en-US" smtClean="0"/>
              <a:t>Narrow bands </a:t>
            </a:r>
          </a:p>
          <a:p>
            <a:pPr eaLnBrk="1" hangingPunct="1"/>
            <a:r>
              <a:rPr lang="en-US" smtClean="0"/>
              <a:t>Large electron electron interactions (on site)</a:t>
            </a:r>
          </a:p>
          <a:p>
            <a:pPr eaLnBrk="1" hangingPunct="1"/>
            <a:r>
              <a:rPr lang="en-US" smtClean="0"/>
              <a:t>Low energy scale-spin fluctuations</a:t>
            </a:r>
          </a:p>
          <a:p>
            <a:pPr eaLnBrk="1" hangingPunct="1"/>
            <a:r>
              <a:rPr lang="en-US" smtClean="0"/>
              <a:t>Magnetic  (Hunds’ rule)</a:t>
            </a:r>
          </a:p>
          <a:p>
            <a:pPr eaLnBrk="1" hangingPunct="1"/>
            <a:r>
              <a:rPr lang="en-US" smtClean="0"/>
              <a:t>Gd, CuO, SmCo3</a:t>
            </a:r>
          </a:p>
          <a:p>
            <a:pPr eaLnBrk="1" hangingPunct="1"/>
            <a:endParaRPr lang="en-US" smtClean="0"/>
          </a:p>
        </p:txBody>
      </p:sp>
      <p:sp>
        <p:nvSpPr>
          <p:cNvPr id="19463" name="TextBox 6"/>
          <p:cNvSpPr txBox="1">
            <a:spLocks noChangeArrowheads="1"/>
          </p:cNvSpPr>
          <p:nvPr/>
        </p:nvSpPr>
        <p:spPr bwMode="auto">
          <a:xfrm>
            <a:off x="428625" y="6072188"/>
            <a:ext cx="8712200" cy="646112"/>
          </a:xfrm>
          <a:prstGeom prst="rect">
            <a:avLst/>
          </a:prstGeom>
          <a:noFill/>
          <a:ln w="9525">
            <a:noFill/>
            <a:miter lim="800000"/>
            <a:headEnd/>
            <a:tailEnd/>
          </a:ln>
        </p:spPr>
        <p:txBody>
          <a:bodyPr wrap="none">
            <a:spAutoFit/>
          </a:bodyPr>
          <a:lstStyle/>
          <a:p>
            <a:r>
              <a:rPr lang="en-US">
                <a:latin typeface="Calibri" pitchFamily="34" charset="0"/>
              </a:rPr>
              <a:t>Many solids have coexisting R&gt;&gt;D and R&lt;&lt;D valence orbitals i.e. rare earth 4f and </a:t>
            </a:r>
          </a:p>
          <a:p>
            <a:r>
              <a:rPr lang="en-US">
                <a:latin typeface="Calibri" pitchFamily="34" charset="0"/>
              </a:rPr>
              <a:t>5d, CuO Cu 3d and O 2p,  Heavy Fermions, Kondo, High Tc,s , met-insul. transitions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8640"/>
            <a:ext cx="8229600" cy="490066"/>
          </a:xfrm>
        </p:spPr>
        <p:txBody>
          <a:bodyPr>
            <a:normAutofit fontScale="90000"/>
          </a:bodyPr>
          <a:lstStyle/>
          <a:p>
            <a:r>
              <a:rPr lang="en-US" sz="3200" dirty="0" smtClean="0"/>
              <a:t>Lattice distortions i.e. the </a:t>
            </a:r>
            <a:r>
              <a:rPr lang="en-US" sz="3200" dirty="0" err="1" smtClean="0"/>
              <a:t>Jahn</a:t>
            </a:r>
            <a:r>
              <a:rPr lang="en-US" sz="3200" dirty="0" smtClean="0"/>
              <a:t> Teller effect</a:t>
            </a:r>
            <a:endParaRPr lang="en-US" sz="3200" dirty="0"/>
          </a:p>
        </p:txBody>
      </p:sp>
      <p:sp>
        <p:nvSpPr>
          <p:cNvPr id="4" name="Content Placeholder 3"/>
          <p:cNvSpPr>
            <a:spLocks noGrp="1"/>
          </p:cNvSpPr>
          <p:nvPr>
            <p:ph idx="1"/>
          </p:nvPr>
        </p:nvSpPr>
        <p:spPr>
          <a:xfrm>
            <a:off x="457200" y="908720"/>
            <a:ext cx="8229600" cy="5688632"/>
          </a:xfrm>
        </p:spPr>
        <p:txBody>
          <a:bodyPr>
            <a:normAutofit fontScale="92500" lnSpcReduction="20000"/>
          </a:bodyPr>
          <a:lstStyle/>
          <a:p>
            <a:r>
              <a:rPr lang="en-US" dirty="0" smtClean="0"/>
              <a:t>Operates via electron phonon coupling with asymmetric phonon modes which locally distort the lattice. </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For z axis long the doublet would be lowest This lifts the orbital degeneracy for this case </a:t>
            </a:r>
          </a:p>
        </p:txBody>
      </p:sp>
      <p:cxnSp>
        <p:nvCxnSpPr>
          <p:cNvPr id="5" name="Straight Connector 4"/>
          <p:cNvCxnSpPr/>
          <p:nvPr/>
        </p:nvCxnSpPr>
        <p:spPr>
          <a:xfrm>
            <a:off x="2699792" y="3574827"/>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99792" y="4943252"/>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068217" y="3285902"/>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068217" y="3862165"/>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39654" y="5302027"/>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39654" y="4582890"/>
            <a:ext cx="1152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4319835" y="5050186"/>
            <a:ext cx="5048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4473029" y="5049392"/>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4625429" y="5049392"/>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4391273" y="4545584"/>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2591048" y="4905946"/>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2743448" y="4905946"/>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2895848" y="4905946"/>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3048248" y="4905946"/>
            <a:ext cx="5048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58"/>
          <p:cNvSpPr txBox="1">
            <a:spLocks noChangeArrowheads="1"/>
          </p:cNvSpPr>
          <p:nvPr/>
        </p:nvSpPr>
        <p:spPr bwMode="auto">
          <a:xfrm>
            <a:off x="5435054" y="5148163"/>
            <a:ext cx="488950" cy="369888"/>
          </a:xfrm>
          <a:prstGeom prst="rect">
            <a:avLst/>
          </a:prstGeom>
          <a:noFill/>
          <a:ln w="9525">
            <a:noFill/>
            <a:miter lim="800000"/>
            <a:headEnd/>
            <a:tailEnd/>
          </a:ln>
        </p:spPr>
        <p:txBody>
          <a:bodyPr wrap="none">
            <a:spAutoFit/>
          </a:bodyPr>
          <a:lstStyle/>
          <a:p>
            <a:r>
              <a:rPr lang="en-US" dirty="0">
                <a:latin typeface="Calibri" pitchFamily="34" charset="0"/>
              </a:rPr>
              <a:t>t2g</a:t>
            </a:r>
          </a:p>
        </p:txBody>
      </p:sp>
      <p:sp>
        <p:nvSpPr>
          <p:cNvPr id="20" name="Rectangle 59"/>
          <p:cNvSpPr>
            <a:spLocks noChangeArrowheads="1"/>
          </p:cNvSpPr>
          <p:nvPr/>
        </p:nvSpPr>
        <p:spPr bwMode="auto">
          <a:xfrm>
            <a:off x="5363617" y="3646265"/>
            <a:ext cx="487362" cy="369887"/>
          </a:xfrm>
          <a:prstGeom prst="rect">
            <a:avLst/>
          </a:prstGeom>
          <a:noFill/>
          <a:ln w="9525">
            <a:noFill/>
            <a:miter lim="800000"/>
            <a:headEnd/>
            <a:tailEnd/>
          </a:ln>
        </p:spPr>
        <p:txBody>
          <a:bodyPr wrap="none">
            <a:spAutoFit/>
          </a:bodyPr>
          <a:lstStyle/>
          <a:p>
            <a:r>
              <a:rPr lang="en-US">
                <a:latin typeface="Calibri" pitchFamily="34" charset="0"/>
              </a:rPr>
              <a:t>t2g</a:t>
            </a:r>
          </a:p>
        </p:txBody>
      </p:sp>
      <p:sp>
        <p:nvSpPr>
          <p:cNvPr id="21" name="Rectangle 60"/>
          <p:cNvSpPr>
            <a:spLocks noChangeArrowheads="1"/>
          </p:cNvSpPr>
          <p:nvPr/>
        </p:nvSpPr>
        <p:spPr bwMode="auto">
          <a:xfrm>
            <a:off x="5458867" y="4357465"/>
            <a:ext cx="409575" cy="369887"/>
          </a:xfrm>
          <a:prstGeom prst="rect">
            <a:avLst/>
          </a:prstGeom>
          <a:noFill/>
          <a:ln w="9525">
            <a:noFill/>
            <a:miter lim="800000"/>
            <a:headEnd/>
            <a:tailEnd/>
          </a:ln>
        </p:spPr>
        <p:txBody>
          <a:bodyPr wrap="none">
            <a:spAutoFit/>
          </a:bodyPr>
          <a:lstStyle/>
          <a:p>
            <a:r>
              <a:rPr lang="en-US" dirty="0" err="1">
                <a:latin typeface="Calibri" pitchFamily="34" charset="0"/>
              </a:rPr>
              <a:t>eg</a:t>
            </a:r>
            <a:endParaRPr lang="en-US" dirty="0">
              <a:latin typeface="Calibri" pitchFamily="34" charset="0"/>
            </a:endParaRPr>
          </a:p>
        </p:txBody>
      </p:sp>
      <p:cxnSp>
        <p:nvCxnSpPr>
          <p:cNvPr id="22" name="Straight Arrow Connector 21"/>
          <p:cNvCxnSpPr/>
          <p:nvPr/>
        </p:nvCxnSpPr>
        <p:spPr>
          <a:xfrm rot="5400000" flipH="1" flipV="1">
            <a:off x="3418136" y="3789933"/>
            <a:ext cx="431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3492748" y="4718621"/>
            <a:ext cx="422275" cy="7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63"/>
          <p:cNvSpPr txBox="1">
            <a:spLocks noChangeArrowheads="1"/>
          </p:cNvSpPr>
          <p:nvPr/>
        </p:nvSpPr>
        <p:spPr bwMode="auto">
          <a:xfrm>
            <a:off x="3491954" y="4078065"/>
            <a:ext cx="374650" cy="369887"/>
          </a:xfrm>
          <a:prstGeom prst="rect">
            <a:avLst/>
          </a:prstGeom>
          <a:noFill/>
          <a:ln w="9525">
            <a:noFill/>
            <a:miter lim="800000"/>
            <a:headEnd/>
            <a:tailEnd/>
          </a:ln>
        </p:spPr>
        <p:txBody>
          <a:bodyPr wrap="none">
            <a:spAutoFit/>
          </a:bodyPr>
          <a:lstStyle/>
          <a:p>
            <a:r>
              <a:rPr lang="en-US">
                <a:latin typeface="Calibri" pitchFamily="34" charset="0"/>
              </a:rPr>
              <a:t>3J</a:t>
            </a:r>
          </a:p>
        </p:txBody>
      </p:sp>
      <p:sp>
        <p:nvSpPr>
          <p:cNvPr id="25" name="Rectangle 60"/>
          <p:cNvSpPr>
            <a:spLocks noChangeArrowheads="1"/>
          </p:cNvSpPr>
          <p:nvPr/>
        </p:nvSpPr>
        <p:spPr bwMode="auto">
          <a:xfrm>
            <a:off x="5364088" y="3059113"/>
            <a:ext cx="409575" cy="369887"/>
          </a:xfrm>
          <a:prstGeom prst="rect">
            <a:avLst/>
          </a:prstGeom>
          <a:noFill/>
          <a:ln w="9525">
            <a:noFill/>
            <a:miter lim="800000"/>
            <a:headEnd/>
            <a:tailEnd/>
          </a:ln>
        </p:spPr>
        <p:txBody>
          <a:bodyPr wrap="none">
            <a:spAutoFit/>
          </a:bodyPr>
          <a:lstStyle/>
          <a:p>
            <a:r>
              <a:rPr lang="en-US" dirty="0" err="1">
                <a:latin typeface="Calibri" pitchFamily="34" charset="0"/>
              </a:rPr>
              <a:t>eg</a:t>
            </a:r>
            <a:endParaRPr lang="en-US" dirty="0">
              <a:latin typeface="Calibri" pitchFamily="34" charset="0"/>
            </a:endParaRPr>
          </a:p>
        </p:txBody>
      </p:sp>
      <p:cxnSp>
        <p:nvCxnSpPr>
          <p:cNvPr id="26" name="Straight Connector 25"/>
          <p:cNvCxnSpPr/>
          <p:nvPr/>
        </p:nvCxnSpPr>
        <p:spPr>
          <a:xfrm>
            <a:off x="6084168" y="5158011"/>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84168" y="5230019"/>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84168" y="5446043"/>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6623843" y="4760764"/>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6409408" y="5192811"/>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6265392" y="5192811"/>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6121376" y="5480843"/>
            <a:ext cx="503237"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084168" y="4797971"/>
            <a:ext cx="1150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85359" y="4293915"/>
            <a:ext cx="1150937"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95936" y="2534990"/>
            <a:ext cx="1323975" cy="461962"/>
          </a:xfrm>
          <a:prstGeom prst="rect">
            <a:avLst/>
          </a:prstGeom>
          <a:noFill/>
        </p:spPr>
        <p:txBody>
          <a:bodyPr wrap="none">
            <a:spAutoFit/>
          </a:bodyPr>
          <a:lstStyle/>
          <a:p>
            <a:pPr fontAlgn="auto">
              <a:spcBef>
                <a:spcPts val="0"/>
              </a:spcBef>
              <a:spcAft>
                <a:spcPts val="0"/>
              </a:spcAft>
              <a:defRPr/>
            </a:pPr>
            <a:r>
              <a:rPr lang="en-US" sz="2400" b="1" dirty="0">
                <a:solidFill>
                  <a:schemeClr val="accent4"/>
                </a:solidFill>
                <a:latin typeface="+mn-lt"/>
                <a:cs typeface="+mn-cs"/>
              </a:rPr>
              <a:t>Cubic Oh</a:t>
            </a:r>
          </a:p>
        </p:txBody>
      </p:sp>
      <p:sp>
        <p:nvSpPr>
          <p:cNvPr id="36" name="TextBox 35"/>
          <p:cNvSpPr txBox="1"/>
          <p:nvPr/>
        </p:nvSpPr>
        <p:spPr>
          <a:xfrm>
            <a:off x="2555776" y="2564904"/>
            <a:ext cx="1216025" cy="461962"/>
          </a:xfrm>
          <a:prstGeom prst="rect">
            <a:avLst/>
          </a:prstGeom>
          <a:noFill/>
        </p:spPr>
        <p:txBody>
          <a:bodyPr wrap="none">
            <a:spAutoFit/>
          </a:bodyPr>
          <a:lstStyle/>
          <a:p>
            <a:pPr fontAlgn="auto">
              <a:spcBef>
                <a:spcPts val="0"/>
              </a:spcBef>
              <a:spcAft>
                <a:spcPts val="0"/>
              </a:spcAft>
              <a:defRPr/>
            </a:pPr>
            <a:r>
              <a:rPr lang="en-US" sz="2400" b="1" dirty="0">
                <a:solidFill>
                  <a:schemeClr val="accent4"/>
                </a:solidFill>
                <a:latin typeface="+mn-lt"/>
                <a:cs typeface="+mn-cs"/>
              </a:rPr>
              <a:t>Free ion</a:t>
            </a:r>
          </a:p>
        </p:txBody>
      </p:sp>
      <p:sp>
        <p:nvSpPr>
          <p:cNvPr id="37" name="TextBox 36"/>
          <p:cNvSpPr txBox="1"/>
          <p:nvPr/>
        </p:nvSpPr>
        <p:spPr>
          <a:xfrm>
            <a:off x="5853932" y="2348880"/>
            <a:ext cx="1890005" cy="830997"/>
          </a:xfrm>
          <a:prstGeom prst="rect">
            <a:avLst/>
          </a:prstGeom>
          <a:noFill/>
        </p:spPr>
        <p:txBody>
          <a:bodyPr wrap="none">
            <a:spAutoFit/>
          </a:bodyPr>
          <a:lstStyle/>
          <a:p>
            <a:pPr fontAlgn="auto">
              <a:spcBef>
                <a:spcPts val="0"/>
              </a:spcBef>
              <a:spcAft>
                <a:spcPts val="0"/>
              </a:spcAft>
              <a:defRPr/>
            </a:pPr>
            <a:r>
              <a:rPr lang="en-US" sz="2400" b="1" dirty="0" smtClean="0">
                <a:solidFill>
                  <a:schemeClr val="accent4"/>
                </a:solidFill>
              </a:rPr>
              <a:t>Tetragonal</a:t>
            </a:r>
          </a:p>
          <a:p>
            <a:pPr fontAlgn="auto">
              <a:spcBef>
                <a:spcPts val="0"/>
              </a:spcBef>
              <a:spcAft>
                <a:spcPts val="0"/>
              </a:spcAft>
              <a:defRPr/>
            </a:pPr>
            <a:r>
              <a:rPr lang="en-US" sz="2400" b="1" dirty="0" smtClean="0">
                <a:solidFill>
                  <a:schemeClr val="accent4"/>
                </a:solidFill>
                <a:latin typeface="+mn-lt"/>
                <a:cs typeface="+mn-cs"/>
              </a:rPr>
              <a:t>Z axis shorter</a:t>
            </a:r>
            <a:endParaRPr lang="en-US" sz="2400" b="1" dirty="0">
              <a:solidFill>
                <a:schemeClr val="accent4"/>
              </a:solidFill>
              <a:latin typeface="+mn-lt"/>
              <a:cs typeface="+mn-cs"/>
            </a:endParaRPr>
          </a:p>
        </p:txBody>
      </p:sp>
      <p:sp>
        <p:nvSpPr>
          <p:cNvPr id="38" name="TextBox 37"/>
          <p:cNvSpPr txBox="1"/>
          <p:nvPr/>
        </p:nvSpPr>
        <p:spPr>
          <a:xfrm>
            <a:off x="7236296" y="4149080"/>
            <a:ext cx="1040670" cy="369332"/>
          </a:xfrm>
          <a:prstGeom prst="rect">
            <a:avLst/>
          </a:prstGeom>
          <a:noFill/>
        </p:spPr>
        <p:txBody>
          <a:bodyPr wrap="none" rtlCol="0">
            <a:spAutoFit/>
          </a:bodyPr>
          <a:lstStyle/>
          <a:p>
            <a:r>
              <a:rPr lang="en-US" dirty="0"/>
              <a:t>d</a:t>
            </a:r>
            <a:r>
              <a:rPr lang="en-US" dirty="0" smtClean="0"/>
              <a:t>(3z2-r2)</a:t>
            </a:r>
            <a:endParaRPr lang="en-US" dirty="0"/>
          </a:p>
        </p:txBody>
      </p:sp>
      <p:sp>
        <p:nvSpPr>
          <p:cNvPr id="39" name="TextBox 38"/>
          <p:cNvSpPr txBox="1"/>
          <p:nvPr/>
        </p:nvSpPr>
        <p:spPr>
          <a:xfrm>
            <a:off x="7308304" y="4581128"/>
            <a:ext cx="955711" cy="369332"/>
          </a:xfrm>
          <a:prstGeom prst="rect">
            <a:avLst/>
          </a:prstGeom>
          <a:noFill/>
        </p:spPr>
        <p:txBody>
          <a:bodyPr wrap="none" rtlCol="0">
            <a:spAutoFit/>
          </a:bodyPr>
          <a:lstStyle/>
          <a:p>
            <a:r>
              <a:rPr lang="en-US" dirty="0" smtClean="0"/>
              <a:t>d(x2-y2)</a:t>
            </a:r>
            <a:endParaRPr lang="en-US" dirty="0"/>
          </a:p>
        </p:txBody>
      </p:sp>
      <p:sp>
        <p:nvSpPr>
          <p:cNvPr id="40" name="TextBox 39"/>
          <p:cNvSpPr txBox="1"/>
          <p:nvPr/>
        </p:nvSpPr>
        <p:spPr>
          <a:xfrm>
            <a:off x="7452320" y="5301208"/>
            <a:ext cx="510076" cy="369332"/>
          </a:xfrm>
          <a:prstGeom prst="rect">
            <a:avLst/>
          </a:prstGeom>
          <a:noFill/>
        </p:spPr>
        <p:txBody>
          <a:bodyPr wrap="none" rtlCol="0">
            <a:spAutoFit/>
          </a:bodyPr>
          <a:lstStyle/>
          <a:p>
            <a:r>
              <a:rPr lang="en-US" dirty="0" err="1" smtClean="0"/>
              <a:t>dxy</a:t>
            </a:r>
            <a:endParaRPr lang="en-US" dirty="0"/>
          </a:p>
        </p:txBody>
      </p:sp>
      <p:sp>
        <p:nvSpPr>
          <p:cNvPr id="41" name="TextBox 40"/>
          <p:cNvSpPr txBox="1"/>
          <p:nvPr/>
        </p:nvSpPr>
        <p:spPr>
          <a:xfrm>
            <a:off x="7308304" y="4941168"/>
            <a:ext cx="870431" cy="369332"/>
          </a:xfrm>
          <a:prstGeom prst="rect">
            <a:avLst/>
          </a:prstGeom>
          <a:noFill/>
        </p:spPr>
        <p:txBody>
          <a:bodyPr wrap="none" rtlCol="0">
            <a:spAutoFit/>
          </a:bodyPr>
          <a:lstStyle/>
          <a:p>
            <a:r>
              <a:rPr lang="en-US" dirty="0" err="1"/>
              <a:t>d</a:t>
            </a:r>
            <a:r>
              <a:rPr lang="en-US" dirty="0" err="1" smtClean="0"/>
              <a:t>xz,dyz</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Orbital ordering </a:t>
            </a:r>
            <a:endParaRPr lang="en-US" dirty="0"/>
          </a:p>
        </p:txBody>
      </p:sp>
      <p:sp>
        <p:nvSpPr>
          <p:cNvPr id="3" name="Content Placeholder 2"/>
          <p:cNvSpPr>
            <a:spLocks noGrp="1"/>
          </p:cNvSpPr>
          <p:nvPr>
            <p:ph idx="1"/>
          </p:nvPr>
        </p:nvSpPr>
        <p:spPr/>
        <p:txBody>
          <a:bodyPr/>
          <a:lstStyle/>
          <a:p>
            <a:r>
              <a:rPr lang="en-US" dirty="0" smtClean="0"/>
              <a:t>Consider again the case of Mn3+ with the doubly orbital degenerate </a:t>
            </a:r>
            <a:r>
              <a:rPr lang="en-US" dirty="0" err="1" smtClean="0"/>
              <a:t>eg</a:t>
            </a:r>
            <a:r>
              <a:rPr lang="en-US" dirty="0" smtClean="0"/>
              <a:t> level in cubic symmetry occupied by only one electron as above. </a:t>
            </a:r>
          </a:p>
          <a:p>
            <a:r>
              <a:rPr lang="en-US" dirty="0" smtClean="0"/>
              <a:t>It would be logical in a </a:t>
            </a:r>
            <a:r>
              <a:rPr lang="en-US" dirty="0" err="1" smtClean="0"/>
              <a:t>perovskite</a:t>
            </a:r>
            <a:r>
              <a:rPr lang="en-US" dirty="0" smtClean="0"/>
              <a:t> structure that long bond axis would alternate say along x and y for two </a:t>
            </a:r>
            <a:r>
              <a:rPr lang="en-US" dirty="0" err="1" smtClean="0"/>
              <a:t>Mn</a:t>
            </a:r>
            <a:r>
              <a:rPr lang="en-US" dirty="0" smtClean="0"/>
              <a:t> ions sandwiching an O anion as in the next slide</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res soft_0"/>
          <p:cNvPicPr>
            <a:picLocks noChangeAspect="1" noChangeArrowheads="1"/>
          </p:cNvPicPr>
          <p:nvPr/>
        </p:nvPicPr>
        <p:blipFill>
          <a:blip r:embed="rId2" cstate="print">
            <a:lum contrast="46000"/>
          </a:blip>
          <a:srcRect t="6951" b="18500"/>
          <a:stretch>
            <a:fillRect/>
          </a:stretch>
        </p:blipFill>
        <p:spPr bwMode="auto">
          <a:xfrm>
            <a:off x="2123728" y="1745432"/>
            <a:ext cx="5129213" cy="5112568"/>
          </a:xfrm>
          <a:prstGeom prst="rect">
            <a:avLst/>
          </a:prstGeom>
          <a:noFill/>
          <a:ln w="9525">
            <a:noFill/>
            <a:miter lim="800000"/>
            <a:headEnd/>
            <a:tailEnd/>
          </a:ln>
        </p:spPr>
      </p:pic>
      <p:sp>
        <p:nvSpPr>
          <p:cNvPr id="3" name="TextBox 2"/>
          <p:cNvSpPr txBox="1"/>
          <p:nvPr/>
        </p:nvSpPr>
        <p:spPr>
          <a:xfrm>
            <a:off x="179512" y="116632"/>
            <a:ext cx="8856984" cy="1323439"/>
          </a:xfrm>
          <a:prstGeom prst="rect">
            <a:avLst/>
          </a:prstGeom>
          <a:noFill/>
        </p:spPr>
        <p:txBody>
          <a:bodyPr wrap="square" rtlCol="0">
            <a:spAutoFit/>
          </a:bodyPr>
          <a:lstStyle/>
          <a:p>
            <a:r>
              <a:rPr lang="en-US" sz="2000" dirty="0" smtClean="0"/>
              <a:t>For LaMnO3 resonant x ray diffractions yields the orbital occupation structure below with Alternating occupied </a:t>
            </a:r>
            <a:r>
              <a:rPr lang="en-US" sz="2000" dirty="0" err="1" smtClean="0"/>
              <a:t>eg</a:t>
            </a:r>
            <a:r>
              <a:rPr lang="en-US" sz="2000" dirty="0" smtClean="0"/>
              <a:t> </a:t>
            </a:r>
            <a:r>
              <a:rPr lang="en-US" sz="2000" dirty="0" err="1" smtClean="0"/>
              <a:t>orbitals</a:t>
            </a:r>
            <a:r>
              <a:rPr lang="en-US" sz="2000" dirty="0" smtClean="0"/>
              <a:t> rotated by 90 degrees as see in the basal plain. The small red arrows indicate the Oxygen displacement resulting from this leading to a so called cooperative </a:t>
            </a:r>
            <a:r>
              <a:rPr lang="en-US" sz="2000" dirty="0" err="1" smtClean="0"/>
              <a:t>Jahn</a:t>
            </a:r>
            <a:r>
              <a:rPr lang="en-US" sz="2000" dirty="0" smtClean="0"/>
              <a:t> Teller distortion </a:t>
            </a:r>
            <a:endParaRPr lang="en-US" sz="2000" dirty="0"/>
          </a:p>
        </p:txBody>
      </p:sp>
      <p:sp>
        <p:nvSpPr>
          <p:cNvPr id="4" name="TextBox 3"/>
          <p:cNvSpPr txBox="1"/>
          <p:nvPr/>
        </p:nvSpPr>
        <p:spPr>
          <a:xfrm>
            <a:off x="-36512" y="4077072"/>
            <a:ext cx="2410916" cy="1477328"/>
          </a:xfrm>
          <a:prstGeom prst="rect">
            <a:avLst/>
          </a:prstGeom>
          <a:noFill/>
        </p:spPr>
        <p:txBody>
          <a:bodyPr wrap="none" rtlCol="0">
            <a:spAutoFit/>
          </a:bodyPr>
          <a:lstStyle/>
          <a:p>
            <a:r>
              <a:rPr lang="en-US" dirty="0" smtClean="0"/>
              <a:t>The 300 reflection</a:t>
            </a:r>
          </a:p>
          <a:p>
            <a:r>
              <a:rPr lang="en-US" dirty="0" smtClean="0"/>
              <a:t>Is generally forbidden</a:t>
            </a:r>
          </a:p>
          <a:p>
            <a:r>
              <a:rPr lang="en-US" dirty="0"/>
              <a:t>b</a:t>
            </a:r>
            <a:r>
              <a:rPr lang="en-US" dirty="0" smtClean="0"/>
              <a:t>ut visible at resonance</a:t>
            </a:r>
          </a:p>
          <a:p>
            <a:r>
              <a:rPr lang="en-US" dirty="0" smtClean="0"/>
              <a:t>Because of the orbital </a:t>
            </a:r>
          </a:p>
          <a:p>
            <a:r>
              <a:rPr lang="en-US" dirty="0" smtClean="0"/>
              <a:t>ordering </a:t>
            </a:r>
            <a:endParaRPr lang="en-US" dirty="0"/>
          </a:p>
        </p:txBody>
      </p:sp>
      <p:sp>
        <p:nvSpPr>
          <p:cNvPr id="5" name="TextBox 4"/>
          <p:cNvSpPr txBox="1"/>
          <p:nvPr/>
        </p:nvSpPr>
        <p:spPr>
          <a:xfrm>
            <a:off x="6948264" y="4077072"/>
            <a:ext cx="2195736" cy="2862322"/>
          </a:xfrm>
          <a:prstGeom prst="rect">
            <a:avLst/>
          </a:prstGeom>
          <a:noFill/>
        </p:spPr>
        <p:txBody>
          <a:bodyPr wrap="square" rtlCol="0">
            <a:spAutoFit/>
          </a:bodyPr>
          <a:lstStyle/>
          <a:p>
            <a:r>
              <a:rPr lang="en-US" dirty="0" smtClean="0"/>
              <a:t>See two transitions. One at high Temp for the orbital ordering and one at low T for </a:t>
            </a:r>
            <a:r>
              <a:rPr lang="en-US" dirty="0" err="1" smtClean="0"/>
              <a:t>antiferromagnetic</a:t>
            </a:r>
            <a:r>
              <a:rPr lang="en-US" dirty="0" smtClean="0"/>
              <a:t> order. The spin ordering in </a:t>
            </a:r>
            <a:r>
              <a:rPr lang="en-US" dirty="0" smtClean="0"/>
              <a:t>plane </a:t>
            </a:r>
            <a:r>
              <a:rPr lang="en-US" dirty="0" smtClean="0"/>
              <a:t>is </a:t>
            </a:r>
            <a:r>
              <a:rPr lang="en-US" dirty="0" err="1" smtClean="0"/>
              <a:t>ferromagentic</a:t>
            </a:r>
            <a:r>
              <a:rPr lang="en-US" dirty="0" smtClean="0"/>
              <a:t> as we would have predicted</a:t>
            </a:r>
            <a:endParaRPr lang="en-US" dirty="0"/>
          </a:p>
        </p:txBody>
      </p:sp>
      <p:sp>
        <p:nvSpPr>
          <p:cNvPr id="6" name="TextBox 5"/>
          <p:cNvSpPr txBox="1"/>
          <p:nvPr/>
        </p:nvSpPr>
        <p:spPr>
          <a:xfrm>
            <a:off x="179512" y="2060848"/>
            <a:ext cx="1598194" cy="646331"/>
          </a:xfrm>
          <a:prstGeom prst="rect">
            <a:avLst/>
          </a:prstGeom>
          <a:noFill/>
        </p:spPr>
        <p:txBody>
          <a:bodyPr wrap="none" rtlCol="0">
            <a:spAutoFit/>
          </a:bodyPr>
          <a:lstStyle/>
          <a:p>
            <a:r>
              <a:rPr lang="en-US" dirty="0" smtClean="0"/>
              <a:t>Murakami </a:t>
            </a:r>
            <a:r>
              <a:rPr lang="en-US" dirty="0" smtClean="0"/>
              <a:t>e</a:t>
            </a:r>
            <a:r>
              <a:rPr lang="en-US" dirty="0" smtClean="0"/>
              <a:t>t al</a:t>
            </a:r>
          </a:p>
          <a:p>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Hamiltonian for orbital and spin order (</a:t>
            </a:r>
            <a:r>
              <a:rPr lang="en-US" dirty="0" err="1" smtClean="0"/>
              <a:t>Kugel</a:t>
            </a:r>
            <a:r>
              <a:rPr lang="en-US" dirty="0" smtClean="0"/>
              <a:t> </a:t>
            </a:r>
            <a:r>
              <a:rPr lang="en-US" dirty="0" err="1" smtClean="0"/>
              <a:t>Khomskii</a:t>
            </a:r>
            <a:r>
              <a:rPr lang="en-US" dirty="0" smtClean="0"/>
              <a:t> 1982)</a:t>
            </a:r>
            <a:endParaRPr lang="en-US" dirty="0"/>
          </a:p>
        </p:txBody>
      </p:sp>
      <p:graphicFrame>
        <p:nvGraphicFramePr>
          <p:cNvPr id="4" name="Object 3"/>
          <p:cNvGraphicFramePr>
            <a:graphicFrameLocks noChangeAspect="1"/>
          </p:cNvGraphicFramePr>
          <p:nvPr/>
        </p:nvGraphicFramePr>
        <p:xfrm>
          <a:off x="539552" y="1556792"/>
          <a:ext cx="7380820" cy="720080"/>
        </p:xfrm>
        <a:graphic>
          <a:graphicData uri="http://schemas.openxmlformats.org/presentationml/2006/ole">
            <p:oleObj spid="_x0000_s97282" name="Équation" r:id="rId3" imgW="3644640" imgH="355320" progId="Equation.3">
              <p:embed/>
            </p:oleObj>
          </a:graphicData>
        </a:graphic>
      </p:graphicFrame>
      <p:sp>
        <p:nvSpPr>
          <p:cNvPr id="5" name="TextBox 4"/>
          <p:cNvSpPr txBox="1"/>
          <p:nvPr/>
        </p:nvSpPr>
        <p:spPr>
          <a:xfrm>
            <a:off x="-22900" y="2276872"/>
            <a:ext cx="9491444" cy="3785652"/>
          </a:xfrm>
          <a:prstGeom prst="rect">
            <a:avLst/>
          </a:prstGeom>
          <a:noFill/>
        </p:spPr>
        <p:txBody>
          <a:bodyPr wrap="none" rtlCol="0">
            <a:spAutoFit/>
          </a:bodyPr>
          <a:lstStyle/>
          <a:p>
            <a:r>
              <a:rPr lang="en-US" sz="2400" dirty="0" smtClean="0"/>
              <a:t>The first term describes spin structure and </a:t>
            </a:r>
            <a:r>
              <a:rPr lang="en-US" sz="2400" dirty="0" err="1" smtClean="0"/>
              <a:t>magnon</a:t>
            </a:r>
            <a:r>
              <a:rPr lang="en-US" sz="2400" dirty="0" smtClean="0"/>
              <a:t> excitations </a:t>
            </a:r>
          </a:p>
          <a:p>
            <a:r>
              <a:rPr lang="en-US" sz="2400" dirty="0" smtClean="0"/>
              <a:t>Second term the Orbital order and </a:t>
            </a:r>
            <a:r>
              <a:rPr lang="en-US" sz="2400" dirty="0" err="1" smtClean="0"/>
              <a:t>Orbiton</a:t>
            </a:r>
            <a:r>
              <a:rPr lang="en-US" sz="2400" dirty="0" smtClean="0"/>
              <a:t> or d-d </a:t>
            </a:r>
            <a:r>
              <a:rPr lang="en-US" sz="2400" dirty="0" err="1" smtClean="0"/>
              <a:t>exciton</a:t>
            </a:r>
            <a:r>
              <a:rPr lang="en-US" sz="2400" dirty="0" smtClean="0"/>
              <a:t> excitation</a:t>
            </a:r>
          </a:p>
          <a:p>
            <a:r>
              <a:rPr lang="en-US" sz="2400" dirty="0" smtClean="0"/>
              <a:t>Third term is the strong interaction between </a:t>
            </a:r>
            <a:r>
              <a:rPr lang="en-US" sz="2400" dirty="0" err="1" smtClean="0"/>
              <a:t>Orbitons</a:t>
            </a:r>
            <a:r>
              <a:rPr lang="en-US" sz="2400" dirty="0" smtClean="0"/>
              <a:t> and spin waves </a:t>
            </a:r>
          </a:p>
          <a:p>
            <a:r>
              <a:rPr lang="en-US" sz="2400" dirty="0" smtClean="0"/>
              <a:t>this interaction can lead to new bound or spin </a:t>
            </a:r>
            <a:r>
              <a:rPr lang="en-US" sz="2400" dirty="0" err="1" smtClean="0"/>
              <a:t>polaronic</a:t>
            </a:r>
            <a:r>
              <a:rPr lang="en-US" sz="2400" dirty="0" smtClean="0"/>
              <a:t> like states.</a:t>
            </a:r>
          </a:p>
          <a:p>
            <a:r>
              <a:rPr lang="en-US" sz="2400" dirty="0" smtClean="0"/>
              <a:t>In addition we really should have included the electron phonon interaction</a:t>
            </a:r>
          </a:p>
          <a:p>
            <a:r>
              <a:rPr lang="en-US" sz="2400" dirty="0"/>
              <a:t>w</a:t>
            </a:r>
            <a:r>
              <a:rPr lang="en-US" sz="2400" dirty="0" smtClean="0"/>
              <a:t>hich would result in lattice distortions depending on the orbital order </a:t>
            </a:r>
          </a:p>
          <a:p>
            <a:r>
              <a:rPr lang="en-US" sz="2400" dirty="0"/>
              <a:t>a</a:t>
            </a:r>
            <a:r>
              <a:rPr lang="en-US" sz="2400" dirty="0" smtClean="0"/>
              <a:t>nd in lattice </a:t>
            </a:r>
            <a:r>
              <a:rPr lang="en-US" sz="2400" dirty="0" err="1" smtClean="0"/>
              <a:t>polaronic</a:t>
            </a:r>
            <a:r>
              <a:rPr lang="en-US" sz="2400" dirty="0" smtClean="0"/>
              <a:t> like effects coupling with </a:t>
            </a:r>
            <a:r>
              <a:rPr lang="en-US" sz="2400" dirty="0" err="1" smtClean="0"/>
              <a:t>orbitons</a:t>
            </a:r>
            <a:r>
              <a:rPr lang="en-US" sz="2400" dirty="0" smtClean="0"/>
              <a:t> and </a:t>
            </a:r>
            <a:r>
              <a:rPr lang="en-US" sz="2400" dirty="0" err="1" smtClean="0"/>
              <a:t>magnons</a:t>
            </a:r>
            <a:r>
              <a:rPr lang="en-US" sz="2400" dirty="0" smtClean="0"/>
              <a:t>.</a:t>
            </a:r>
          </a:p>
          <a:p>
            <a:r>
              <a:rPr lang="en-US" sz="2400" dirty="0" smtClean="0"/>
              <a:t>Since all these interactions are of the same order of magnitude the</a:t>
            </a:r>
          </a:p>
          <a:p>
            <a:r>
              <a:rPr lang="en-US" sz="2400" dirty="0" smtClean="0"/>
              <a:t> situation is very complicated but also very rich in new physical </a:t>
            </a:r>
          </a:p>
          <a:p>
            <a:r>
              <a:rPr lang="en-US" sz="2400" dirty="0"/>
              <a:t>p</a:t>
            </a:r>
            <a:r>
              <a:rPr lang="en-US" sz="2400" dirty="0" smtClean="0"/>
              <a:t>roperties and phenomena</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92088" y="179388"/>
            <a:ext cx="8775700" cy="366712"/>
          </a:xfrm>
          <a:prstGeom prst="rect">
            <a:avLst/>
          </a:prstGeom>
          <a:solidFill>
            <a:srgbClr val="FFFF99"/>
          </a:solidFill>
          <a:ln w="12700">
            <a:noFill/>
            <a:miter lim="800000"/>
            <a:headEnd/>
            <a:tailEnd/>
          </a:ln>
        </p:spPr>
        <p:txBody>
          <a:bodyPr anchor="ctr"/>
          <a:lstStyle/>
          <a:p>
            <a:pPr algn="ctr"/>
            <a:r>
              <a:rPr lang="en-US" sz="4400">
                <a:solidFill>
                  <a:schemeClr val="tx2"/>
                </a:solidFill>
                <a:latin typeface="Times New Roman" pitchFamily="18" charset="0"/>
              </a:rPr>
              <a:t>Doped holes in cuprate</a:t>
            </a:r>
          </a:p>
        </p:txBody>
      </p:sp>
      <p:pic>
        <p:nvPicPr>
          <p:cNvPr id="26627" name="Picture 3"/>
          <p:cNvPicPr>
            <a:picLocks noChangeAspect="1" noChangeArrowheads="1"/>
          </p:cNvPicPr>
          <p:nvPr/>
        </p:nvPicPr>
        <p:blipFill>
          <a:blip r:embed="rId2" cstate="print"/>
          <a:srcRect/>
          <a:stretch>
            <a:fillRect/>
          </a:stretch>
        </p:blipFill>
        <p:spPr bwMode="auto">
          <a:xfrm>
            <a:off x="5761038" y="736600"/>
            <a:ext cx="2878137" cy="5484813"/>
          </a:xfrm>
          <a:prstGeom prst="rect">
            <a:avLst/>
          </a:prstGeom>
          <a:noFill/>
          <a:ln w="9525">
            <a:noFill/>
            <a:miter lim="800000"/>
            <a:headEnd/>
            <a:tailEnd/>
          </a:ln>
        </p:spPr>
      </p:pic>
      <p:sp>
        <p:nvSpPr>
          <p:cNvPr id="26628" name="Text Box 4"/>
          <p:cNvSpPr txBox="1">
            <a:spLocks noChangeArrowheads="1"/>
          </p:cNvSpPr>
          <p:nvPr/>
        </p:nvSpPr>
        <p:spPr bwMode="auto">
          <a:xfrm>
            <a:off x="5984875" y="6362700"/>
            <a:ext cx="2528888" cy="274638"/>
          </a:xfrm>
          <a:prstGeom prst="rect">
            <a:avLst/>
          </a:prstGeom>
          <a:noFill/>
          <a:ln w="9525">
            <a:noFill/>
            <a:miter lim="800000"/>
            <a:headEnd/>
            <a:tailEnd/>
          </a:ln>
        </p:spPr>
        <p:txBody>
          <a:bodyPr wrap="none">
            <a:spAutoFit/>
          </a:bodyPr>
          <a:lstStyle/>
          <a:p>
            <a:pPr eaLnBrk="0" hangingPunct="0"/>
            <a:r>
              <a:rPr kumimoji="1" lang="en-US" altLang="zh-CN" sz="1200" b="1">
                <a:solidFill>
                  <a:schemeClr val="bg2"/>
                </a:solidFill>
                <a:latin typeface="Times New Roman" pitchFamily="18" charset="0"/>
              </a:rPr>
              <a:t>C. T. Chen et al. PRL 66, 104 (1991)</a:t>
            </a:r>
          </a:p>
        </p:txBody>
      </p:sp>
      <p:pic>
        <p:nvPicPr>
          <p:cNvPr id="26629" name="Picture 5"/>
          <p:cNvPicPr>
            <a:picLocks noChangeAspect="1" noChangeArrowheads="1"/>
          </p:cNvPicPr>
          <p:nvPr/>
        </p:nvPicPr>
        <p:blipFill>
          <a:blip r:embed="rId3" cstate="print"/>
          <a:srcRect/>
          <a:stretch>
            <a:fillRect/>
          </a:stretch>
        </p:blipFill>
        <p:spPr bwMode="auto">
          <a:xfrm>
            <a:off x="1023938" y="620688"/>
            <a:ext cx="3160712" cy="2530475"/>
          </a:xfrm>
          <a:prstGeom prst="rect">
            <a:avLst/>
          </a:prstGeom>
          <a:noFill/>
          <a:ln w="9525">
            <a:noFill/>
            <a:miter lim="800000"/>
            <a:headEnd/>
            <a:tailEnd/>
          </a:ln>
        </p:spPr>
      </p:pic>
      <p:pic>
        <p:nvPicPr>
          <p:cNvPr id="26630" name="Picture 6" descr="O1s_XAS"/>
          <p:cNvPicPr>
            <a:picLocks noChangeAspect="1" noChangeArrowheads="1"/>
          </p:cNvPicPr>
          <p:nvPr/>
        </p:nvPicPr>
        <p:blipFill>
          <a:blip r:embed="rId4" cstate="print"/>
          <a:srcRect/>
          <a:stretch>
            <a:fillRect/>
          </a:stretch>
        </p:blipFill>
        <p:spPr bwMode="auto">
          <a:xfrm>
            <a:off x="554038" y="3140968"/>
            <a:ext cx="4935537" cy="2971800"/>
          </a:xfrm>
          <a:prstGeom prst="rect">
            <a:avLst/>
          </a:prstGeom>
          <a:noFill/>
          <a:ln w="9525">
            <a:noFill/>
            <a:miter lim="800000"/>
            <a:headEnd/>
            <a:tailEnd/>
          </a:ln>
        </p:spPr>
      </p:pic>
      <p:sp>
        <p:nvSpPr>
          <p:cNvPr id="7" name="TextBox 6"/>
          <p:cNvSpPr txBox="1"/>
          <p:nvPr/>
        </p:nvSpPr>
        <p:spPr>
          <a:xfrm>
            <a:off x="323528" y="6237312"/>
            <a:ext cx="7755713" cy="646331"/>
          </a:xfrm>
          <a:prstGeom prst="rect">
            <a:avLst/>
          </a:prstGeom>
          <a:noFill/>
        </p:spPr>
        <p:txBody>
          <a:bodyPr wrap="none" rtlCol="0">
            <a:spAutoFit/>
          </a:bodyPr>
          <a:lstStyle/>
          <a:p>
            <a:r>
              <a:rPr lang="en-US" dirty="0" smtClean="0"/>
              <a:t>As we hole dope the system the O1s to 2p first peak rises very strongly indicating</a:t>
            </a:r>
          </a:p>
          <a:p>
            <a:r>
              <a:rPr lang="en-US" dirty="0" smtClean="0"/>
              <a:t>That the doped holes are mainly on O 2p. </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2714625" y="822325"/>
            <a:ext cx="4071938" cy="6035675"/>
          </a:xfrm>
          <a:prstGeom prst="rect">
            <a:avLst/>
          </a:prstGeom>
          <a:noFill/>
          <a:ln w="9525">
            <a:noFill/>
            <a:miter lim="800000"/>
            <a:headEnd/>
            <a:tailEnd/>
          </a:ln>
        </p:spPr>
      </p:pic>
      <p:sp>
        <p:nvSpPr>
          <p:cNvPr id="28675" name="TextBox 2"/>
          <p:cNvSpPr txBox="1">
            <a:spLocks noChangeArrowheads="1"/>
          </p:cNvSpPr>
          <p:nvPr/>
        </p:nvSpPr>
        <p:spPr bwMode="auto">
          <a:xfrm>
            <a:off x="1571625" y="214313"/>
            <a:ext cx="5853113" cy="461962"/>
          </a:xfrm>
          <a:prstGeom prst="rect">
            <a:avLst/>
          </a:prstGeom>
          <a:noFill/>
          <a:ln w="9525">
            <a:noFill/>
            <a:miter lim="800000"/>
            <a:headEnd/>
            <a:tailEnd/>
          </a:ln>
        </p:spPr>
        <p:txBody>
          <a:bodyPr wrap="none">
            <a:spAutoFit/>
          </a:bodyPr>
          <a:lstStyle/>
          <a:p>
            <a:r>
              <a:rPr lang="en-US" sz="2400">
                <a:latin typeface="Calibri" pitchFamily="34" charset="0"/>
              </a:rPr>
              <a:t>Is single band Hubbard justified for Cuprates?</a:t>
            </a:r>
          </a:p>
        </p:txBody>
      </p:sp>
      <p:sp>
        <p:nvSpPr>
          <p:cNvPr id="28676" name="TextBox 3"/>
          <p:cNvSpPr txBox="1">
            <a:spLocks noChangeArrowheads="1"/>
          </p:cNvSpPr>
          <p:nvPr/>
        </p:nvSpPr>
        <p:spPr bwMode="auto">
          <a:xfrm>
            <a:off x="357188" y="1500188"/>
            <a:ext cx="2141537" cy="646112"/>
          </a:xfrm>
          <a:prstGeom prst="rect">
            <a:avLst/>
          </a:prstGeom>
          <a:noFill/>
          <a:ln w="9525">
            <a:noFill/>
            <a:miter lim="800000"/>
            <a:headEnd/>
            <a:tailEnd/>
          </a:ln>
        </p:spPr>
        <p:txBody>
          <a:bodyPr wrap="none">
            <a:spAutoFit/>
          </a:bodyPr>
          <a:lstStyle/>
          <a:p>
            <a:r>
              <a:rPr lang="en-US">
                <a:latin typeface="Calibri" pitchFamily="34" charset="0"/>
              </a:rPr>
              <a:t>Zhang Rice PRB 1988</a:t>
            </a:r>
          </a:p>
          <a:p>
            <a:r>
              <a:rPr lang="en-US">
                <a:latin typeface="Calibri" pitchFamily="34" charset="0"/>
              </a:rPr>
              <a:t>37,3759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457200" y="0"/>
            <a:ext cx="8229600" cy="1143000"/>
          </a:xfrm>
        </p:spPr>
        <p:txBody>
          <a:bodyPr/>
          <a:lstStyle/>
          <a:p>
            <a:r>
              <a:rPr lang="en-US" smtClean="0"/>
              <a:t>Problem with ZR singlets </a:t>
            </a:r>
          </a:p>
        </p:txBody>
      </p:sp>
      <p:sp>
        <p:nvSpPr>
          <p:cNvPr id="29699" name="Content Placeholder 3"/>
          <p:cNvSpPr>
            <a:spLocks noGrp="1"/>
          </p:cNvSpPr>
          <p:nvPr>
            <p:ph idx="1"/>
          </p:nvPr>
        </p:nvSpPr>
        <p:spPr>
          <a:xfrm>
            <a:off x="457200" y="1071563"/>
            <a:ext cx="8229600" cy="1757362"/>
          </a:xfrm>
        </p:spPr>
        <p:txBody>
          <a:bodyPr/>
          <a:lstStyle/>
          <a:p>
            <a:r>
              <a:rPr lang="en-US" smtClean="0"/>
              <a:t>The combination of O 2p states is not compatible with a band structure state</a:t>
            </a:r>
          </a:p>
          <a:p>
            <a:r>
              <a:rPr lang="en-US" smtClean="0"/>
              <a:t>The wave functions are not orthogonal </a:t>
            </a:r>
          </a:p>
          <a:p>
            <a:endParaRPr lang="en-US" smtClean="0"/>
          </a:p>
        </p:txBody>
      </p:sp>
      <p:pic>
        <p:nvPicPr>
          <p:cNvPr id="29700" name="Picture 3"/>
          <p:cNvPicPr>
            <a:picLocks noChangeAspect="1" noChangeArrowheads="1"/>
          </p:cNvPicPr>
          <p:nvPr/>
        </p:nvPicPr>
        <p:blipFill>
          <a:blip r:embed="rId2" cstate="print"/>
          <a:srcRect/>
          <a:stretch>
            <a:fillRect/>
          </a:stretch>
        </p:blipFill>
        <p:spPr bwMode="auto">
          <a:xfrm>
            <a:off x="214313" y="2786063"/>
            <a:ext cx="5857875" cy="1908175"/>
          </a:xfrm>
          <a:prstGeom prst="rect">
            <a:avLst/>
          </a:prstGeom>
          <a:noFill/>
          <a:ln w="9525">
            <a:noFill/>
            <a:miter lim="800000"/>
            <a:headEnd/>
            <a:tailEnd/>
          </a:ln>
        </p:spPr>
      </p:pic>
      <p:sp>
        <p:nvSpPr>
          <p:cNvPr id="29701" name="TextBox 6"/>
          <p:cNvSpPr txBox="1">
            <a:spLocks noChangeArrowheads="1"/>
          </p:cNvSpPr>
          <p:nvPr/>
        </p:nvSpPr>
        <p:spPr bwMode="auto">
          <a:xfrm>
            <a:off x="6072188" y="3214688"/>
            <a:ext cx="2817812" cy="461962"/>
          </a:xfrm>
          <a:prstGeom prst="rect">
            <a:avLst/>
          </a:prstGeom>
          <a:noFill/>
          <a:ln w="9525">
            <a:noFill/>
            <a:miter lim="800000"/>
            <a:headEnd/>
            <a:tailEnd/>
          </a:ln>
        </p:spPr>
        <p:txBody>
          <a:bodyPr wrap="none">
            <a:spAutoFit/>
          </a:bodyPr>
          <a:lstStyle/>
          <a:p>
            <a:r>
              <a:rPr lang="en-US" sz="2400">
                <a:latin typeface="Calibri" pitchFamily="34" charset="0"/>
              </a:rPr>
              <a:t>From ZR PRL 37,3759</a:t>
            </a:r>
          </a:p>
        </p:txBody>
      </p:sp>
      <p:cxnSp>
        <p:nvCxnSpPr>
          <p:cNvPr id="9" name="Straight Arrow Connector 8"/>
          <p:cNvCxnSpPr/>
          <p:nvPr/>
        </p:nvCxnSpPr>
        <p:spPr>
          <a:xfrm flipV="1">
            <a:off x="1043608" y="4581128"/>
            <a:ext cx="864098" cy="28118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703" name="TextBox 9"/>
          <p:cNvSpPr txBox="1">
            <a:spLocks noChangeArrowheads="1"/>
          </p:cNvSpPr>
          <p:nvPr/>
        </p:nvSpPr>
        <p:spPr bwMode="auto">
          <a:xfrm>
            <a:off x="169388" y="4748951"/>
            <a:ext cx="8795100" cy="1200329"/>
          </a:xfrm>
          <a:prstGeom prst="rect">
            <a:avLst/>
          </a:prstGeom>
          <a:noFill/>
          <a:ln w="9525">
            <a:noFill/>
            <a:miter lim="800000"/>
            <a:headEnd/>
            <a:tailEnd/>
          </a:ln>
        </p:spPr>
        <p:txBody>
          <a:bodyPr wrap="none">
            <a:spAutoFit/>
          </a:bodyPr>
          <a:lstStyle/>
          <a:p>
            <a:r>
              <a:rPr lang="en-US" sz="2400" dirty="0">
                <a:solidFill>
                  <a:srgbClr val="FF0000"/>
                </a:solidFill>
                <a:latin typeface="Calibri" pitchFamily="34" charset="0"/>
              </a:rPr>
              <a:t>Note it goes to </a:t>
            </a:r>
            <a:r>
              <a:rPr lang="en-US" sz="2400" dirty="0" smtClean="0">
                <a:solidFill>
                  <a:srgbClr val="FF0000"/>
                </a:solidFill>
                <a:latin typeface="Calibri" pitchFamily="34" charset="0"/>
              </a:rPr>
              <a:t>infinity </a:t>
            </a:r>
            <a:r>
              <a:rPr lang="en-US" sz="2400" dirty="0">
                <a:solidFill>
                  <a:srgbClr val="FF0000"/>
                </a:solidFill>
                <a:latin typeface="Calibri" pitchFamily="34" charset="0"/>
              </a:rPr>
              <a:t>at k=0,  should we see it at Gamma in ARPES?</a:t>
            </a:r>
          </a:p>
          <a:p>
            <a:r>
              <a:rPr lang="en-US" sz="2400" dirty="0" smtClean="0">
                <a:solidFill>
                  <a:srgbClr val="FF0000"/>
                </a:solidFill>
                <a:latin typeface="Calibri" pitchFamily="34" charset="0"/>
              </a:rPr>
              <a:t>Luckily </a:t>
            </a:r>
            <a:r>
              <a:rPr lang="en-US" sz="2400" dirty="0" err="1" smtClean="0">
                <a:solidFill>
                  <a:srgbClr val="FF0000"/>
                </a:solidFill>
                <a:latin typeface="Calibri" pitchFamily="34" charset="0"/>
              </a:rPr>
              <a:t>i</a:t>
            </a:r>
            <a:r>
              <a:rPr lang="en-US" sz="2400" dirty="0" smtClean="0">
                <a:solidFill>
                  <a:srgbClr val="FF0000"/>
                </a:solidFill>
                <a:latin typeface="Calibri" pitchFamily="34" charset="0"/>
              </a:rPr>
              <a:t> </a:t>
            </a:r>
            <a:r>
              <a:rPr lang="en-US" sz="2400" dirty="0">
                <a:solidFill>
                  <a:srgbClr val="FF0000"/>
                </a:solidFill>
                <a:latin typeface="Calibri" pitchFamily="34" charset="0"/>
              </a:rPr>
              <a:t>goes to 1 for K= Pi/2,Pi/2  and anywhere along the AF zone </a:t>
            </a:r>
          </a:p>
          <a:p>
            <a:r>
              <a:rPr lang="en-US" sz="2400" dirty="0">
                <a:solidFill>
                  <a:srgbClr val="FF0000"/>
                </a:solidFill>
                <a:latin typeface="Calibri" pitchFamily="34" charset="0"/>
              </a:rPr>
              <a:t>boundary where </a:t>
            </a:r>
            <a:r>
              <a:rPr lang="en-US" sz="2400" dirty="0" smtClean="0">
                <a:solidFill>
                  <a:srgbClr val="FF0000"/>
                </a:solidFill>
                <a:latin typeface="Calibri" pitchFamily="34" charset="0"/>
              </a:rPr>
              <a:t>the FIRST </a:t>
            </a:r>
            <a:r>
              <a:rPr lang="en-US" sz="2400" dirty="0">
                <a:solidFill>
                  <a:srgbClr val="FF0000"/>
                </a:solidFill>
                <a:latin typeface="Calibri" pitchFamily="34" charset="0"/>
              </a:rPr>
              <a:t>doped holes go </a:t>
            </a:r>
          </a:p>
        </p:txBody>
      </p:sp>
      <p:sp>
        <p:nvSpPr>
          <p:cNvPr id="29704" name="TextBox 12"/>
          <p:cNvSpPr txBox="1">
            <a:spLocks noChangeArrowheads="1"/>
          </p:cNvSpPr>
          <p:nvPr/>
        </p:nvSpPr>
        <p:spPr bwMode="auto">
          <a:xfrm>
            <a:off x="714375" y="6000750"/>
            <a:ext cx="8272463" cy="646113"/>
          </a:xfrm>
          <a:prstGeom prst="rect">
            <a:avLst/>
          </a:prstGeom>
          <a:noFill/>
          <a:ln w="9525">
            <a:noFill/>
            <a:miter lim="800000"/>
            <a:headEnd/>
            <a:tailEnd/>
          </a:ln>
        </p:spPr>
        <p:txBody>
          <a:bodyPr wrap="none">
            <a:spAutoFit/>
          </a:bodyPr>
          <a:lstStyle/>
          <a:p>
            <a:r>
              <a:rPr lang="en-US" dirty="0">
                <a:latin typeface="Calibri" pitchFamily="34" charset="0"/>
              </a:rPr>
              <a:t>In band theory O 2p does not mix with Cu </a:t>
            </a:r>
            <a:r>
              <a:rPr lang="en-US" dirty="0" err="1">
                <a:latin typeface="Calibri" pitchFamily="34" charset="0"/>
              </a:rPr>
              <a:t>dx</a:t>
            </a:r>
            <a:r>
              <a:rPr lang="en-US" dirty="0">
                <a:latin typeface="Calibri" pitchFamily="34" charset="0"/>
              </a:rPr>
              <a:t>**2-y**2  at Gamma!!!!! SO HOW TO DO </a:t>
            </a:r>
          </a:p>
          <a:p>
            <a:r>
              <a:rPr lang="en-US" dirty="0">
                <a:latin typeface="Calibri" pitchFamily="34" charset="0"/>
              </a:rPr>
              <a:t>THIS PROPERLY </a:t>
            </a:r>
            <a:r>
              <a:rPr lang="en-US" dirty="0" smtClean="0">
                <a:latin typeface="Calibri" pitchFamily="34" charset="0"/>
              </a:rPr>
              <a:t> FOR HIGH DOPING?</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Is this only a problem for the </a:t>
            </a:r>
            <a:r>
              <a:rPr lang="en-US" dirty="0" err="1" smtClean="0"/>
              <a:t>Cuprates</a:t>
            </a:r>
            <a:r>
              <a:rPr lang="en-US" dirty="0" smtClean="0"/>
              <a:t>? </a:t>
            </a:r>
            <a:endParaRPr lang="en-US" dirty="0"/>
          </a:p>
        </p:txBody>
      </p:sp>
      <p:sp>
        <p:nvSpPr>
          <p:cNvPr id="3" name="Subtitle 2"/>
          <p:cNvSpPr>
            <a:spLocks noGrp="1"/>
          </p:cNvSpPr>
          <p:nvPr>
            <p:ph type="subTitle" idx="1"/>
          </p:nvPr>
        </p:nvSpPr>
        <p:spPr/>
        <p:txBody>
          <a:bodyPr/>
          <a:lstStyle/>
          <a:p>
            <a:r>
              <a:rPr lang="en-US" dirty="0" smtClean="0"/>
              <a:t>What about the </a:t>
            </a:r>
            <a:r>
              <a:rPr lang="en-US" dirty="0" err="1" smtClean="0"/>
              <a:t>Nickalates</a:t>
            </a:r>
            <a:r>
              <a:rPr lang="en-US" dirty="0" smtClean="0"/>
              <a:t>, </a:t>
            </a:r>
            <a:r>
              <a:rPr lang="en-US" dirty="0" err="1" smtClean="0"/>
              <a:t>Manganites</a:t>
            </a:r>
            <a:r>
              <a:rPr lang="en-US" dirty="0" smtClean="0"/>
              <a:t>, </a:t>
            </a:r>
            <a:r>
              <a:rPr lang="en-US" dirty="0" err="1" smtClean="0"/>
              <a:t>Cobaltates</a:t>
            </a:r>
            <a:r>
              <a:rPr lang="en-US" dirty="0" smtClean="0"/>
              <a:t> etc?</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lum bright="-42000" contrast="66000"/>
          </a:blip>
          <a:srcRect/>
          <a:stretch>
            <a:fillRect/>
          </a:stretch>
        </p:blipFill>
        <p:spPr bwMode="auto">
          <a:xfrm>
            <a:off x="3492500" y="908050"/>
            <a:ext cx="4271963" cy="5507038"/>
          </a:xfrm>
          <a:prstGeom prst="rect">
            <a:avLst/>
          </a:prstGeom>
          <a:noFill/>
          <a:ln w="9525">
            <a:noFill/>
            <a:miter lim="800000"/>
            <a:headEnd/>
            <a:tailEnd/>
          </a:ln>
          <a:effectLst/>
        </p:spPr>
      </p:pic>
      <p:sp>
        <p:nvSpPr>
          <p:cNvPr id="5125" name="Text Box 5"/>
          <p:cNvSpPr txBox="1">
            <a:spLocks noChangeArrowheads="1"/>
          </p:cNvSpPr>
          <p:nvPr/>
        </p:nvSpPr>
        <p:spPr bwMode="auto">
          <a:xfrm>
            <a:off x="1403350" y="188913"/>
            <a:ext cx="5657850" cy="641350"/>
          </a:xfrm>
          <a:prstGeom prst="rect">
            <a:avLst/>
          </a:prstGeom>
          <a:noFill/>
          <a:ln w="9525">
            <a:noFill/>
            <a:miter lim="800000"/>
            <a:headEnd/>
            <a:tailEnd/>
          </a:ln>
          <a:effectLst/>
        </p:spPr>
        <p:txBody>
          <a:bodyPr wrap="none">
            <a:spAutoFit/>
          </a:bodyPr>
          <a:lstStyle/>
          <a:p>
            <a:r>
              <a:rPr lang="en-US" b="1"/>
              <a:t>Kuiper et al PRL 62 221 (1989)  LixNi1-x O</a:t>
            </a:r>
          </a:p>
          <a:p>
            <a:r>
              <a:rPr lang="en-US" b="1"/>
              <a:t>A CHARGE TRANSFER GAP SYSTEM HOLES IN O</a:t>
            </a:r>
          </a:p>
        </p:txBody>
      </p:sp>
      <p:sp>
        <p:nvSpPr>
          <p:cNvPr id="5126" name="Text Box 6"/>
          <p:cNvSpPr txBox="1">
            <a:spLocks noChangeArrowheads="1"/>
          </p:cNvSpPr>
          <p:nvPr/>
        </p:nvSpPr>
        <p:spPr bwMode="auto">
          <a:xfrm>
            <a:off x="468313" y="1989138"/>
            <a:ext cx="3472425" cy="3416320"/>
          </a:xfrm>
          <a:prstGeom prst="rect">
            <a:avLst/>
          </a:prstGeom>
          <a:noFill/>
          <a:ln w="9525">
            <a:noFill/>
            <a:miter lim="800000"/>
            <a:headEnd/>
            <a:tailEnd/>
          </a:ln>
          <a:effectLst/>
        </p:spPr>
        <p:txBody>
          <a:bodyPr wrap="none">
            <a:spAutoFit/>
          </a:bodyPr>
          <a:lstStyle/>
          <a:p>
            <a:r>
              <a:rPr lang="en-US" sz="2400" dirty="0"/>
              <a:t>Note the high “pre-</a:t>
            </a:r>
          </a:p>
          <a:p>
            <a:r>
              <a:rPr lang="en-US" sz="2400" dirty="0"/>
              <a:t>Edge feature and the</a:t>
            </a:r>
          </a:p>
          <a:p>
            <a:r>
              <a:rPr lang="en-US" sz="2400" dirty="0"/>
              <a:t>Spectral weight </a:t>
            </a:r>
          </a:p>
          <a:p>
            <a:r>
              <a:rPr lang="en-US" sz="2400" dirty="0"/>
              <a:t>Transfer  from high </a:t>
            </a:r>
          </a:p>
          <a:p>
            <a:r>
              <a:rPr lang="en-US" sz="2400" dirty="0"/>
              <a:t>To low energy </a:t>
            </a:r>
            <a:r>
              <a:rPr lang="en-US" sz="2400" dirty="0" smtClean="0"/>
              <a:t>scales</a:t>
            </a:r>
          </a:p>
          <a:p>
            <a:endParaRPr lang="en-US" sz="2400" dirty="0"/>
          </a:p>
          <a:p>
            <a:r>
              <a:rPr lang="en-US" sz="2400" dirty="0" smtClean="0">
                <a:solidFill>
                  <a:srgbClr val="FF0000"/>
                </a:solidFill>
              </a:rPr>
              <a:t>Just as in the </a:t>
            </a:r>
            <a:r>
              <a:rPr lang="en-US" sz="2400" dirty="0" err="1" smtClean="0">
                <a:solidFill>
                  <a:srgbClr val="FF0000"/>
                </a:solidFill>
              </a:rPr>
              <a:t>cuprates</a:t>
            </a:r>
            <a:endParaRPr lang="en-US" sz="2400" dirty="0" smtClean="0">
              <a:solidFill>
                <a:srgbClr val="FF0000"/>
              </a:solidFill>
            </a:endParaRPr>
          </a:p>
          <a:p>
            <a:r>
              <a:rPr lang="en-US" sz="2400" dirty="0" smtClean="0">
                <a:solidFill>
                  <a:srgbClr val="FF0000"/>
                </a:solidFill>
              </a:rPr>
              <a:t>The holes are mainly on</a:t>
            </a:r>
          </a:p>
          <a:p>
            <a:r>
              <a:rPr lang="en-US" sz="2400" dirty="0" smtClean="0">
                <a:solidFill>
                  <a:srgbClr val="FF0000"/>
                </a:solidFill>
              </a:rPr>
              <a:t>O and not on Ni.!!</a:t>
            </a:r>
            <a:endParaRPr lang="en-US" sz="2400" dirty="0">
              <a:solidFill>
                <a:srgbClr val="FF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755576" y="980728"/>
            <a:ext cx="7629525" cy="5743575"/>
          </a:xfrm>
          <a:prstGeom prst="rect">
            <a:avLst/>
          </a:prstGeom>
          <a:noFill/>
          <a:ln w="9525">
            <a:noFill/>
            <a:miter lim="800000"/>
            <a:headEnd/>
            <a:tailEnd/>
          </a:ln>
        </p:spPr>
      </p:pic>
      <p:sp>
        <p:nvSpPr>
          <p:cNvPr id="4" name="TextBox 3"/>
          <p:cNvSpPr txBox="1"/>
          <p:nvPr/>
        </p:nvSpPr>
        <p:spPr>
          <a:xfrm>
            <a:off x="0" y="0"/>
            <a:ext cx="5402569" cy="369332"/>
          </a:xfrm>
          <a:prstGeom prst="rect">
            <a:avLst/>
          </a:prstGeom>
          <a:noFill/>
        </p:spPr>
        <p:txBody>
          <a:bodyPr wrap="none" rtlCol="0">
            <a:spAutoFit/>
          </a:bodyPr>
          <a:lstStyle/>
          <a:p>
            <a:r>
              <a:rPr lang="en-US" dirty="0" smtClean="0"/>
              <a:t>LNO thin film on LSAT    </a:t>
            </a:r>
            <a:r>
              <a:rPr lang="en-US" dirty="0" err="1" smtClean="0"/>
              <a:t>Sutarto</a:t>
            </a:r>
            <a:r>
              <a:rPr lang="en-US" dirty="0" smtClean="0"/>
              <a:t>, </a:t>
            </a:r>
            <a:r>
              <a:rPr lang="en-US" dirty="0" err="1" smtClean="0"/>
              <a:t>Wadati</a:t>
            </a:r>
            <a:r>
              <a:rPr lang="en-US" dirty="0" smtClean="0"/>
              <a:t>, Stemmer UCSB</a:t>
            </a:r>
            <a:endParaRPr lang="en-US" dirty="0"/>
          </a:p>
        </p:txBody>
      </p:sp>
      <p:sp>
        <p:nvSpPr>
          <p:cNvPr id="5" name="TextBox 4"/>
          <p:cNvSpPr txBox="1"/>
          <p:nvPr/>
        </p:nvSpPr>
        <p:spPr>
          <a:xfrm>
            <a:off x="562868" y="476672"/>
            <a:ext cx="8581132" cy="461665"/>
          </a:xfrm>
          <a:prstGeom prst="rect">
            <a:avLst/>
          </a:prstGeom>
          <a:noFill/>
        </p:spPr>
        <p:txBody>
          <a:bodyPr wrap="none" rtlCol="0">
            <a:spAutoFit/>
          </a:bodyPr>
          <a:lstStyle/>
          <a:p>
            <a:r>
              <a:rPr lang="en-US" sz="2400" dirty="0" smtClean="0"/>
              <a:t>Note the huge O 1s -2p </a:t>
            </a:r>
            <a:r>
              <a:rPr lang="en-US" sz="2400" dirty="0" err="1" smtClean="0"/>
              <a:t>prepeak</a:t>
            </a:r>
            <a:r>
              <a:rPr lang="en-US" sz="2400" dirty="0" smtClean="0"/>
              <a:t> just as in the </a:t>
            </a:r>
            <a:r>
              <a:rPr lang="en-US" sz="2400" dirty="0" err="1" smtClean="0"/>
              <a:t>cuprates</a:t>
            </a:r>
            <a:r>
              <a:rPr lang="en-US" sz="2400" dirty="0" smtClean="0">
                <a:solidFill>
                  <a:srgbClr val="FF0000"/>
                </a:solidFill>
              </a:rPr>
              <a:t> HOLES ON O</a:t>
            </a:r>
            <a:endParaRPr lang="en-US" sz="24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Strongly correlated materials </a:t>
            </a:r>
          </a:p>
        </p:txBody>
      </p:sp>
      <p:sp>
        <p:nvSpPr>
          <p:cNvPr id="14339" name="Content Placeholder 2"/>
          <p:cNvSpPr>
            <a:spLocks noGrp="1"/>
          </p:cNvSpPr>
          <p:nvPr>
            <p:ph idx="1"/>
          </p:nvPr>
        </p:nvSpPr>
        <p:spPr/>
        <p:txBody>
          <a:bodyPr/>
          <a:lstStyle/>
          <a:p>
            <a:pPr eaLnBrk="1" hangingPunct="1"/>
            <a:r>
              <a:rPr lang="en-US" dirty="0" smtClean="0"/>
              <a:t>Often 3d </a:t>
            </a:r>
            <a:r>
              <a:rPr lang="en-US" dirty="0" smtClean="0"/>
              <a:t>transition metal </a:t>
            </a:r>
            <a:r>
              <a:rPr lang="en-US" dirty="0" smtClean="0"/>
              <a:t>compounds </a:t>
            </a:r>
          </a:p>
          <a:p>
            <a:pPr eaLnBrk="1" hangingPunct="1"/>
            <a:r>
              <a:rPr lang="en-US" dirty="0" smtClean="0"/>
              <a:t>Often Rare earth metals and compounds</a:t>
            </a:r>
          </a:p>
          <a:p>
            <a:pPr eaLnBrk="1" hangingPunct="1"/>
            <a:r>
              <a:rPr lang="en-US" dirty="0" smtClean="0"/>
              <a:t>Some </a:t>
            </a:r>
            <a:r>
              <a:rPr lang="en-US" dirty="0" smtClean="0"/>
              <a:t>4d, 5d </a:t>
            </a:r>
            <a:r>
              <a:rPr lang="en-US" dirty="0" smtClean="0"/>
              <a:t>and some actinides</a:t>
            </a:r>
          </a:p>
          <a:p>
            <a:pPr eaLnBrk="1" hangingPunct="1"/>
            <a:r>
              <a:rPr lang="en-US" dirty="0" smtClean="0"/>
              <a:t>Some organic molecular systems C60, TCNQ salts</a:t>
            </a:r>
          </a:p>
          <a:p>
            <a:pPr eaLnBrk="1" hangingPunct="1"/>
            <a:r>
              <a:rPr lang="en-US" dirty="0" smtClean="0"/>
              <a:t>Low density 2D electron gases Quantum and fractional quantum Hall effect</a:t>
            </a:r>
          </a:p>
          <a:p>
            <a:pPr eaLnBrk="1" hangingPunct="1"/>
            <a:r>
              <a:rPr lang="en-US" dirty="0" smtClean="0"/>
              <a:t>Strong magnetism is often a sign of correlation</a:t>
            </a:r>
            <a:r>
              <a:rPr lang="en-US" dirty="0" smtClean="0"/>
              <a:t> </a:t>
            </a:r>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Can we renormalize and get rid of the anion states?</a:t>
            </a:r>
            <a:endParaRPr lang="en-US" dirty="0"/>
          </a:p>
        </p:txBody>
      </p:sp>
      <p:sp>
        <p:nvSpPr>
          <p:cNvPr id="5" name="Subtitle 4"/>
          <p:cNvSpPr>
            <a:spLocks noGrp="1"/>
          </p:cNvSpPr>
          <p:nvPr>
            <p:ph type="subTitle" idx="1"/>
          </p:nvPr>
        </p:nvSpPr>
        <p:spPr/>
        <p:txBody>
          <a:bodyPr/>
          <a:lstStyle/>
          <a:p>
            <a:r>
              <a:rPr lang="en-US" dirty="0" smtClean="0"/>
              <a:t>Similar to the Zhang Rice </a:t>
            </a:r>
            <a:r>
              <a:rPr lang="en-US" dirty="0" err="1" smtClean="0"/>
              <a:t>singlets</a:t>
            </a:r>
            <a:r>
              <a:rPr lang="en-US" dirty="0" smtClean="0"/>
              <a:t> in the </a:t>
            </a:r>
            <a:r>
              <a:rPr lang="en-US" dirty="0" err="1" smtClean="0"/>
              <a:t>cuprates</a:t>
            </a:r>
            <a:r>
              <a:rPr lang="en-US" dirty="0" smtClean="0"/>
              <a:t>? </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New Pict_1C"/>
          <p:cNvPicPr>
            <a:picLocks noChangeAspect="1" noChangeArrowheads="1"/>
          </p:cNvPicPr>
          <p:nvPr/>
        </p:nvPicPr>
        <p:blipFill>
          <a:blip r:embed="rId2" cstate="print"/>
          <a:srcRect/>
          <a:stretch>
            <a:fillRect/>
          </a:stretch>
        </p:blipFill>
        <p:spPr bwMode="auto">
          <a:xfrm>
            <a:off x="395288" y="296863"/>
            <a:ext cx="8064500" cy="6049962"/>
          </a:xfrm>
          <a:prstGeom prst="rect">
            <a:avLst/>
          </a:prstGeom>
          <a:noFill/>
          <a:ln w="9525">
            <a:noFill/>
            <a:miter lim="800000"/>
            <a:headEnd/>
            <a:tailEnd/>
          </a:ln>
        </p:spPr>
      </p:pic>
      <p:sp>
        <p:nvSpPr>
          <p:cNvPr id="43011" name="Text Box 3"/>
          <p:cNvSpPr txBox="1">
            <a:spLocks noChangeArrowheads="1"/>
          </p:cNvSpPr>
          <p:nvPr/>
        </p:nvSpPr>
        <p:spPr bwMode="auto">
          <a:xfrm>
            <a:off x="2357438" y="857250"/>
            <a:ext cx="3905250" cy="461963"/>
          </a:xfrm>
          <a:prstGeom prst="rect">
            <a:avLst/>
          </a:prstGeom>
          <a:noFill/>
          <a:ln w="9525">
            <a:noFill/>
            <a:miter lim="800000"/>
            <a:headEnd/>
            <a:tailEnd/>
          </a:ln>
        </p:spPr>
        <p:txBody>
          <a:bodyPr wrap="none">
            <a:spAutoFit/>
          </a:bodyPr>
          <a:lstStyle/>
          <a:p>
            <a:r>
              <a:rPr lang="en-US" sz="2400" b="1">
                <a:latin typeface="Calibri" pitchFamily="34" charset="0"/>
              </a:rPr>
              <a:t>Oxides are more complicated</a:t>
            </a:r>
          </a:p>
        </p:txBody>
      </p:sp>
      <p:sp>
        <p:nvSpPr>
          <p:cNvPr id="43012" name="Text Box 4"/>
          <p:cNvSpPr txBox="1">
            <a:spLocks noChangeArrowheads="1"/>
          </p:cNvSpPr>
          <p:nvPr/>
        </p:nvSpPr>
        <p:spPr bwMode="auto">
          <a:xfrm>
            <a:off x="468313" y="6165850"/>
            <a:ext cx="8197850" cy="366713"/>
          </a:xfrm>
          <a:prstGeom prst="rect">
            <a:avLst/>
          </a:prstGeom>
          <a:noFill/>
          <a:ln w="9525">
            <a:noFill/>
            <a:miter lim="800000"/>
            <a:headEnd/>
            <a:tailEnd/>
          </a:ln>
        </p:spPr>
        <p:txBody>
          <a:bodyPr wrap="none">
            <a:spAutoFit/>
          </a:bodyPr>
          <a:lstStyle/>
          <a:p>
            <a:r>
              <a:rPr lang="en-US">
                <a:latin typeface="Calibri" pitchFamily="34" charset="0"/>
              </a:rPr>
              <a:t>Remember at surfaces U is increased, Madelung is decreased, W is decreased</a:t>
            </a:r>
          </a:p>
        </p:txBody>
      </p:sp>
      <p:sp>
        <p:nvSpPr>
          <p:cNvPr id="43013" name="AutoShape 5"/>
          <p:cNvSpPr>
            <a:spLocks noChangeArrowheads="1"/>
          </p:cNvSpPr>
          <p:nvPr/>
        </p:nvSpPr>
        <p:spPr bwMode="auto">
          <a:xfrm>
            <a:off x="8243888" y="4652963"/>
            <a:ext cx="360362" cy="338137"/>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New Pict_0"/>
          <p:cNvPicPr>
            <a:picLocks noChangeAspect="1" noChangeArrowheads="1"/>
          </p:cNvPicPr>
          <p:nvPr/>
        </p:nvPicPr>
        <p:blipFill>
          <a:blip r:embed="rId2" cstate="print"/>
          <a:srcRect/>
          <a:stretch>
            <a:fillRect/>
          </a:stretch>
        </p:blipFill>
        <p:spPr bwMode="auto">
          <a:xfrm>
            <a:off x="468313" y="350838"/>
            <a:ext cx="8424862" cy="6321425"/>
          </a:xfrm>
          <a:prstGeom prst="rect">
            <a:avLst/>
          </a:prstGeom>
          <a:noFill/>
          <a:ln w="9525">
            <a:noFill/>
            <a:miter lim="800000"/>
            <a:headEnd/>
            <a:tailEnd/>
          </a:ln>
        </p:spPr>
      </p:pic>
      <p:sp>
        <p:nvSpPr>
          <p:cNvPr id="44035" name="Text Box 3"/>
          <p:cNvSpPr txBox="1">
            <a:spLocks noChangeArrowheads="1"/>
          </p:cNvSpPr>
          <p:nvPr/>
        </p:nvSpPr>
        <p:spPr bwMode="auto">
          <a:xfrm>
            <a:off x="3543300" y="496888"/>
            <a:ext cx="2228850" cy="366712"/>
          </a:xfrm>
          <a:prstGeom prst="rect">
            <a:avLst/>
          </a:prstGeom>
          <a:noFill/>
          <a:ln w="9525">
            <a:noFill/>
            <a:miter lim="800000"/>
            <a:headEnd/>
            <a:tailEnd/>
          </a:ln>
        </p:spPr>
        <p:txBody>
          <a:bodyPr wrap="none">
            <a:spAutoFit/>
          </a:bodyPr>
          <a:lstStyle/>
          <a:p>
            <a:r>
              <a:rPr lang="en-US">
                <a:latin typeface="Calibri" pitchFamily="34" charset="0"/>
              </a:rPr>
              <a:t>For divalent cations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High oxidation states</a:t>
            </a:r>
          </a:p>
        </p:txBody>
      </p:sp>
      <p:sp>
        <p:nvSpPr>
          <p:cNvPr id="29699" name="Rectangle 3"/>
          <p:cNvSpPr>
            <a:spLocks noGrp="1" noChangeArrowheads="1"/>
          </p:cNvSpPr>
          <p:nvPr>
            <p:ph type="body" idx="1"/>
          </p:nvPr>
        </p:nvSpPr>
        <p:spPr>
          <a:xfrm>
            <a:off x="251520" y="1556792"/>
            <a:ext cx="8686800" cy="4525963"/>
          </a:xfrm>
        </p:spPr>
        <p:txBody>
          <a:bodyPr>
            <a:normAutofit/>
          </a:bodyPr>
          <a:lstStyle/>
          <a:p>
            <a:r>
              <a:rPr lang="en-US" dirty="0" smtClean="0"/>
              <a:t>In general we expect the charge transfer energy to strongly decrease for higher oxidation states </a:t>
            </a:r>
          </a:p>
          <a:p>
            <a:r>
              <a:rPr lang="en-US" dirty="0" smtClean="0"/>
              <a:t>This would mean a different starting point i.e.</a:t>
            </a:r>
          </a:p>
          <a:p>
            <a:r>
              <a:rPr lang="en-US" dirty="0" smtClean="0"/>
              <a:t> Cu3+        Cu2+</a:t>
            </a:r>
            <a:r>
              <a:rPr lang="en-US" u="sng" dirty="0" smtClean="0"/>
              <a:t>L</a:t>
            </a:r>
            <a:r>
              <a:rPr lang="en-US" dirty="0" smtClean="0"/>
              <a:t>  Ni3+        Ni3+</a:t>
            </a:r>
            <a:r>
              <a:rPr lang="en-US" u="sng" dirty="0" smtClean="0"/>
              <a:t>L</a:t>
            </a:r>
            <a:r>
              <a:rPr lang="en-US" dirty="0" smtClean="0"/>
              <a:t>   Co4+       Co3+</a:t>
            </a:r>
            <a:r>
              <a:rPr lang="en-US" u="sng" dirty="0" smtClean="0"/>
              <a:t>L</a:t>
            </a:r>
            <a:r>
              <a:rPr lang="en-US" dirty="0" smtClean="0"/>
              <a:t>  </a:t>
            </a:r>
          </a:p>
          <a:p>
            <a:r>
              <a:rPr lang="en-US" dirty="0" smtClean="0"/>
              <a:t> Fe4+         Fe3+L   Mn4+??? </a:t>
            </a:r>
          </a:p>
          <a:p>
            <a:pPr>
              <a:buNone/>
            </a:pPr>
            <a:r>
              <a:rPr lang="en-US" dirty="0" smtClean="0"/>
              <a:t>	 The charge degrees of freedom are on Oxygen</a:t>
            </a:r>
          </a:p>
        </p:txBody>
      </p:sp>
      <p:sp>
        <p:nvSpPr>
          <p:cNvPr id="29700" name="Line 4"/>
          <p:cNvSpPr>
            <a:spLocks noChangeShapeType="1"/>
          </p:cNvSpPr>
          <p:nvPr/>
        </p:nvSpPr>
        <p:spPr bwMode="auto">
          <a:xfrm>
            <a:off x="1475656" y="4221088"/>
            <a:ext cx="792162" cy="0"/>
          </a:xfrm>
          <a:prstGeom prst="line">
            <a:avLst/>
          </a:prstGeom>
          <a:noFill/>
          <a:ln w="38100">
            <a:solidFill>
              <a:schemeClr val="tx1"/>
            </a:solidFill>
            <a:round/>
            <a:headEnd/>
            <a:tailEnd type="triangle" w="med" len="med"/>
          </a:ln>
        </p:spPr>
        <p:txBody>
          <a:bodyPr/>
          <a:lstStyle/>
          <a:p>
            <a:endParaRPr lang="en-US"/>
          </a:p>
        </p:txBody>
      </p:sp>
      <p:sp>
        <p:nvSpPr>
          <p:cNvPr id="5" name="Line 4"/>
          <p:cNvSpPr>
            <a:spLocks noChangeShapeType="1"/>
          </p:cNvSpPr>
          <p:nvPr/>
        </p:nvSpPr>
        <p:spPr bwMode="auto">
          <a:xfrm>
            <a:off x="1547664" y="3645024"/>
            <a:ext cx="792162" cy="0"/>
          </a:xfrm>
          <a:prstGeom prst="line">
            <a:avLst/>
          </a:prstGeom>
          <a:noFill/>
          <a:ln w="38100">
            <a:solidFill>
              <a:schemeClr val="tx1"/>
            </a:solidFill>
            <a:round/>
            <a:headEnd/>
            <a:tailEnd type="triangle" w="med" len="med"/>
          </a:ln>
        </p:spPr>
        <p:txBody>
          <a:bodyPr/>
          <a:lstStyle/>
          <a:p>
            <a:endParaRPr lang="en-US"/>
          </a:p>
        </p:txBody>
      </p:sp>
      <p:sp>
        <p:nvSpPr>
          <p:cNvPr id="6" name="Line 4"/>
          <p:cNvSpPr>
            <a:spLocks noChangeShapeType="1"/>
          </p:cNvSpPr>
          <p:nvPr/>
        </p:nvSpPr>
        <p:spPr bwMode="auto">
          <a:xfrm>
            <a:off x="4283968" y="3645024"/>
            <a:ext cx="792162" cy="0"/>
          </a:xfrm>
          <a:prstGeom prst="line">
            <a:avLst/>
          </a:prstGeom>
          <a:noFill/>
          <a:ln w="38100">
            <a:solidFill>
              <a:schemeClr val="tx1"/>
            </a:solidFill>
            <a:round/>
            <a:headEnd/>
            <a:tailEnd type="triangle" w="med" len="med"/>
          </a:ln>
        </p:spPr>
        <p:txBody>
          <a:bodyPr/>
          <a:lstStyle/>
          <a:p>
            <a:endParaRPr lang="en-US"/>
          </a:p>
        </p:txBody>
      </p:sp>
      <p:sp>
        <p:nvSpPr>
          <p:cNvPr id="7" name="Line 4"/>
          <p:cNvSpPr>
            <a:spLocks noChangeShapeType="1"/>
          </p:cNvSpPr>
          <p:nvPr/>
        </p:nvSpPr>
        <p:spPr bwMode="auto">
          <a:xfrm>
            <a:off x="6948264" y="3645024"/>
            <a:ext cx="792162" cy="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rtlCol="0">
            <a:normAutofit fontScale="90000"/>
          </a:bodyPr>
          <a:lstStyle/>
          <a:p>
            <a:pPr fontAlgn="auto">
              <a:spcAft>
                <a:spcPts val="0"/>
              </a:spcAft>
              <a:defRPr/>
            </a:pPr>
            <a:r>
              <a:rPr lang="en-US" dirty="0" smtClean="0"/>
              <a:t>Charge disproportionation without moving charge</a:t>
            </a:r>
            <a:endParaRPr lang="en-CA" dirty="0" smtClean="0"/>
          </a:p>
        </p:txBody>
      </p:sp>
      <p:sp>
        <p:nvSpPr>
          <p:cNvPr id="35843" name="Text Box 3"/>
          <p:cNvSpPr txBox="1">
            <a:spLocks noChangeArrowheads="1"/>
          </p:cNvSpPr>
          <p:nvPr/>
        </p:nvSpPr>
        <p:spPr bwMode="auto">
          <a:xfrm>
            <a:off x="-36512" y="1412777"/>
            <a:ext cx="9361039" cy="2062103"/>
          </a:xfrm>
          <a:prstGeom prst="rect">
            <a:avLst/>
          </a:prstGeom>
          <a:noFill/>
          <a:ln w="9525">
            <a:noFill/>
            <a:miter lim="800000"/>
            <a:headEnd/>
            <a:tailEnd/>
          </a:ln>
        </p:spPr>
        <p:txBody>
          <a:bodyPr wrap="square">
            <a:spAutoFit/>
          </a:bodyPr>
          <a:lstStyle/>
          <a:p>
            <a:r>
              <a:rPr lang="en-US" sz="3200" dirty="0">
                <a:latin typeface="Calibri" pitchFamily="34" charset="0"/>
              </a:rPr>
              <a:t>Consider </a:t>
            </a:r>
            <a:r>
              <a:rPr lang="en-US" sz="3200" dirty="0" smtClean="0">
                <a:latin typeface="Calibri" pitchFamily="34" charset="0"/>
              </a:rPr>
              <a:t>ReNiO3  Ni3+ </a:t>
            </a:r>
            <a:r>
              <a:rPr lang="en-US" sz="3200" dirty="0">
                <a:latin typeface="Calibri" pitchFamily="34" charset="0"/>
              </a:rPr>
              <a:t>on average  but label it as </a:t>
            </a:r>
            <a:r>
              <a:rPr lang="en-US" sz="3200" dirty="0" smtClean="0">
                <a:latin typeface="Calibri" pitchFamily="34" charset="0"/>
              </a:rPr>
              <a:t>Ni2+L</a:t>
            </a:r>
            <a:endParaRPr lang="en-US" sz="3200" dirty="0">
              <a:latin typeface="Calibri" pitchFamily="34" charset="0"/>
            </a:endParaRPr>
          </a:p>
          <a:p>
            <a:r>
              <a:rPr lang="en-US" sz="3200" dirty="0">
                <a:latin typeface="Calibri" pitchFamily="34" charset="0"/>
              </a:rPr>
              <a:t>Then each </a:t>
            </a:r>
            <a:r>
              <a:rPr lang="en-US" sz="3200" dirty="0" smtClean="0">
                <a:latin typeface="Calibri" pitchFamily="34" charset="0"/>
              </a:rPr>
              <a:t>Ni </a:t>
            </a:r>
            <a:r>
              <a:rPr lang="en-US" sz="3200" dirty="0">
                <a:latin typeface="Calibri" pitchFamily="34" charset="0"/>
              </a:rPr>
              <a:t>is surrounded by 2 L holes in </a:t>
            </a:r>
            <a:r>
              <a:rPr lang="en-US" sz="3200" dirty="0" smtClean="0">
                <a:latin typeface="Calibri" pitchFamily="34" charset="0"/>
              </a:rPr>
              <a:t>ReNiO3</a:t>
            </a:r>
          </a:p>
          <a:p>
            <a:r>
              <a:rPr lang="en-US" sz="3200" dirty="0" smtClean="0">
                <a:latin typeface="Calibri" pitchFamily="34" charset="0"/>
              </a:rPr>
              <a:t>( </a:t>
            </a:r>
            <a:r>
              <a:rPr lang="en-US" sz="3200" dirty="0">
                <a:latin typeface="Calibri" pitchFamily="34" charset="0"/>
              </a:rPr>
              <a:t>1 hole per 3 O</a:t>
            </a:r>
            <a:r>
              <a:rPr lang="en-US" sz="3200" dirty="0" smtClean="0">
                <a:latin typeface="Calibri" pitchFamily="34" charset="0"/>
              </a:rPr>
              <a:t>)    2Ni3++</a:t>
            </a:r>
            <a:endParaRPr lang="en-US" sz="3200" dirty="0">
              <a:latin typeface="Calibri" pitchFamily="34" charset="0"/>
            </a:endParaRPr>
          </a:p>
          <a:p>
            <a:r>
              <a:rPr lang="en-US" sz="3200" dirty="0" smtClean="0">
                <a:latin typeface="Calibri" pitchFamily="34" charset="0"/>
              </a:rPr>
              <a:t> </a:t>
            </a:r>
            <a:endParaRPr lang="en-CA" sz="3200" dirty="0">
              <a:latin typeface="Calibri" pitchFamily="34" charset="0"/>
            </a:endParaRPr>
          </a:p>
        </p:txBody>
      </p:sp>
      <p:sp>
        <p:nvSpPr>
          <p:cNvPr id="35844" name="Line 4"/>
          <p:cNvSpPr>
            <a:spLocks noChangeShapeType="1"/>
          </p:cNvSpPr>
          <p:nvPr/>
        </p:nvSpPr>
        <p:spPr bwMode="auto">
          <a:xfrm>
            <a:off x="4377680" y="2708920"/>
            <a:ext cx="914400" cy="0"/>
          </a:xfrm>
          <a:prstGeom prst="line">
            <a:avLst/>
          </a:prstGeom>
          <a:noFill/>
          <a:ln w="38100">
            <a:solidFill>
              <a:schemeClr val="tx1"/>
            </a:solidFill>
            <a:round/>
            <a:headEnd/>
            <a:tailEnd type="triangle" w="med" len="med"/>
          </a:ln>
        </p:spPr>
        <p:txBody>
          <a:bodyPr/>
          <a:lstStyle/>
          <a:p>
            <a:endParaRPr lang="en-US"/>
          </a:p>
        </p:txBody>
      </p:sp>
      <p:sp>
        <p:nvSpPr>
          <p:cNvPr id="35845" name="Text Box 5"/>
          <p:cNvSpPr txBox="1">
            <a:spLocks noChangeArrowheads="1"/>
          </p:cNvSpPr>
          <p:nvPr/>
        </p:nvSpPr>
        <p:spPr bwMode="auto">
          <a:xfrm>
            <a:off x="5364088" y="2348880"/>
            <a:ext cx="2400016" cy="584775"/>
          </a:xfrm>
          <a:prstGeom prst="rect">
            <a:avLst/>
          </a:prstGeom>
          <a:noFill/>
          <a:ln w="9525">
            <a:noFill/>
            <a:miter lim="800000"/>
            <a:headEnd/>
            <a:tailEnd/>
          </a:ln>
        </p:spPr>
        <p:txBody>
          <a:bodyPr wrap="none">
            <a:spAutoFit/>
          </a:bodyPr>
          <a:lstStyle/>
          <a:p>
            <a:r>
              <a:rPr lang="en-US" sz="3200" dirty="0" smtClean="0">
                <a:latin typeface="Calibri" pitchFamily="34" charset="0"/>
              </a:rPr>
              <a:t>Ni2+   </a:t>
            </a:r>
            <a:r>
              <a:rPr lang="en-US" sz="3200" dirty="0">
                <a:latin typeface="Calibri" pitchFamily="34" charset="0"/>
              </a:rPr>
              <a:t>+  </a:t>
            </a:r>
            <a:r>
              <a:rPr lang="en-US" sz="3200" dirty="0" smtClean="0">
                <a:latin typeface="Calibri" pitchFamily="34" charset="0"/>
              </a:rPr>
              <a:t>Ni4+</a:t>
            </a:r>
            <a:endParaRPr lang="en-CA" sz="3200" dirty="0">
              <a:latin typeface="Calibri" pitchFamily="34" charset="0"/>
            </a:endParaRPr>
          </a:p>
        </p:txBody>
      </p:sp>
      <p:sp>
        <p:nvSpPr>
          <p:cNvPr id="35846" name="Line 6"/>
          <p:cNvSpPr>
            <a:spLocks noChangeShapeType="1"/>
          </p:cNvSpPr>
          <p:nvPr/>
        </p:nvSpPr>
        <p:spPr bwMode="auto">
          <a:xfrm>
            <a:off x="1676400" y="4267200"/>
            <a:ext cx="4724400" cy="0"/>
          </a:xfrm>
          <a:prstGeom prst="line">
            <a:avLst/>
          </a:prstGeom>
          <a:noFill/>
          <a:ln w="9525">
            <a:solidFill>
              <a:schemeClr val="tx1"/>
            </a:solidFill>
            <a:round/>
            <a:headEnd/>
            <a:tailEnd/>
          </a:ln>
        </p:spPr>
        <p:txBody>
          <a:bodyPr/>
          <a:lstStyle/>
          <a:p>
            <a:endParaRPr lang="en-US"/>
          </a:p>
        </p:txBody>
      </p:sp>
      <p:sp>
        <p:nvSpPr>
          <p:cNvPr id="35847" name="Line 7"/>
          <p:cNvSpPr>
            <a:spLocks noChangeShapeType="1"/>
          </p:cNvSpPr>
          <p:nvPr/>
        </p:nvSpPr>
        <p:spPr bwMode="auto">
          <a:xfrm>
            <a:off x="2514600" y="3581400"/>
            <a:ext cx="0" cy="1524000"/>
          </a:xfrm>
          <a:prstGeom prst="line">
            <a:avLst/>
          </a:prstGeom>
          <a:noFill/>
          <a:ln w="9525">
            <a:solidFill>
              <a:schemeClr val="tx1"/>
            </a:solidFill>
            <a:round/>
            <a:headEnd/>
            <a:tailEnd/>
          </a:ln>
        </p:spPr>
        <p:txBody>
          <a:bodyPr/>
          <a:lstStyle/>
          <a:p>
            <a:endParaRPr lang="en-US"/>
          </a:p>
        </p:txBody>
      </p:sp>
      <p:sp>
        <p:nvSpPr>
          <p:cNvPr id="35848" name="Line 8"/>
          <p:cNvSpPr>
            <a:spLocks noChangeShapeType="1"/>
          </p:cNvSpPr>
          <p:nvPr/>
        </p:nvSpPr>
        <p:spPr bwMode="auto">
          <a:xfrm>
            <a:off x="3733800" y="3505200"/>
            <a:ext cx="0" cy="1524000"/>
          </a:xfrm>
          <a:prstGeom prst="line">
            <a:avLst/>
          </a:prstGeom>
          <a:noFill/>
          <a:ln w="9525">
            <a:solidFill>
              <a:schemeClr val="tx1"/>
            </a:solidFill>
            <a:round/>
            <a:headEnd/>
            <a:tailEnd/>
          </a:ln>
        </p:spPr>
        <p:txBody>
          <a:bodyPr/>
          <a:lstStyle/>
          <a:p>
            <a:endParaRPr lang="en-US"/>
          </a:p>
        </p:txBody>
      </p:sp>
      <p:sp>
        <p:nvSpPr>
          <p:cNvPr id="35849" name="Line 9"/>
          <p:cNvSpPr>
            <a:spLocks noChangeShapeType="1"/>
          </p:cNvSpPr>
          <p:nvPr/>
        </p:nvSpPr>
        <p:spPr bwMode="auto">
          <a:xfrm flipH="1">
            <a:off x="2057400" y="3810000"/>
            <a:ext cx="914400" cy="914400"/>
          </a:xfrm>
          <a:prstGeom prst="line">
            <a:avLst/>
          </a:prstGeom>
          <a:noFill/>
          <a:ln w="9525">
            <a:solidFill>
              <a:schemeClr val="tx1"/>
            </a:solidFill>
            <a:round/>
            <a:headEnd/>
            <a:tailEnd/>
          </a:ln>
        </p:spPr>
        <p:txBody>
          <a:bodyPr/>
          <a:lstStyle/>
          <a:p>
            <a:endParaRPr lang="en-US"/>
          </a:p>
        </p:txBody>
      </p:sp>
      <p:sp>
        <p:nvSpPr>
          <p:cNvPr id="35850" name="Line 10"/>
          <p:cNvSpPr>
            <a:spLocks noChangeShapeType="1"/>
          </p:cNvSpPr>
          <p:nvPr/>
        </p:nvSpPr>
        <p:spPr bwMode="auto">
          <a:xfrm flipH="1">
            <a:off x="3276600" y="3810000"/>
            <a:ext cx="914400" cy="914400"/>
          </a:xfrm>
          <a:prstGeom prst="line">
            <a:avLst/>
          </a:prstGeom>
          <a:noFill/>
          <a:ln w="9525">
            <a:solidFill>
              <a:schemeClr val="tx1"/>
            </a:solidFill>
            <a:round/>
            <a:headEnd/>
            <a:tailEnd/>
          </a:ln>
        </p:spPr>
        <p:txBody>
          <a:bodyPr/>
          <a:lstStyle/>
          <a:p>
            <a:endParaRPr lang="en-US"/>
          </a:p>
        </p:txBody>
      </p:sp>
      <p:sp>
        <p:nvSpPr>
          <p:cNvPr id="35851" name="Oval 11"/>
          <p:cNvSpPr>
            <a:spLocks noChangeArrowheads="1"/>
          </p:cNvSpPr>
          <p:nvPr/>
        </p:nvSpPr>
        <p:spPr bwMode="auto">
          <a:xfrm>
            <a:off x="2819400" y="3657600"/>
            <a:ext cx="304800" cy="304800"/>
          </a:xfrm>
          <a:prstGeom prst="ellipse">
            <a:avLst/>
          </a:prstGeom>
          <a:solidFill>
            <a:schemeClr val="accent2"/>
          </a:solidFill>
          <a:ln w="9525">
            <a:solidFill>
              <a:schemeClr val="accent2"/>
            </a:solidFill>
            <a:round/>
            <a:headEnd/>
            <a:tailEnd/>
          </a:ln>
        </p:spPr>
        <p:txBody>
          <a:bodyPr wrap="none" anchor="ctr"/>
          <a:lstStyle/>
          <a:p>
            <a:endParaRPr lang="en-US">
              <a:latin typeface="Calibri" pitchFamily="34" charset="0"/>
            </a:endParaRPr>
          </a:p>
        </p:txBody>
      </p:sp>
      <p:sp>
        <p:nvSpPr>
          <p:cNvPr id="35852" name="Oval 12"/>
          <p:cNvSpPr>
            <a:spLocks noChangeArrowheads="1"/>
          </p:cNvSpPr>
          <p:nvPr/>
        </p:nvSpPr>
        <p:spPr bwMode="auto">
          <a:xfrm>
            <a:off x="2057400" y="4495800"/>
            <a:ext cx="304800" cy="304800"/>
          </a:xfrm>
          <a:prstGeom prst="ellipse">
            <a:avLst/>
          </a:prstGeom>
          <a:solidFill>
            <a:schemeClr val="accent2"/>
          </a:solidFill>
          <a:ln w="9525">
            <a:solidFill>
              <a:schemeClr val="accent2"/>
            </a:solidFill>
            <a:round/>
            <a:headEnd/>
            <a:tailEnd/>
          </a:ln>
        </p:spPr>
        <p:txBody>
          <a:bodyPr wrap="none" anchor="ctr"/>
          <a:lstStyle/>
          <a:p>
            <a:endParaRPr lang="en-US">
              <a:latin typeface="Calibri" pitchFamily="34" charset="0"/>
            </a:endParaRPr>
          </a:p>
        </p:txBody>
      </p:sp>
      <p:sp>
        <p:nvSpPr>
          <p:cNvPr id="35853" name="Oval 13"/>
          <p:cNvSpPr>
            <a:spLocks noChangeArrowheads="1"/>
          </p:cNvSpPr>
          <p:nvPr/>
        </p:nvSpPr>
        <p:spPr bwMode="auto">
          <a:xfrm>
            <a:off x="2362200" y="3429000"/>
            <a:ext cx="304800" cy="304800"/>
          </a:xfrm>
          <a:prstGeom prst="ellipse">
            <a:avLst/>
          </a:prstGeom>
          <a:solidFill>
            <a:schemeClr val="accent2"/>
          </a:solidFill>
          <a:ln w="9525">
            <a:solidFill>
              <a:schemeClr val="accent2"/>
            </a:solidFill>
            <a:round/>
            <a:headEnd/>
            <a:tailEnd/>
          </a:ln>
        </p:spPr>
        <p:txBody>
          <a:bodyPr wrap="none" anchor="ctr"/>
          <a:lstStyle/>
          <a:p>
            <a:endParaRPr lang="en-US">
              <a:latin typeface="Calibri" pitchFamily="34" charset="0"/>
            </a:endParaRPr>
          </a:p>
        </p:txBody>
      </p:sp>
      <p:sp>
        <p:nvSpPr>
          <p:cNvPr id="35854" name="Oval 14"/>
          <p:cNvSpPr>
            <a:spLocks noChangeArrowheads="1"/>
          </p:cNvSpPr>
          <p:nvPr/>
        </p:nvSpPr>
        <p:spPr bwMode="auto">
          <a:xfrm>
            <a:off x="2362200" y="4800600"/>
            <a:ext cx="304800" cy="304800"/>
          </a:xfrm>
          <a:prstGeom prst="ellipse">
            <a:avLst/>
          </a:prstGeom>
          <a:solidFill>
            <a:schemeClr val="accent2"/>
          </a:solidFill>
          <a:ln w="9525">
            <a:solidFill>
              <a:schemeClr val="accent2"/>
            </a:solidFill>
            <a:round/>
            <a:headEnd/>
            <a:tailEnd/>
          </a:ln>
        </p:spPr>
        <p:txBody>
          <a:bodyPr wrap="none" anchor="ctr"/>
          <a:lstStyle/>
          <a:p>
            <a:endParaRPr lang="en-US">
              <a:latin typeface="Calibri" pitchFamily="34" charset="0"/>
            </a:endParaRPr>
          </a:p>
        </p:txBody>
      </p:sp>
      <p:sp>
        <p:nvSpPr>
          <p:cNvPr id="35855" name="Oval 15"/>
          <p:cNvSpPr>
            <a:spLocks noChangeArrowheads="1"/>
          </p:cNvSpPr>
          <p:nvPr/>
        </p:nvSpPr>
        <p:spPr bwMode="auto">
          <a:xfrm>
            <a:off x="2971800" y="4114800"/>
            <a:ext cx="304800" cy="304800"/>
          </a:xfrm>
          <a:prstGeom prst="ellipse">
            <a:avLst/>
          </a:prstGeom>
          <a:solidFill>
            <a:schemeClr val="accent1"/>
          </a:solidFill>
          <a:ln w="9525">
            <a:solidFill>
              <a:schemeClr val="accent2"/>
            </a:solidFill>
            <a:round/>
            <a:headEnd/>
            <a:tailEnd/>
          </a:ln>
        </p:spPr>
        <p:txBody>
          <a:bodyPr wrap="none" anchor="ctr"/>
          <a:lstStyle/>
          <a:p>
            <a:endParaRPr lang="en-US">
              <a:latin typeface="Calibri" pitchFamily="34" charset="0"/>
            </a:endParaRPr>
          </a:p>
        </p:txBody>
      </p:sp>
      <p:sp>
        <p:nvSpPr>
          <p:cNvPr id="35856" name="Oval 16"/>
          <p:cNvSpPr>
            <a:spLocks noChangeArrowheads="1"/>
          </p:cNvSpPr>
          <p:nvPr/>
        </p:nvSpPr>
        <p:spPr bwMode="auto">
          <a:xfrm>
            <a:off x="1752600" y="4114800"/>
            <a:ext cx="304800" cy="304800"/>
          </a:xfrm>
          <a:prstGeom prst="ellipse">
            <a:avLst/>
          </a:prstGeom>
          <a:solidFill>
            <a:schemeClr val="accent2"/>
          </a:solidFill>
          <a:ln w="9525">
            <a:solidFill>
              <a:schemeClr val="accent2"/>
            </a:solidFill>
            <a:round/>
            <a:headEnd/>
            <a:tailEnd/>
          </a:ln>
        </p:spPr>
        <p:txBody>
          <a:bodyPr wrap="none" anchor="ctr"/>
          <a:lstStyle/>
          <a:p>
            <a:endParaRPr lang="en-US">
              <a:latin typeface="Calibri" pitchFamily="34" charset="0"/>
            </a:endParaRPr>
          </a:p>
        </p:txBody>
      </p:sp>
      <p:sp>
        <p:nvSpPr>
          <p:cNvPr id="35857" name="Oval 17"/>
          <p:cNvSpPr>
            <a:spLocks noChangeArrowheads="1"/>
          </p:cNvSpPr>
          <p:nvPr/>
        </p:nvSpPr>
        <p:spPr bwMode="auto">
          <a:xfrm>
            <a:off x="3200400" y="4495800"/>
            <a:ext cx="304800" cy="304800"/>
          </a:xfrm>
          <a:prstGeom prst="ellipse">
            <a:avLst/>
          </a:prstGeom>
          <a:solidFill>
            <a:schemeClr val="accent1"/>
          </a:solidFill>
          <a:ln w="9525">
            <a:solidFill>
              <a:schemeClr val="accent2"/>
            </a:solidFill>
            <a:round/>
            <a:headEnd/>
            <a:tailEnd/>
          </a:ln>
        </p:spPr>
        <p:txBody>
          <a:bodyPr wrap="none" anchor="ctr"/>
          <a:lstStyle/>
          <a:p>
            <a:endParaRPr lang="en-US">
              <a:latin typeface="Calibri" pitchFamily="34" charset="0"/>
            </a:endParaRPr>
          </a:p>
        </p:txBody>
      </p:sp>
      <p:sp>
        <p:nvSpPr>
          <p:cNvPr id="35858" name="Oval 18"/>
          <p:cNvSpPr>
            <a:spLocks noChangeArrowheads="1"/>
          </p:cNvSpPr>
          <p:nvPr/>
        </p:nvSpPr>
        <p:spPr bwMode="auto">
          <a:xfrm>
            <a:off x="3581400" y="3429000"/>
            <a:ext cx="304800" cy="304800"/>
          </a:xfrm>
          <a:prstGeom prst="ellipse">
            <a:avLst/>
          </a:prstGeom>
          <a:solidFill>
            <a:schemeClr val="accent1"/>
          </a:solidFill>
          <a:ln w="9525">
            <a:solidFill>
              <a:schemeClr val="accent2"/>
            </a:solidFill>
            <a:round/>
            <a:headEnd/>
            <a:tailEnd/>
          </a:ln>
        </p:spPr>
        <p:txBody>
          <a:bodyPr wrap="none" anchor="ctr"/>
          <a:lstStyle/>
          <a:p>
            <a:endParaRPr lang="en-US">
              <a:latin typeface="Calibri" pitchFamily="34" charset="0"/>
            </a:endParaRPr>
          </a:p>
        </p:txBody>
      </p:sp>
      <p:sp>
        <p:nvSpPr>
          <p:cNvPr id="35859" name="Oval 19"/>
          <p:cNvSpPr>
            <a:spLocks noChangeArrowheads="1"/>
          </p:cNvSpPr>
          <p:nvPr/>
        </p:nvSpPr>
        <p:spPr bwMode="auto">
          <a:xfrm>
            <a:off x="3581400" y="4800600"/>
            <a:ext cx="304800" cy="304800"/>
          </a:xfrm>
          <a:prstGeom prst="ellipse">
            <a:avLst/>
          </a:prstGeom>
          <a:solidFill>
            <a:schemeClr val="accent1"/>
          </a:solidFill>
          <a:ln w="9525">
            <a:solidFill>
              <a:schemeClr val="accent2"/>
            </a:solidFill>
            <a:round/>
            <a:headEnd/>
            <a:tailEnd/>
          </a:ln>
        </p:spPr>
        <p:txBody>
          <a:bodyPr wrap="none" anchor="ctr"/>
          <a:lstStyle/>
          <a:p>
            <a:endParaRPr lang="en-US">
              <a:latin typeface="Calibri" pitchFamily="34" charset="0"/>
            </a:endParaRPr>
          </a:p>
        </p:txBody>
      </p:sp>
      <p:sp>
        <p:nvSpPr>
          <p:cNvPr id="35860" name="Oval 20"/>
          <p:cNvSpPr>
            <a:spLocks noChangeArrowheads="1"/>
          </p:cNvSpPr>
          <p:nvPr/>
        </p:nvSpPr>
        <p:spPr bwMode="auto">
          <a:xfrm>
            <a:off x="3962400" y="3733800"/>
            <a:ext cx="304800" cy="304800"/>
          </a:xfrm>
          <a:prstGeom prst="ellipse">
            <a:avLst/>
          </a:prstGeom>
          <a:solidFill>
            <a:schemeClr val="accent1"/>
          </a:solidFill>
          <a:ln w="9525">
            <a:solidFill>
              <a:schemeClr val="accent2"/>
            </a:solidFill>
            <a:round/>
            <a:headEnd/>
            <a:tailEnd/>
          </a:ln>
        </p:spPr>
        <p:txBody>
          <a:bodyPr wrap="none" anchor="ctr"/>
          <a:lstStyle/>
          <a:p>
            <a:endParaRPr lang="en-US">
              <a:latin typeface="Calibri" pitchFamily="34" charset="0"/>
            </a:endParaRPr>
          </a:p>
        </p:txBody>
      </p:sp>
      <p:sp>
        <p:nvSpPr>
          <p:cNvPr id="35861" name="Oval 21"/>
          <p:cNvSpPr>
            <a:spLocks noChangeArrowheads="1"/>
          </p:cNvSpPr>
          <p:nvPr/>
        </p:nvSpPr>
        <p:spPr bwMode="auto">
          <a:xfrm>
            <a:off x="4191000" y="4114800"/>
            <a:ext cx="304800" cy="304800"/>
          </a:xfrm>
          <a:prstGeom prst="ellipse">
            <a:avLst/>
          </a:prstGeom>
          <a:solidFill>
            <a:schemeClr val="accent1"/>
          </a:solidFill>
          <a:ln w="9525">
            <a:solidFill>
              <a:schemeClr val="accent2"/>
            </a:solidFill>
            <a:round/>
            <a:headEnd/>
            <a:tailEnd/>
          </a:ln>
        </p:spPr>
        <p:txBody>
          <a:bodyPr wrap="none" anchor="ctr"/>
          <a:lstStyle/>
          <a:p>
            <a:endParaRPr lang="en-US">
              <a:latin typeface="Calibri" pitchFamily="34" charset="0"/>
            </a:endParaRPr>
          </a:p>
        </p:txBody>
      </p:sp>
      <p:sp>
        <p:nvSpPr>
          <p:cNvPr id="35862" name="Oval 22"/>
          <p:cNvSpPr>
            <a:spLocks noChangeArrowheads="1"/>
          </p:cNvSpPr>
          <p:nvPr/>
        </p:nvSpPr>
        <p:spPr bwMode="auto">
          <a:xfrm>
            <a:off x="2438400" y="4114800"/>
            <a:ext cx="228600" cy="228600"/>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sp>
        <p:nvSpPr>
          <p:cNvPr id="35863" name="Oval 23"/>
          <p:cNvSpPr>
            <a:spLocks noChangeArrowheads="1"/>
          </p:cNvSpPr>
          <p:nvPr/>
        </p:nvSpPr>
        <p:spPr bwMode="auto">
          <a:xfrm>
            <a:off x="3581400" y="4114800"/>
            <a:ext cx="228600" cy="228600"/>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sp>
        <p:nvSpPr>
          <p:cNvPr id="35864" name="Oval 24"/>
          <p:cNvSpPr>
            <a:spLocks noChangeArrowheads="1"/>
          </p:cNvSpPr>
          <p:nvPr/>
        </p:nvSpPr>
        <p:spPr bwMode="auto">
          <a:xfrm>
            <a:off x="5257800" y="3429000"/>
            <a:ext cx="304800" cy="304800"/>
          </a:xfrm>
          <a:prstGeom prst="ellipse">
            <a:avLst/>
          </a:prstGeom>
          <a:solidFill>
            <a:schemeClr val="accent1"/>
          </a:solidFill>
          <a:ln w="9525">
            <a:solidFill>
              <a:schemeClr val="accent2"/>
            </a:solidFill>
            <a:round/>
            <a:headEnd/>
            <a:tailEnd/>
          </a:ln>
        </p:spPr>
        <p:txBody>
          <a:bodyPr wrap="none" anchor="ctr"/>
          <a:lstStyle/>
          <a:p>
            <a:endParaRPr lang="en-US">
              <a:latin typeface="Calibri" pitchFamily="34" charset="0"/>
            </a:endParaRPr>
          </a:p>
        </p:txBody>
      </p:sp>
      <p:sp>
        <p:nvSpPr>
          <p:cNvPr id="35865" name="Text Box 25"/>
          <p:cNvSpPr txBox="1">
            <a:spLocks noChangeArrowheads="1"/>
          </p:cNvSpPr>
          <p:nvPr/>
        </p:nvSpPr>
        <p:spPr bwMode="auto">
          <a:xfrm>
            <a:off x="5652120" y="3276600"/>
            <a:ext cx="3948773" cy="1384995"/>
          </a:xfrm>
          <a:prstGeom prst="rect">
            <a:avLst/>
          </a:prstGeom>
          <a:noFill/>
          <a:ln w="9525">
            <a:noFill/>
            <a:miter lim="800000"/>
            <a:headEnd/>
            <a:tailEnd/>
          </a:ln>
        </p:spPr>
        <p:txBody>
          <a:bodyPr wrap="none">
            <a:spAutoFit/>
          </a:bodyPr>
          <a:lstStyle/>
          <a:p>
            <a:r>
              <a:rPr lang="en-US" sz="2800" dirty="0">
                <a:latin typeface="Calibri" pitchFamily="34" charset="0"/>
              </a:rPr>
              <a:t>Two holes in O2p</a:t>
            </a:r>
          </a:p>
          <a:p>
            <a:r>
              <a:rPr lang="en-US" sz="2800" dirty="0">
                <a:latin typeface="Calibri" pitchFamily="34" charset="0"/>
              </a:rPr>
              <a:t>Orbital in octahedron</a:t>
            </a:r>
          </a:p>
          <a:p>
            <a:r>
              <a:rPr lang="en-US" sz="2800" dirty="0">
                <a:latin typeface="Calibri" pitchFamily="34" charset="0"/>
              </a:rPr>
              <a:t>With central </a:t>
            </a:r>
            <a:r>
              <a:rPr lang="en-US" sz="2800" dirty="0" err="1">
                <a:latin typeface="Calibri" pitchFamily="34" charset="0"/>
              </a:rPr>
              <a:t>eg</a:t>
            </a:r>
            <a:r>
              <a:rPr lang="en-US" sz="2800" dirty="0">
                <a:latin typeface="Calibri" pitchFamily="34" charset="0"/>
              </a:rPr>
              <a:t> symmetry</a:t>
            </a:r>
            <a:endParaRPr lang="en-CA" sz="2800" dirty="0">
              <a:latin typeface="Calibri" pitchFamily="34" charset="0"/>
            </a:endParaRPr>
          </a:p>
        </p:txBody>
      </p:sp>
      <p:sp>
        <p:nvSpPr>
          <p:cNvPr id="35866" name="Oval 26"/>
          <p:cNvSpPr>
            <a:spLocks noChangeArrowheads="1"/>
          </p:cNvSpPr>
          <p:nvPr/>
        </p:nvSpPr>
        <p:spPr bwMode="auto">
          <a:xfrm>
            <a:off x="5257800" y="4800600"/>
            <a:ext cx="228600" cy="228600"/>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sp>
        <p:nvSpPr>
          <p:cNvPr id="35867" name="Text Box 27"/>
          <p:cNvSpPr txBox="1">
            <a:spLocks noChangeArrowheads="1"/>
          </p:cNvSpPr>
          <p:nvPr/>
        </p:nvSpPr>
        <p:spPr bwMode="auto">
          <a:xfrm>
            <a:off x="5724128" y="4869160"/>
            <a:ext cx="1563248" cy="461665"/>
          </a:xfrm>
          <a:prstGeom prst="rect">
            <a:avLst/>
          </a:prstGeom>
          <a:noFill/>
          <a:ln w="9525">
            <a:noFill/>
            <a:miter lim="800000"/>
            <a:headEnd/>
            <a:tailEnd/>
          </a:ln>
        </p:spPr>
        <p:txBody>
          <a:bodyPr wrap="none">
            <a:spAutoFit/>
          </a:bodyPr>
          <a:lstStyle/>
          <a:p>
            <a:r>
              <a:rPr lang="en-US" sz="2400" b="1" dirty="0" smtClean="0">
                <a:latin typeface="Calibri" pitchFamily="34" charset="0"/>
              </a:rPr>
              <a:t>Ni2+  </a:t>
            </a:r>
            <a:r>
              <a:rPr lang="en-US" sz="2400" b="1" dirty="0">
                <a:latin typeface="Calibri" pitchFamily="34" charset="0"/>
              </a:rPr>
              <a:t>no JT</a:t>
            </a:r>
            <a:endParaRPr lang="en-CA" sz="2400" b="1" dirty="0">
              <a:latin typeface="Calibri" pitchFamily="34" charset="0"/>
            </a:endParaRPr>
          </a:p>
        </p:txBody>
      </p:sp>
      <p:sp>
        <p:nvSpPr>
          <p:cNvPr id="35868" name="Text Box 28"/>
          <p:cNvSpPr txBox="1">
            <a:spLocks noChangeArrowheads="1"/>
          </p:cNvSpPr>
          <p:nvPr/>
        </p:nvSpPr>
        <p:spPr bwMode="auto">
          <a:xfrm>
            <a:off x="654560" y="5229200"/>
            <a:ext cx="8648008" cy="954107"/>
          </a:xfrm>
          <a:prstGeom prst="rect">
            <a:avLst/>
          </a:prstGeom>
          <a:noFill/>
          <a:ln w="9525">
            <a:noFill/>
            <a:miter lim="800000"/>
            <a:headEnd/>
            <a:tailEnd/>
          </a:ln>
        </p:spPr>
        <p:txBody>
          <a:bodyPr wrap="none">
            <a:spAutoFit/>
          </a:bodyPr>
          <a:lstStyle/>
          <a:p>
            <a:r>
              <a:rPr lang="en-US" sz="2800" dirty="0">
                <a:latin typeface="Calibri" pitchFamily="34" charset="0"/>
              </a:rPr>
              <a:t>Each second </a:t>
            </a:r>
            <a:r>
              <a:rPr lang="en-US" sz="2800" dirty="0" smtClean="0">
                <a:latin typeface="Calibri" pitchFamily="34" charset="0"/>
              </a:rPr>
              <a:t>Ni2+ </a:t>
            </a:r>
            <a:r>
              <a:rPr lang="en-US" sz="2800" dirty="0">
                <a:latin typeface="Calibri" pitchFamily="34" charset="0"/>
              </a:rPr>
              <a:t>has an octahedron of O with two holes</a:t>
            </a:r>
          </a:p>
          <a:p>
            <a:r>
              <a:rPr lang="en-US" sz="2800" dirty="0">
                <a:latin typeface="Calibri" pitchFamily="34" charset="0"/>
              </a:rPr>
              <a:t>o</a:t>
            </a:r>
            <a:r>
              <a:rPr lang="en-US" sz="2800" dirty="0" smtClean="0">
                <a:latin typeface="Calibri" pitchFamily="34" charset="0"/>
              </a:rPr>
              <a:t>f </a:t>
            </a:r>
            <a:r>
              <a:rPr lang="en-US" sz="2800" dirty="0" err="1">
                <a:latin typeface="Calibri" pitchFamily="34" charset="0"/>
              </a:rPr>
              <a:t>Eg</a:t>
            </a:r>
            <a:r>
              <a:rPr lang="en-US" sz="2800" dirty="0">
                <a:latin typeface="Calibri" pitchFamily="34" charset="0"/>
              </a:rPr>
              <a:t> symmetry in bonding orbital's  I.e. </a:t>
            </a:r>
            <a:r>
              <a:rPr lang="en-US" sz="2800" dirty="0" smtClean="0">
                <a:latin typeface="Calibri" pitchFamily="34" charset="0"/>
              </a:rPr>
              <a:t>d8 L2</a:t>
            </a:r>
            <a:endParaRPr lang="en-CA" sz="2800" dirty="0">
              <a:latin typeface="Calibri" pitchFamily="34" charset="0"/>
            </a:endParaRPr>
          </a:p>
        </p:txBody>
      </p:sp>
      <p:sp>
        <p:nvSpPr>
          <p:cNvPr id="35869" name="Line 29"/>
          <p:cNvSpPr>
            <a:spLocks noChangeShapeType="1"/>
          </p:cNvSpPr>
          <p:nvPr/>
        </p:nvSpPr>
        <p:spPr bwMode="auto">
          <a:xfrm>
            <a:off x="7391400" y="6172200"/>
            <a:ext cx="228600" cy="0"/>
          </a:xfrm>
          <a:prstGeom prst="line">
            <a:avLst/>
          </a:prstGeom>
          <a:noFill/>
          <a:ln w="9525">
            <a:solidFill>
              <a:schemeClr val="tx1"/>
            </a:solidFill>
            <a:round/>
            <a:headEnd/>
            <a:tailEnd/>
          </a:ln>
        </p:spPr>
        <p:txBody>
          <a:bodyPr/>
          <a:lstStyle/>
          <a:p>
            <a:endParaRPr lang="en-US"/>
          </a:p>
        </p:txBody>
      </p:sp>
      <p:sp>
        <p:nvSpPr>
          <p:cNvPr id="35870" name="Line 30"/>
          <p:cNvSpPr>
            <a:spLocks noChangeShapeType="1"/>
          </p:cNvSpPr>
          <p:nvPr/>
        </p:nvSpPr>
        <p:spPr bwMode="auto">
          <a:xfrm>
            <a:off x="7391400" y="6248400"/>
            <a:ext cx="228600" cy="0"/>
          </a:xfrm>
          <a:prstGeom prst="line">
            <a:avLst/>
          </a:prstGeom>
          <a:noFill/>
          <a:ln w="9525">
            <a:solidFill>
              <a:schemeClr val="tx1"/>
            </a:solidFill>
            <a:round/>
            <a:headEnd/>
            <a:tailEnd/>
          </a:ln>
        </p:spPr>
        <p:txBody>
          <a:bodyPr/>
          <a:lstStyle/>
          <a:p>
            <a:endParaRPr lang="en-US"/>
          </a:p>
        </p:txBody>
      </p:sp>
      <p:sp>
        <p:nvSpPr>
          <p:cNvPr id="35871" name="Text Box 31"/>
          <p:cNvSpPr txBox="1">
            <a:spLocks noChangeArrowheads="1"/>
          </p:cNvSpPr>
          <p:nvPr/>
        </p:nvSpPr>
        <p:spPr bwMode="auto">
          <a:xfrm>
            <a:off x="2651125" y="6289675"/>
            <a:ext cx="5591595" cy="584775"/>
          </a:xfrm>
          <a:prstGeom prst="rect">
            <a:avLst/>
          </a:prstGeom>
          <a:noFill/>
          <a:ln w="9525">
            <a:noFill/>
            <a:miter lim="800000"/>
            <a:headEnd/>
            <a:tailEnd/>
          </a:ln>
        </p:spPr>
        <p:txBody>
          <a:bodyPr wrap="none">
            <a:spAutoFit/>
          </a:bodyPr>
          <a:lstStyle/>
          <a:p>
            <a:r>
              <a:rPr lang="en-US" sz="3200" dirty="0">
                <a:latin typeface="Calibri" pitchFamily="34" charset="0"/>
              </a:rPr>
              <a:t>No </a:t>
            </a:r>
            <a:r>
              <a:rPr lang="en-US" sz="3200" dirty="0" err="1">
                <a:latin typeface="Calibri" pitchFamily="34" charset="0"/>
              </a:rPr>
              <a:t>Jahn</a:t>
            </a:r>
            <a:r>
              <a:rPr lang="en-US" sz="3200" dirty="0">
                <a:latin typeface="Calibri" pitchFamily="34" charset="0"/>
              </a:rPr>
              <a:t> Teller problem anymore</a:t>
            </a:r>
            <a:endParaRPr lang="en-CA" sz="3200" dirty="0">
              <a:latin typeface="Calibri"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4606" r="9848"/>
          <a:stretch>
            <a:fillRect/>
          </a:stretch>
        </p:blipFill>
        <p:spPr bwMode="auto">
          <a:xfrm>
            <a:off x="539552" y="736394"/>
            <a:ext cx="6768752" cy="6121606"/>
          </a:xfrm>
          <a:prstGeom prst="rect">
            <a:avLst/>
          </a:prstGeom>
          <a:noFill/>
          <a:ln w="9525">
            <a:noFill/>
            <a:miter lim="800000"/>
            <a:headEnd/>
            <a:tailEnd/>
          </a:ln>
        </p:spPr>
      </p:pic>
      <p:sp>
        <p:nvSpPr>
          <p:cNvPr id="5" name="TextBox 4"/>
          <p:cNvSpPr txBox="1"/>
          <p:nvPr/>
        </p:nvSpPr>
        <p:spPr>
          <a:xfrm>
            <a:off x="467544" y="260648"/>
            <a:ext cx="2852832" cy="369332"/>
          </a:xfrm>
          <a:prstGeom prst="rect">
            <a:avLst/>
          </a:prstGeom>
          <a:noFill/>
        </p:spPr>
        <p:txBody>
          <a:bodyPr wrap="none" rtlCol="0">
            <a:spAutoFit/>
          </a:bodyPr>
          <a:lstStyle/>
          <a:p>
            <a:r>
              <a:rPr lang="en-US" dirty="0" smtClean="0"/>
              <a:t>Torrance et al  PRB 42, 8209 </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err="1" smtClean="0"/>
              <a:t>nickaltes</a:t>
            </a:r>
            <a:r>
              <a:rPr lang="en-US" dirty="0" smtClean="0"/>
              <a:t> i.e. RENiO3</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251520" y="1700808"/>
            <a:ext cx="2783475" cy="4392488"/>
          </a:xfrm>
          <a:prstGeom prst="rect">
            <a:avLst/>
          </a:prstGeom>
          <a:noFill/>
          <a:ln w="9525">
            <a:noFill/>
            <a:miter lim="800000"/>
            <a:headEnd/>
            <a:tailEnd/>
          </a:ln>
        </p:spPr>
      </p:pic>
      <p:sp>
        <p:nvSpPr>
          <p:cNvPr id="4" name="TextBox 3"/>
          <p:cNvSpPr txBox="1"/>
          <p:nvPr/>
        </p:nvSpPr>
        <p:spPr>
          <a:xfrm>
            <a:off x="2792068" y="1595021"/>
            <a:ext cx="6351932" cy="5262979"/>
          </a:xfrm>
          <a:prstGeom prst="rect">
            <a:avLst/>
          </a:prstGeom>
          <a:noFill/>
        </p:spPr>
        <p:txBody>
          <a:bodyPr wrap="none" rtlCol="0">
            <a:spAutoFit/>
          </a:bodyPr>
          <a:lstStyle/>
          <a:p>
            <a:r>
              <a:rPr lang="en-US" sz="2800" dirty="0" smtClean="0"/>
              <a:t>Lets associate the two holes (with S=1)</a:t>
            </a:r>
          </a:p>
          <a:p>
            <a:r>
              <a:rPr lang="en-US" sz="2800" dirty="0" smtClean="0"/>
              <a:t> with one Ni which will then be a S=0</a:t>
            </a:r>
          </a:p>
          <a:p>
            <a:r>
              <a:rPr lang="en-US" sz="2800" dirty="0" smtClean="0"/>
              <a:t> cluster Because of </a:t>
            </a:r>
            <a:r>
              <a:rPr lang="en-US" sz="2800" dirty="0" err="1" smtClean="0"/>
              <a:t>Jpd</a:t>
            </a:r>
            <a:r>
              <a:rPr lang="en-US" sz="2800" dirty="0" smtClean="0"/>
              <a:t>. </a:t>
            </a:r>
            <a:r>
              <a:rPr lang="en-US" sz="2800" dirty="0" smtClean="0">
                <a:solidFill>
                  <a:srgbClr val="FF0000"/>
                </a:solidFill>
              </a:rPr>
              <a:t>The octahedron</a:t>
            </a:r>
          </a:p>
          <a:p>
            <a:r>
              <a:rPr lang="en-US" sz="2800" dirty="0" smtClean="0">
                <a:solidFill>
                  <a:srgbClr val="FF0000"/>
                </a:solidFill>
              </a:rPr>
              <a:t> will contract leaving the other Ni</a:t>
            </a:r>
          </a:p>
          <a:p>
            <a:r>
              <a:rPr lang="en-US" sz="2800" dirty="0" smtClean="0">
                <a:solidFill>
                  <a:srgbClr val="FF0000"/>
                </a:solidFill>
              </a:rPr>
              <a:t> neighbors in a d8 S=1 state. </a:t>
            </a:r>
            <a:r>
              <a:rPr lang="en-US" sz="2800" dirty="0" smtClean="0"/>
              <a:t>This gives the</a:t>
            </a:r>
          </a:p>
          <a:p>
            <a:r>
              <a:rPr lang="en-US" sz="2800" dirty="0" smtClean="0"/>
              <a:t> correct structure at low T and in fact also</a:t>
            </a:r>
          </a:p>
          <a:p>
            <a:r>
              <a:rPr lang="en-US" sz="2800" dirty="0" smtClean="0"/>
              <a:t> gives the correct spin structure . </a:t>
            </a:r>
          </a:p>
          <a:p>
            <a:r>
              <a:rPr lang="en-US" sz="2800" dirty="0" smtClean="0"/>
              <a:t>Effective </a:t>
            </a:r>
            <a:r>
              <a:rPr lang="en-US" sz="2800" dirty="0" err="1" smtClean="0"/>
              <a:t>disproportionation</a:t>
            </a:r>
            <a:r>
              <a:rPr lang="en-US" sz="2800" dirty="0" smtClean="0"/>
              <a:t> without</a:t>
            </a:r>
          </a:p>
          <a:p>
            <a:r>
              <a:rPr lang="en-US" sz="2800" dirty="0" smtClean="0"/>
              <a:t> moving charge. </a:t>
            </a:r>
          </a:p>
          <a:p>
            <a:r>
              <a:rPr lang="en-US" sz="2800" dirty="0" smtClean="0"/>
              <a:t>THIS STATE SEEMS TO BE NEARLY</a:t>
            </a:r>
          </a:p>
          <a:p>
            <a:r>
              <a:rPr lang="en-US" sz="2800" dirty="0" smtClean="0"/>
              <a:t> DEGNERATE WITH A METALLIC ITINERANT</a:t>
            </a:r>
          </a:p>
          <a:p>
            <a:r>
              <a:rPr lang="en-US" sz="2800" dirty="0" smtClean="0"/>
              <a:t> O HOLE STATE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cstate="print">
            <a:lum bright="-44000" contrast="100000"/>
          </a:blip>
          <a:srcRect t="11758" b="35094"/>
          <a:stretch>
            <a:fillRect/>
          </a:stretch>
        </p:blipFill>
        <p:spPr bwMode="auto">
          <a:xfrm>
            <a:off x="171450" y="2495550"/>
            <a:ext cx="4930775" cy="3644900"/>
          </a:xfrm>
          <a:prstGeom prst="rect">
            <a:avLst/>
          </a:prstGeom>
          <a:noFill/>
          <a:ln w="9525">
            <a:noFill/>
            <a:miter lim="800000"/>
            <a:headEnd/>
            <a:tailEnd/>
          </a:ln>
        </p:spPr>
      </p:pic>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What do we mean by the conductivity gap in a material</a:t>
            </a:r>
          </a:p>
        </p:txBody>
      </p:sp>
      <p:sp>
        <p:nvSpPr>
          <p:cNvPr id="46084" name="TextBox 4"/>
          <p:cNvSpPr txBox="1">
            <a:spLocks noChangeArrowheads="1"/>
          </p:cNvSpPr>
          <p:nvPr/>
        </p:nvSpPr>
        <p:spPr bwMode="auto">
          <a:xfrm>
            <a:off x="571500" y="1473200"/>
            <a:ext cx="7312025" cy="830263"/>
          </a:xfrm>
          <a:prstGeom prst="rect">
            <a:avLst/>
          </a:prstGeom>
          <a:noFill/>
          <a:ln w="9525">
            <a:noFill/>
            <a:miter lim="800000"/>
            <a:headEnd/>
            <a:tailEnd/>
          </a:ln>
        </p:spPr>
        <p:txBody>
          <a:bodyPr wrap="none">
            <a:spAutoFit/>
          </a:bodyPr>
          <a:lstStyle/>
          <a:p>
            <a:r>
              <a:rPr lang="en-US" sz="2400">
                <a:latin typeface="Calibri" pitchFamily="34" charset="0"/>
              </a:rPr>
              <a:t>The minimum energy cost to remove an electron  minus </a:t>
            </a:r>
          </a:p>
          <a:p>
            <a:r>
              <a:rPr lang="en-US" sz="2400">
                <a:latin typeface="Calibri" pitchFamily="34" charset="0"/>
              </a:rPr>
              <a:t>the maximum energy gain to add one to the ground state</a:t>
            </a:r>
          </a:p>
        </p:txBody>
      </p:sp>
      <p:sp>
        <p:nvSpPr>
          <p:cNvPr id="46085" name="TextBox 5"/>
          <p:cNvSpPr txBox="1">
            <a:spLocks noChangeArrowheads="1"/>
          </p:cNvSpPr>
          <p:nvPr/>
        </p:nvSpPr>
        <p:spPr bwMode="auto">
          <a:xfrm>
            <a:off x="5149850" y="2984500"/>
            <a:ext cx="3983038" cy="1477963"/>
          </a:xfrm>
          <a:prstGeom prst="rect">
            <a:avLst/>
          </a:prstGeom>
          <a:noFill/>
          <a:ln w="9525">
            <a:noFill/>
            <a:miter lim="800000"/>
            <a:headEnd/>
            <a:tailEnd/>
          </a:ln>
        </p:spPr>
        <p:txBody>
          <a:bodyPr wrap="none">
            <a:spAutoFit/>
          </a:bodyPr>
          <a:lstStyle/>
          <a:p>
            <a:r>
              <a:rPr lang="en-US">
                <a:latin typeface="Calibri" pitchFamily="34" charset="0"/>
              </a:rPr>
              <a:t>E gap = E0 (N-1) +E0(N+1) – 2E0(N)</a:t>
            </a:r>
          </a:p>
          <a:p>
            <a:endParaRPr lang="en-US">
              <a:latin typeface="Calibri" pitchFamily="34" charset="0"/>
            </a:endParaRPr>
          </a:p>
          <a:p>
            <a:r>
              <a:rPr lang="en-US">
                <a:latin typeface="Calibri" pitchFamily="34" charset="0"/>
              </a:rPr>
              <a:t>N is the number of electrons in </a:t>
            </a:r>
          </a:p>
          <a:p>
            <a:r>
              <a:rPr lang="en-US">
                <a:latin typeface="Calibri" pitchFamily="34" charset="0"/>
              </a:rPr>
              <a:t>The ground state. E0 here stands </a:t>
            </a:r>
          </a:p>
          <a:p>
            <a:r>
              <a:rPr lang="en-US">
                <a:latin typeface="Calibri" pitchFamily="34" charset="0"/>
              </a:rPr>
              <a:t>For the lowest energy state in each case.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041400" y="285750"/>
            <a:ext cx="7173913" cy="6386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1143000" y="71438"/>
            <a:ext cx="7143750" cy="6792912"/>
          </a:xfrm>
          <a:prstGeom prst="rect">
            <a:avLst/>
          </a:prstGeom>
          <a:noFill/>
          <a:ln w="9525">
            <a:noFill/>
            <a:miter lim="800000"/>
            <a:headEnd/>
            <a:tailEnd/>
          </a:ln>
        </p:spPr>
      </p:pic>
      <p:sp>
        <p:nvSpPr>
          <p:cNvPr id="48131" name="TextBox 3"/>
          <p:cNvSpPr txBox="1">
            <a:spLocks noChangeArrowheads="1"/>
          </p:cNvSpPr>
          <p:nvPr/>
        </p:nvSpPr>
        <p:spPr bwMode="auto">
          <a:xfrm>
            <a:off x="4071938" y="428625"/>
            <a:ext cx="844550" cy="523875"/>
          </a:xfrm>
          <a:prstGeom prst="rect">
            <a:avLst/>
          </a:prstGeom>
          <a:noFill/>
          <a:ln w="9525">
            <a:noFill/>
            <a:miter lim="800000"/>
            <a:headEnd/>
            <a:tailEnd/>
          </a:ln>
        </p:spPr>
        <p:txBody>
          <a:bodyPr wrap="none">
            <a:spAutoFit/>
          </a:bodyPr>
          <a:lstStyle/>
          <a:p>
            <a:r>
              <a:rPr lang="en-US" sz="2800"/>
              <a:t>C60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0"/>
            <a:ext cx="8229600" cy="1143000"/>
          </a:xfrm>
        </p:spPr>
        <p:txBody>
          <a:bodyPr/>
          <a:lstStyle/>
          <a:p>
            <a:pPr eaLnBrk="1" hangingPunct="1"/>
            <a:r>
              <a:rPr lang="en-US" smtClean="0"/>
              <a:t>Wide diversity of properties </a:t>
            </a:r>
          </a:p>
        </p:txBody>
      </p:sp>
      <p:sp>
        <p:nvSpPr>
          <p:cNvPr id="15363" name="Rectangle 3"/>
          <p:cNvSpPr>
            <a:spLocks noGrp="1" noChangeArrowheads="1"/>
          </p:cNvSpPr>
          <p:nvPr>
            <p:ph type="body" idx="1"/>
          </p:nvPr>
        </p:nvSpPr>
        <p:spPr>
          <a:xfrm>
            <a:off x="539750" y="1571625"/>
            <a:ext cx="8229600" cy="5087938"/>
          </a:xfrm>
        </p:spPr>
        <p:txBody>
          <a:bodyPr/>
          <a:lstStyle/>
          <a:p>
            <a:pPr eaLnBrk="1" hangingPunct="1">
              <a:lnSpc>
                <a:spcPct val="90000"/>
              </a:lnSpc>
            </a:pPr>
            <a:r>
              <a:rPr lang="en-US" sz="2400" smtClean="0"/>
              <a:t>Metals:  CrO2, Fe3O4 T&gt;120K</a:t>
            </a:r>
          </a:p>
          <a:p>
            <a:pPr eaLnBrk="1" hangingPunct="1">
              <a:lnSpc>
                <a:spcPct val="90000"/>
              </a:lnSpc>
            </a:pPr>
            <a:r>
              <a:rPr lang="en-US" sz="2400" smtClean="0"/>
              <a:t>Insulators: Cr2O3, SrTiO3,CoO</a:t>
            </a:r>
          </a:p>
          <a:p>
            <a:pPr eaLnBrk="1" hangingPunct="1">
              <a:lnSpc>
                <a:spcPct val="90000"/>
              </a:lnSpc>
            </a:pPr>
            <a:r>
              <a:rPr lang="en-US" sz="2400" smtClean="0"/>
              <a:t>Semiconductors: Cu2O</a:t>
            </a:r>
          </a:p>
          <a:p>
            <a:pPr eaLnBrk="1" hangingPunct="1">
              <a:lnSpc>
                <a:spcPct val="90000"/>
              </a:lnSpc>
            </a:pPr>
            <a:r>
              <a:rPr lang="en-US" sz="2400" smtClean="0"/>
              <a:t>Semiconductor –metal: VO2,V2O3, Ti4O7</a:t>
            </a:r>
          </a:p>
          <a:p>
            <a:pPr eaLnBrk="1" hangingPunct="1">
              <a:lnSpc>
                <a:spcPct val="90000"/>
              </a:lnSpc>
            </a:pPr>
            <a:r>
              <a:rPr lang="en-US" sz="2400" smtClean="0"/>
              <a:t>Superconductors: La(Sr)2CuO4, LiTiO4, LaFeAsO</a:t>
            </a:r>
          </a:p>
          <a:p>
            <a:pPr eaLnBrk="1" hangingPunct="1">
              <a:lnSpc>
                <a:spcPct val="90000"/>
              </a:lnSpc>
            </a:pPr>
            <a:r>
              <a:rPr lang="en-US" sz="2400" smtClean="0"/>
              <a:t>Piezo and Ferroelectric: BaTiO3</a:t>
            </a:r>
          </a:p>
          <a:p>
            <a:pPr eaLnBrk="1" hangingPunct="1">
              <a:lnSpc>
                <a:spcPct val="90000"/>
              </a:lnSpc>
            </a:pPr>
            <a:r>
              <a:rPr lang="en-US" sz="2400" smtClean="0"/>
              <a:t>Multiferroics </a:t>
            </a:r>
          </a:p>
          <a:p>
            <a:pPr eaLnBrk="1" hangingPunct="1">
              <a:lnSpc>
                <a:spcPct val="90000"/>
              </a:lnSpc>
            </a:pPr>
            <a:r>
              <a:rPr lang="en-US" sz="2400" smtClean="0"/>
              <a:t>Catalysts: Fe,Co,Ni Oxides</a:t>
            </a:r>
          </a:p>
          <a:p>
            <a:pPr eaLnBrk="1" hangingPunct="1">
              <a:lnSpc>
                <a:spcPct val="90000"/>
              </a:lnSpc>
            </a:pPr>
            <a:r>
              <a:rPr lang="en-US" sz="2400" smtClean="0"/>
              <a:t>Ferro and Ferri magnets: CrO2, gammaFe2O3</a:t>
            </a:r>
          </a:p>
          <a:p>
            <a:pPr eaLnBrk="1" hangingPunct="1">
              <a:lnSpc>
                <a:spcPct val="90000"/>
              </a:lnSpc>
            </a:pPr>
            <a:r>
              <a:rPr lang="en-US" sz="2400" smtClean="0"/>
              <a:t>Antiferromagnets: alfa Fe2O3, MnO,NiO ---</a:t>
            </a:r>
          </a:p>
          <a:p>
            <a:pPr eaLnBrk="1" hangingPunct="1">
              <a:lnSpc>
                <a:spcPct val="90000"/>
              </a:lnSpc>
              <a:buFontTx/>
              <a:buNone/>
            </a:pPr>
            <a:r>
              <a:rPr lang="en-US" smtClean="0">
                <a:solidFill>
                  <a:srgbClr val="FF0000"/>
                </a:solidFill>
              </a:rPr>
              <a:t>Properties depend on composition and structure in great detail</a:t>
            </a:r>
          </a:p>
        </p:txBody>
      </p:sp>
      <p:sp>
        <p:nvSpPr>
          <p:cNvPr id="15364" name="Text Box 4"/>
          <p:cNvSpPr txBox="1">
            <a:spLocks noChangeArrowheads="1"/>
          </p:cNvSpPr>
          <p:nvPr/>
        </p:nvSpPr>
        <p:spPr bwMode="auto">
          <a:xfrm>
            <a:off x="1143000" y="1000125"/>
            <a:ext cx="6881813" cy="457200"/>
          </a:xfrm>
          <a:prstGeom prst="rect">
            <a:avLst/>
          </a:prstGeom>
          <a:noFill/>
          <a:ln w="9525">
            <a:noFill/>
            <a:miter lim="800000"/>
            <a:headEnd/>
            <a:tailEnd/>
          </a:ln>
        </p:spPr>
        <p:txBody>
          <a:bodyPr wrap="none">
            <a:spAutoFit/>
          </a:bodyPr>
          <a:lstStyle/>
          <a:p>
            <a:r>
              <a:rPr lang="en-US" sz="2400">
                <a:latin typeface="Calibri" pitchFamily="34" charset="0"/>
              </a:rPr>
              <a:t>Take for example only the transition metal oxides</a:t>
            </a:r>
            <a:r>
              <a:rPr lang="en-US" sz="2000">
                <a:latin typeface="Calibri" pitchFamily="34" charset="0"/>
              </a:rPr>
              <a:t>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495300" y="323850"/>
            <a:ext cx="8153400" cy="621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95288" y="2636838"/>
            <a:ext cx="8229600" cy="1143000"/>
          </a:xfrm>
        </p:spPr>
        <p:txBody>
          <a:bodyPr rtlCol="0">
            <a:normAutofit fontScale="90000"/>
          </a:bodyPr>
          <a:lstStyle/>
          <a:p>
            <a:pPr eaLnBrk="1" fontAlgn="auto" hangingPunct="1">
              <a:spcAft>
                <a:spcPts val="0"/>
              </a:spcAft>
              <a:defRPr/>
            </a:pPr>
            <a:r>
              <a:rPr lang="en-US" dirty="0" smtClean="0"/>
              <a:t>Electronic Structure of oxide surfaces and interfaces  </a:t>
            </a:r>
            <a:br>
              <a:rPr lang="en-US" dirty="0" smtClean="0"/>
            </a:br>
            <a:r>
              <a:rPr lang="en-US" sz="3200" b="1" dirty="0" smtClean="0">
                <a:solidFill>
                  <a:srgbClr val="FF0000"/>
                </a:solidFill>
              </a:rPr>
              <a:t>A path to new materials and devices?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a:xfrm>
            <a:off x="468313" y="188913"/>
            <a:ext cx="8229600" cy="1143000"/>
          </a:xfrm>
        </p:spPr>
        <p:txBody>
          <a:bodyPr/>
          <a:lstStyle/>
          <a:p>
            <a:pPr eaLnBrk="1" hangingPunct="1"/>
            <a:r>
              <a:rPr lang="en-US" smtClean="0"/>
              <a:t>Summary</a:t>
            </a:r>
          </a:p>
        </p:txBody>
      </p:sp>
      <p:sp>
        <p:nvSpPr>
          <p:cNvPr id="20483" name="Content Placeholder 5"/>
          <p:cNvSpPr>
            <a:spLocks noGrp="1"/>
          </p:cNvSpPr>
          <p:nvPr>
            <p:ph idx="1"/>
          </p:nvPr>
        </p:nvSpPr>
        <p:spPr>
          <a:xfrm>
            <a:off x="468313" y="1268413"/>
            <a:ext cx="8229600" cy="4886325"/>
          </a:xfrm>
        </p:spPr>
        <p:txBody>
          <a:bodyPr/>
          <a:lstStyle/>
          <a:p>
            <a:pPr eaLnBrk="1" hangingPunct="1"/>
            <a:r>
              <a:rPr lang="en-US" b="1" smtClean="0">
                <a:solidFill>
                  <a:srgbClr val="FF0000"/>
                </a:solidFill>
              </a:rPr>
              <a:t>Surface electronic structure of Oxides</a:t>
            </a:r>
          </a:p>
          <a:p>
            <a:pPr eaLnBrk="1" hangingPunct="1"/>
            <a:r>
              <a:rPr lang="en-US" b="1" smtClean="0">
                <a:solidFill>
                  <a:srgbClr val="FF0000"/>
                </a:solidFill>
              </a:rPr>
              <a:t>Reconstruction at Polar surfaces and interfaces; electronic, ionic, chemical</a:t>
            </a:r>
          </a:p>
          <a:p>
            <a:pPr eaLnBrk="1" hangingPunct="1">
              <a:buFont typeface="Arial" pitchFamily="34" charset="0"/>
              <a:buNone/>
            </a:pPr>
            <a:r>
              <a:rPr lang="en-US" b="1" smtClean="0">
                <a:solidFill>
                  <a:srgbClr val="0070C0"/>
                </a:solidFill>
              </a:rPr>
              <a:t>There still is a lot of uncertainty/controversy  concerning the electronic structure changes at oxide surfaces and interfaces. We need improved materials and improved methods to study buried interfaces.</a:t>
            </a:r>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962025" y="719138"/>
            <a:ext cx="7219950"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962025" y="719138"/>
            <a:ext cx="7219950"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962025" y="719138"/>
            <a:ext cx="7219950"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t>New quantum materials</a:t>
            </a:r>
            <a:br>
              <a:rPr lang="en-US" dirty="0" smtClean="0"/>
            </a:br>
            <a:r>
              <a:rPr lang="en-US" dirty="0" smtClean="0"/>
              <a:t>Based on Oxides</a:t>
            </a:r>
          </a:p>
        </p:txBody>
      </p:sp>
      <p:sp>
        <p:nvSpPr>
          <p:cNvPr id="18435" name="Rectangle 3"/>
          <p:cNvSpPr>
            <a:spLocks noGrp="1" noChangeArrowheads="1"/>
          </p:cNvSpPr>
          <p:nvPr>
            <p:ph idx="1"/>
          </p:nvPr>
        </p:nvSpPr>
        <p:spPr>
          <a:xfrm>
            <a:off x="611188" y="1412875"/>
            <a:ext cx="8229600" cy="5445125"/>
          </a:xfrm>
        </p:spPr>
        <p:txBody>
          <a:bodyPr rtlCol="0">
            <a:normAutofit fontScale="92500" lnSpcReduction="20000"/>
          </a:bodyPr>
          <a:lstStyle/>
          <a:p>
            <a:pPr eaLnBrk="1" fontAlgn="auto" hangingPunct="1">
              <a:spcAft>
                <a:spcPts val="0"/>
              </a:spcAft>
              <a:defRPr/>
            </a:pPr>
            <a:r>
              <a:rPr lang="en-US" dirty="0" smtClean="0"/>
              <a:t>Interplay charge, spin, orbital and lattice</a:t>
            </a:r>
          </a:p>
          <a:p>
            <a:pPr eaLnBrk="1" fontAlgn="auto" hangingPunct="1">
              <a:spcAft>
                <a:spcPts val="0"/>
              </a:spcAft>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r>
              <a:rPr lang="en-US" dirty="0" smtClean="0"/>
              <a:t>Interface control  : strain- pressure,  internal electric fields, local symmetry changes which change crystal fields and </a:t>
            </a:r>
            <a:r>
              <a:rPr lang="en-US" dirty="0" err="1" smtClean="0"/>
              <a:t>superexchange</a:t>
            </a:r>
            <a:r>
              <a:rPr lang="en-US" dirty="0" smtClean="0"/>
              <a:t> interactions</a:t>
            </a:r>
          </a:p>
          <a:p>
            <a:pPr eaLnBrk="1" fontAlgn="auto" hangingPunct="1">
              <a:spcAft>
                <a:spcPts val="0"/>
              </a:spcAft>
              <a:defRPr/>
            </a:pPr>
            <a:endParaRPr lang="en-US" dirty="0" smtClean="0"/>
          </a:p>
          <a:p>
            <a:pPr eaLnBrk="1" fontAlgn="auto" hangingPunct="1">
              <a:spcAft>
                <a:spcPts val="0"/>
              </a:spcAft>
              <a:defRPr/>
            </a:pPr>
            <a:endParaRPr lang="en-US" dirty="0" smtClean="0"/>
          </a:p>
        </p:txBody>
      </p:sp>
      <p:pic>
        <p:nvPicPr>
          <p:cNvPr id="21508" name="Picture 4"/>
          <p:cNvPicPr>
            <a:picLocks noChangeAspect="1" noChangeArrowheads="1"/>
          </p:cNvPicPr>
          <p:nvPr/>
        </p:nvPicPr>
        <p:blipFill>
          <a:blip r:embed="rId2" cstate="print"/>
          <a:srcRect t="10020"/>
          <a:stretch>
            <a:fillRect/>
          </a:stretch>
        </p:blipFill>
        <p:spPr bwMode="auto">
          <a:xfrm>
            <a:off x="1187450" y="1989138"/>
            <a:ext cx="4424363"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554038" y="1412875"/>
            <a:ext cx="3522662" cy="1350963"/>
          </a:xfrm>
          <a:prstGeom prst="rect">
            <a:avLst/>
          </a:prstGeom>
          <a:noFill/>
          <a:ln w="3175">
            <a:noFill/>
            <a:miter lim="800000"/>
            <a:headEnd/>
            <a:tailEnd/>
          </a:ln>
        </p:spPr>
      </p:pic>
      <p:sp>
        <p:nvSpPr>
          <p:cNvPr id="15363" name="Rectangle 3"/>
          <p:cNvSpPr>
            <a:spLocks noGrp="1" noChangeArrowheads="1"/>
          </p:cNvSpPr>
          <p:nvPr>
            <p:ph type="title"/>
          </p:nvPr>
        </p:nvSpPr>
        <p:spPr>
          <a:xfrm>
            <a:off x="539750" y="-26988"/>
            <a:ext cx="8458200" cy="609601"/>
          </a:xfrm>
        </p:spPr>
        <p:txBody>
          <a:bodyPr rtlCol="0">
            <a:normAutofit fontScale="90000"/>
          </a:bodyPr>
          <a:lstStyle/>
          <a:p>
            <a:pPr eaLnBrk="1" fontAlgn="auto" hangingPunct="1">
              <a:spcAft>
                <a:spcPts val="0"/>
              </a:spcAft>
              <a:defRPr/>
            </a:pPr>
            <a:r>
              <a:rPr lang="en-CA" sz="3200" dirty="0" smtClean="0"/>
              <a:t>Correlated Electrons in transition metal compounds</a:t>
            </a:r>
          </a:p>
        </p:txBody>
      </p:sp>
      <p:pic>
        <p:nvPicPr>
          <p:cNvPr id="22532" name="Picture 4"/>
          <p:cNvPicPr>
            <a:picLocks noChangeAspect="1" noChangeArrowheads="1"/>
          </p:cNvPicPr>
          <p:nvPr/>
        </p:nvPicPr>
        <p:blipFill>
          <a:blip r:embed="rId3" cstate="print"/>
          <a:srcRect/>
          <a:stretch>
            <a:fillRect/>
          </a:stretch>
        </p:blipFill>
        <p:spPr bwMode="auto">
          <a:xfrm>
            <a:off x="4830763" y="828675"/>
            <a:ext cx="3937000" cy="3278188"/>
          </a:xfrm>
          <a:prstGeom prst="rect">
            <a:avLst/>
          </a:prstGeom>
          <a:noFill/>
          <a:ln w="3175">
            <a:noFill/>
            <a:miter lim="800000"/>
            <a:headEnd/>
            <a:tailEnd/>
          </a:ln>
        </p:spPr>
      </p:pic>
      <p:sp>
        <p:nvSpPr>
          <p:cNvPr id="22533" name="Rectangle 5"/>
          <p:cNvSpPr>
            <a:spLocks noChangeArrowheads="1"/>
          </p:cNvSpPr>
          <p:nvPr/>
        </p:nvSpPr>
        <p:spPr bwMode="auto">
          <a:xfrm>
            <a:off x="3276600" y="5229225"/>
            <a:ext cx="5662613" cy="641350"/>
          </a:xfrm>
          <a:prstGeom prst="rect">
            <a:avLst/>
          </a:prstGeom>
          <a:noFill/>
          <a:ln w="3175">
            <a:noFill/>
            <a:miter lim="800000"/>
            <a:headEnd/>
            <a:tailEnd/>
          </a:ln>
        </p:spPr>
        <p:txBody>
          <a:bodyPr>
            <a:spAutoFit/>
          </a:bodyPr>
          <a:lstStyle/>
          <a:p>
            <a:pPr>
              <a:buFontTx/>
              <a:buChar char="•"/>
            </a:pPr>
            <a:r>
              <a:rPr lang="en-CA" b="1">
                <a:latin typeface="Times New Roman" pitchFamily="18" charset="0"/>
              </a:rPr>
              <a:t>  J.Hubbard, Proc. Roy. Soc. London A 276, 238 (1963)</a:t>
            </a:r>
          </a:p>
          <a:p>
            <a:pPr>
              <a:buFontTx/>
              <a:buChar char="•"/>
            </a:pPr>
            <a:r>
              <a:rPr lang="en-CA" b="1">
                <a:latin typeface="Times New Roman" pitchFamily="18" charset="0"/>
              </a:rPr>
              <a:t>  ZSA, PRL 55, 418 (1985)</a:t>
            </a:r>
          </a:p>
        </p:txBody>
      </p:sp>
      <p:sp>
        <p:nvSpPr>
          <p:cNvPr id="22534" name="Text Box 6"/>
          <p:cNvSpPr txBox="1">
            <a:spLocks noChangeArrowheads="1"/>
          </p:cNvSpPr>
          <p:nvPr/>
        </p:nvSpPr>
        <p:spPr bwMode="auto">
          <a:xfrm>
            <a:off x="4876800" y="4391025"/>
            <a:ext cx="3967163" cy="396875"/>
          </a:xfrm>
          <a:prstGeom prst="rect">
            <a:avLst/>
          </a:prstGeom>
          <a:noFill/>
          <a:ln w="3175">
            <a:noFill/>
            <a:miter lim="800000"/>
            <a:headEnd/>
            <a:tailEnd/>
          </a:ln>
        </p:spPr>
        <p:txBody>
          <a:bodyPr>
            <a:spAutoFit/>
          </a:bodyPr>
          <a:lstStyle/>
          <a:p>
            <a:pPr>
              <a:spcBef>
                <a:spcPct val="50000"/>
              </a:spcBef>
            </a:pPr>
            <a:r>
              <a:rPr lang="en-CA" sz="2000">
                <a:solidFill>
                  <a:srgbClr val="FF0000"/>
                </a:solidFill>
                <a:latin typeface="Times New Roman" pitchFamily="18" charset="0"/>
                <a:cs typeface="Times New Roman" pitchFamily="18" charset="0"/>
              </a:rPr>
              <a:t>If Δ &lt; (W+w)/2 </a:t>
            </a:r>
            <a:r>
              <a:rPr lang="en-CA" sz="2000">
                <a:solidFill>
                  <a:srgbClr val="FF0000"/>
                </a:solidFill>
                <a:latin typeface="Times New Roman" pitchFamily="18" charset="0"/>
                <a:cs typeface="Times New Roman" pitchFamily="18" charset="0"/>
                <a:sym typeface="Wingdings" pitchFamily="2" charset="2"/>
              </a:rPr>
              <a:t> Self doped metal</a:t>
            </a:r>
            <a:endParaRPr lang="en-CA" sz="2000">
              <a:solidFill>
                <a:srgbClr val="FF0000"/>
              </a:solidFill>
              <a:latin typeface="Times New Roman" pitchFamily="18" charset="0"/>
            </a:endParaRPr>
          </a:p>
        </p:txBody>
      </p:sp>
      <p:sp>
        <p:nvSpPr>
          <p:cNvPr id="22535" name="Line 7"/>
          <p:cNvSpPr>
            <a:spLocks noChangeShapeType="1"/>
          </p:cNvSpPr>
          <p:nvPr/>
        </p:nvSpPr>
        <p:spPr bwMode="auto">
          <a:xfrm flipV="1">
            <a:off x="665163" y="1004888"/>
            <a:ext cx="0" cy="304800"/>
          </a:xfrm>
          <a:prstGeom prst="line">
            <a:avLst/>
          </a:prstGeom>
          <a:noFill/>
          <a:ln w="22225">
            <a:solidFill>
              <a:schemeClr val="tx1"/>
            </a:solidFill>
            <a:round/>
            <a:headEnd/>
            <a:tailEnd/>
          </a:ln>
        </p:spPr>
        <p:txBody>
          <a:bodyPr/>
          <a:lstStyle/>
          <a:p>
            <a:endParaRPr lang="en-US"/>
          </a:p>
        </p:txBody>
      </p:sp>
      <p:sp>
        <p:nvSpPr>
          <p:cNvPr id="22536" name="Line 8"/>
          <p:cNvSpPr>
            <a:spLocks noChangeShapeType="1"/>
          </p:cNvSpPr>
          <p:nvPr/>
        </p:nvSpPr>
        <p:spPr bwMode="auto">
          <a:xfrm>
            <a:off x="665163" y="1014413"/>
            <a:ext cx="2139950" cy="0"/>
          </a:xfrm>
          <a:prstGeom prst="line">
            <a:avLst/>
          </a:prstGeom>
          <a:noFill/>
          <a:ln w="22225">
            <a:solidFill>
              <a:schemeClr val="tx1"/>
            </a:solidFill>
            <a:round/>
            <a:headEnd/>
            <a:tailEnd/>
          </a:ln>
        </p:spPr>
        <p:txBody>
          <a:bodyPr/>
          <a:lstStyle/>
          <a:p>
            <a:endParaRPr lang="en-US"/>
          </a:p>
        </p:txBody>
      </p:sp>
      <p:sp>
        <p:nvSpPr>
          <p:cNvPr id="22537" name="Line 9"/>
          <p:cNvSpPr>
            <a:spLocks noChangeShapeType="1"/>
          </p:cNvSpPr>
          <p:nvPr/>
        </p:nvSpPr>
        <p:spPr bwMode="auto">
          <a:xfrm flipV="1">
            <a:off x="2811463" y="1004888"/>
            <a:ext cx="0" cy="304800"/>
          </a:xfrm>
          <a:prstGeom prst="line">
            <a:avLst/>
          </a:prstGeom>
          <a:noFill/>
          <a:ln w="22225">
            <a:solidFill>
              <a:schemeClr val="tx1"/>
            </a:solidFill>
            <a:round/>
            <a:headEnd type="triangle" w="med" len="med"/>
            <a:tailEnd/>
          </a:ln>
        </p:spPr>
        <p:txBody>
          <a:bodyPr/>
          <a:lstStyle/>
          <a:p>
            <a:endParaRPr lang="en-US"/>
          </a:p>
        </p:txBody>
      </p:sp>
      <p:sp>
        <p:nvSpPr>
          <p:cNvPr id="22538" name="Text Box 10"/>
          <p:cNvSpPr txBox="1">
            <a:spLocks noChangeArrowheads="1"/>
          </p:cNvSpPr>
          <p:nvPr/>
        </p:nvSpPr>
        <p:spPr bwMode="auto">
          <a:xfrm>
            <a:off x="928688" y="476250"/>
            <a:ext cx="2238375" cy="400050"/>
          </a:xfrm>
          <a:prstGeom prst="rect">
            <a:avLst/>
          </a:prstGeom>
          <a:noFill/>
          <a:ln w="3175">
            <a:noFill/>
            <a:miter lim="800000"/>
            <a:headEnd/>
            <a:tailEnd/>
          </a:ln>
        </p:spPr>
        <p:txBody>
          <a:bodyPr>
            <a:spAutoFit/>
          </a:bodyPr>
          <a:lstStyle/>
          <a:p>
            <a:pPr>
              <a:spcBef>
                <a:spcPct val="50000"/>
              </a:spcBef>
            </a:pPr>
            <a:r>
              <a:rPr lang="en-CA" sz="2000" i="1">
                <a:solidFill>
                  <a:srgbClr val="FF0000"/>
                </a:solidFill>
                <a:latin typeface="Times New Roman" pitchFamily="18" charset="0"/>
              </a:rPr>
              <a:t>d</a:t>
            </a:r>
            <a:r>
              <a:rPr lang="en-CA" sz="2000" baseline="30000">
                <a:latin typeface="Times New Roman" pitchFamily="18" charset="0"/>
              </a:rPr>
              <a:t>n</a:t>
            </a:r>
            <a:r>
              <a:rPr lang="en-CA" sz="2000">
                <a:latin typeface="Times New Roman" pitchFamily="18" charset="0"/>
              </a:rPr>
              <a:t> </a:t>
            </a:r>
            <a:r>
              <a:rPr lang="en-CA" sz="2000" i="1">
                <a:solidFill>
                  <a:srgbClr val="FF0000"/>
                </a:solidFill>
                <a:latin typeface="Times New Roman" pitchFamily="18" charset="0"/>
              </a:rPr>
              <a:t>d</a:t>
            </a:r>
            <a:r>
              <a:rPr lang="en-CA" sz="2000" baseline="30000">
                <a:latin typeface="Times New Roman" pitchFamily="18" charset="0"/>
              </a:rPr>
              <a:t>n</a:t>
            </a:r>
            <a:r>
              <a:rPr lang="en-CA" sz="2000">
                <a:latin typeface="Times New Roman" pitchFamily="18" charset="0"/>
              </a:rPr>
              <a:t> </a:t>
            </a:r>
            <a:r>
              <a:rPr lang="en-CA" sz="2000">
                <a:latin typeface="Times New Roman" pitchFamily="18" charset="0"/>
                <a:sym typeface="Wingdings" pitchFamily="2" charset="2"/>
              </a:rPr>
              <a:t> </a:t>
            </a:r>
            <a:r>
              <a:rPr lang="en-CA" sz="2000" i="1">
                <a:solidFill>
                  <a:srgbClr val="FF0000"/>
                </a:solidFill>
                <a:latin typeface="Times New Roman" pitchFamily="18" charset="0"/>
                <a:sym typeface="Wingdings" pitchFamily="2" charset="2"/>
              </a:rPr>
              <a:t>d</a:t>
            </a:r>
            <a:r>
              <a:rPr lang="en-CA" sz="2000" baseline="30000">
                <a:latin typeface="Times New Roman" pitchFamily="18" charset="0"/>
                <a:sym typeface="Wingdings" pitchFamily="2" charset="2"/>
              </a:rPr>
              <a:t>n-1</a:t>
            </a:r>
            <a:r>
              <a:rPr lang="en-CA" sz="2000">
                <a:latin typeface="Times New Roman" pitchFamily="18" charset="0"/>
                <a:sym typeface="Wingdings" pitchFamily="2" charset="2"/>
              </a:rPr>
              <a:t> </a:t>
            </a:r>
            <a:r>
              <a:rPr lang="en-CA" sz="2000" i="1">
                <a:solidFill>
                  <a:srgbClr val="FF0000"/>
                </a:solidFill>
                <a:latin typeface="Times New Roman" pitchFamily="18" charset="0"/>
                <a:sym typeface="Wingdings" pitchFamily="2" charset="2"/>
              </a:rPr>
              <a:t>d</a:t>
            </a:r>
            <a:r>
              <a:rPr lang="en-CA" sz="2000" baseline="30000">
                <a:latin typeface="Times New Roman" pitchFamily="18" charset="0"/>
                <a:sym typeface="Wingdings" pitchFamily="2" charset="2"/>
              </a:rPr>
              <a:t>n+1</a:t>
            </a:r>
            <a:endParaRPr lang="en-CA" sz="2000">
              <a:latin typeface="Times New Roman" pitchFamily="18" charset="0"/>
            </a:endParaRPr>
          </a:p>
        </p:txBody>
      </p:sp>
      <p:sp>
        <p:nvSpPr>
          <p:cNvPr id="22539" name="Oval 11"/>
          <p:cNvSpPr>
            <a:spLocks noChangeArrowheads="1"/>
          </p:cNvSpPr>
          <p:nvPr/>
        </p:nvSpPr>
        <p:spPr bwMode="auto">
          <a:xfrm>
            <a:off x="1628775" y="987425"/>
            <a:ext cx="46038" cy="46038"/>
          </a:xfrm>
          <a:prstGeom prst="ellipse">
            <a:avLst/>
          </a:prstGeom>
          <a:solidFill>
            <a:srgbClr val="0000CC"/>
          </a:solidFill>
          <a:ln w="3175">
            <a:solidFill>
              <a:srgbClr val="0000CC"/>
            </a:solidFill>
            <a:round/>
            <a:headEnd/>
            <a:tailEnd/>
          </a:ln>
        </p:spPr>
        <p:txBody>
          <a:bodyPr wrap="none" anchor="ctr"/>
          <a:lstStyle/>
          <a:p>
            <a:endParaRPr lang="en-US">
              <a:latin typeface="Calibri" pitchFamily="34" charset="0"/>
            </a:endParaRPr>
          </a:p>
        </p:txBody>
      </p:sp>
      <p:sp>
        <p:nvSpPr>
          <p:cNvPr id="22540" name="Text Box 12"/>
          <p:cNvSpPr txBox="1">
            <a:spLocks noChangeArrowheads="1"/>
          </p:cNvSpPr>
          <p:nvPr/>
        </p:nvSpPr>
        <p:spPr bwMode="auto">
          <a:xfrm>
            <a:off x="225425" y="561975"/>
            <a:ext cx="565150" cy="457200"/>
          </a:xfrm>
          <a:prstGeom prst="rect">
            <a:avLst/>
          </a:prstGeom>
          <a:noFill/>
          <a:ln w="3175">
            <a:noFill/>
            <a:miter lim="800000"/>
            <a:headEnd/>
            <a:tailEnd/>
          </a:ln>
        </p:spPr>
        <p:txBody>
          <a:bodyPr wrap="none">
            <a:spAutoFit/>
          </a:bodyPr>
          <a:lstStyle/>
          <a:p>
            <a:r>
              <a:rPr lang="en-CA" sz="2400">
                <a:solidFill>
                  <a:srgbClr val="00CC00"/>
                </a:solidFill>
                <a:latin typeface="Times New Roman" pitchFamily="18" charset="0"/>
              </a:rPr>
              <a:t>U :</a:t>
            </a:r>
          </a:p>
        </p:txBody>
      </p:sp>
      <p:sp>
        <p:nvSpPr>
          <p:cNvPr id="22541" name="Line 13"/>
          <p:cNvSpPr>
            <a:spLocks noChangeShapeType="1"/>
          </p:cNvSpPr>
          <p:nvPr/>
        </p:nvSpPr>
        <p:spPr bwMode="auto">
          <a:xfrm>
            <a:off x="1196975" y="2887663"/>
            <a:ext cx="0" cy="233362"/>
          </a:xfrm>
          <a:prstGeom prst="line">
            <a:avLst/>
          </a:prstGeom>
          <a:noFill/>
          <a:ln w="22225">
            <a:solidFill>
              <a:schemeClr val="tx1"/>
            </a:solidFill>
            <a:round/>
            <a:headEnd/>
            <a:tailEnd/>
          </a:ln>
        </p:spPr>
        <p:txBody>
          <a:bodyPr/>
          <a:lstStyle/>
          <a:p>
            <a:endParaRPr lang="en-US"/>
          </a:p>
        </p:txBody>
      </p:sp>
      <p:sp>
        <p:nvSpPr>
          <p:cNvPr id="22542" name="Line 14"/>
          <p:cNvSpPr>
            <a:spLocks noChangeShapeType="1"/>
          </p:cNvSpPr>
          <p:nvPr/>
        </p:nvSpPr>
        <p:spPr bwMode="auto">
          <a:xfrm>
            <a:off x="1187450" y="3121025"/>
            <a:ext cx="1655763" cy="0"/>
          </a:xfrm>
          <a:prstGeom prst="line">
            <a:avLst/>
          </a:prstGeom>
          <a:noFill/>
          <a:ln w="22225">
            <a:solidFill>
              <a:schemeClr val="tx1"/>
            </a:solidFill>
            <a:round/>
            <a:headEnd/>
            <a:tailEnd/>
          </a:ln>
        </p:spPr>
        <p:txBody>
          <a:bodyPr/>
          <a:lstStyle/>
          <a:p>
            <a:endParaRPr lang="en-US"/>
          </a:p>
        </p:txBody>
      </p:sp>
      <p:sp>
        <p:nvSpPr>
          <p:cNvPr id="22543" name="Line 15"/>
          <p:cNvSpPr>
            <a:spLocks noChangeShapeType="1"/>
          </p:cNvSpPr>
          <p:nvPr/>
        </p:nvSpPr>
        <p:spPr bwMode="auto">
          <a:xfrm flipH="1" flipV="1">
            <a:off x="2835275" y="2809875"/>
            <a:ext cx="0" cy="322263"/>
          </a:xfrm>
          <a:prstGeom prst="line">
            <a:avLst/>
          </a:prstGeom>
          <a:noFill/>
          <a:ln w="22225">
            <a:solidFill>
              <a:schemeClr val="tx1"/>
            </a:solidFill>
            <a:round/>
            <a:headEnd/>
            <a:tailEnd type="triangle" w="med" len="med"/>
          </a:ln>
        </p:spPr>
        <p:txBody>
          <a:bodyPr/>
          <a:lstStyle/>
          <a:p>
            <a:endParaRPr lang="en-US"/>
          </a:p>
        </p:txBody>
      </p:sp>
      <p:sp>
        <p:nvSpPr>
          <p:cNvPr id="22544" name="Text Box 16"/>
          <p:cNvSpPr txBox="1">
            <a:spLocks noChangeArrowheads="1"/>
          </p:cNvSpPr>
          <p:nvPr/>
        </p:nvSpPr>
        <p:spPr bwMode="auto">
          <a:xfrm>
            <a:off x="1211263" y="3179763"/>
            <a:ext cx="1584325" cy="366712"/>
          </a:xfrm>
          <a:prstGeom prst="rect">
            <a:avLst/>
          </a:prstGeom>
          <a:noFill/>
          <a:ln w="3175">
            <a:noFill/>
            <a:miter lim="800000"/>
            <a:headEnd/>
            <a:tailEnd/>
          </a:ln>
        </p:spPr>
        <p:txBody>
          <a:bodyPr>
            <a:spAutoFit/>
          </a:bodyPr>
          <a:lstStyle/>
          <a:p>
            <a:pPr>
              <a:spcBef>
                <a:spcPct val="50000"/>
              </a:spcBef>
            </a:pPr>
            <a:r>
              <a:rPr lang="en-CA" i="1">
                <a:solidFill>
                  <a:srgbClr val="0000CC"/>
                </a:solidFill>
                <a:latin typeface="Times New Roman" pitchFamily="18" charset="0"/>
              </a:rPr>
              <a:t>p</a:t>
            </a:r>
            <a:r>
              <a:rPr lang="en-CA" baseline="30000">
                <a:latin typeface="Times New Roman" pitchFamily="18" charset="0"/>
              </a:rPr>
              <a:t>6</a:t>
            </a:r>
            <a:r>
              <a:rPr lang="en-CA">
                <a:latin typeface="Times New Roman" pitchFamily="18" charset="0"/>
              </a:rPr>
              <a:t> </a:t>
            </a:r>
            <a:r>
              <a:rPr lang="en-CA" i="1">
                <a:solidFill>
                  <a:srgbClr val="FF0000"/>
                </a:solidFill>
                <a:latin typeface="Times New Roman" pitchFamily="18" charset="0"/>
              </a:rPr>
              <a:t>d</a:t>
            </a:r>
            <a:r>
              <a:rPr lang="en-CA" baseline="30000">
                <a:latin typeface="Times New Roman" pitchFamily="18" charset="0"/>
              </a:rPr>
              <a:t>n</a:t>
            </a:r>
            <a:r>
              <a:rPr lang="en-CA">
                <a:latin typeface="Times New Roman" pitchFamily="18" charset="0"/>
              </a:rPr>
              <a:t> </a:t>
            </a:r>
            <a:r>
              <a:rPr lang="en-CA">
                <a:latin typeface="Times New Roman" pitchFamily="18" charset="0"/>
                <a:sym typeface="Wingdings" pitchFamily="2" charset="2"/>
              </a:rPr>
              <a:t> </a:t>
            </a:r>
            <a:r>
              <a:rPr lang="en-CA" i="1">
                <a:solidFill>
                  <a:srgbClr val="0000CC"/>
                </a:solidFill>
                <a:latin typeface="Times New Roman" pitchFamily="18" charset="0"/>
                <a:sym typeface="Wingdings" pitchFamily="2" charset="2"/>
              </a:rPr>
              <a:t>p</a:t>
            </a:r>
            <a:r>
              <a:rPr lang="en-CA" baseline="30000">
                <a:latin typeface="Times New Roman" pitchFamily="18" charset="0"/>
                <a:sym typeface="Wingdings" pitchFamily="2" charset="2"/>
              </a:rPr>
              <a:t>5</a:t>
            </a:r>
            <a:r>
              <a:rPr lang="en-CA">
                <a:latin typeface="Times New Roman" pitchFamily="18" charset="0"/>
                <a:sym typeface="Wingdings" pitchFamily="2" charset="2"/>
              </a:rPr>
              <a:t> </a:t>
            </a:r>
            <a:r>
              <a:rPr lang="en-CA" i="1">
                <a:solidFill>
                  <a:srgbClr val="FF0000"/>
                </a:solidFill>
                <a:latin typeface="Times New Roman" pitchFamily="18" charset="0"/>
                <a:sym typeface="Wingdings" pitchFamily="2" charset="2"/>
              </a:rPr>
              <a:t>d</a:t>
            </a:r>
            <a:r>
              <a:rPr lang="en-CA" baseline="30000">
                <a:latin typeface="Times New Roman" pitchFamily="18" charset="0"/>
                <a:sym typeface="Wingdings" pitchFamily="2" charset="2"/>
              </a:rPr>
              <a:t>n+1</a:t>
            </a:r>
            <a:endParaRPr lang="en-CA">
              <a:latin typeface="Times New Roman" pitchFamily="18" charset="0"/>
            </a:endParaRPr>
          </a:p>
        </p:txBody>
      </p:sp>
      <p:sp>
        <p:nvSpPr>
          <p:cNvPr id="22545" name="Oval 17"/>
          <p:cNvSpPr>
            <a:spLocks noChangeArrowheads="1"/>
          </p:cNvSpPr>
          <p:nvPr/>
        </p:nvSpPr>
        <p:spPr bwMode="auto">
          <a:xfrm>
            <a:off x="1984375" y="3097213"/>
            <a:ext cx="46038" cy="46037"/>
          </a:xfrm>
          <a:prstGeom prst="ellipse">
            <a:avLst/>
          </a:prstGeom>
          <a:solidFill>
            <a:srgbClr val="0000CC"/>
          </a:solidFill>
          <a:ln w="3175">
            <a:solidFill>
              <a:srgbClr val="0000CC"/>
            </a:solidFill>
            <a:round/>
            <a:headEnd/>
            <a:tailEnd/>
          </a:ln>
        </p:spPr>
        <p:txBody>
          <a:bodyPr wrap="none" anchor="ctr"/>
          <a:lstStyle/>
          <a:p>
            <a:endParaRPr lang="en-US">
              <a:latin typeface="Calibri" pitchFamily="34" charset="0"/>
            </a:endParaRPr>
          </a:p>
        </p:txBody>
      </p:sp>
      <p:sp>
        <p:nvSpPr>
          <p:cNvPr id="22546" name="Text Box 18"/>
          <p:cNvSpPr txBox="1">
            <a:spLocks noChangeArrowheads="1"/>
          </p:cNvSpPr>
          <p:nvPr/>
        </p:nvSpPr>
        <p:spPr bwMode="auto">
          <a:xfrm>
            <a:off x="225425" y="3119438"/>
            <a:ext cx="539750" cy="457200"/>
          </a:xfrm>
          <a:prstGeom prst="rect">
            <a:avLst/>
          </a:prstGeom>
          <a:noFill/>
          <a:ln w="3175">
            <a:noFill/>
            <a:miter lim="800000"/>
            <a:headEnd/>
            <a:tailEnd/>
          </a:ln>
        </p:spPr>
        <p:txBody>
          <a:bodyPr wrap="none">
            <a:spAutoFit/>
          </a:bodyPr>
          <a:lstStyle/>
          <a:p>
            <a:r>
              <a:rPr lang="en-CA" sz="2400">
                <a:solidFill>
                  <a:srgbClr val="00CC00"/>
                </a:solidFill>
                <a:latin typeface="Times New Roman" pitchFamily="18" charset="0"/>
                <a:cs typeface="Times New Roman" pitchFamily="18" charset="0"/>
              </a:rPr>
              <a:t>Δ :</a:t>
            </a:r>
            <a:endParaRPr lang="en-CA" sz="2400">
              <a:solidFill>
                <a:srgbClr val="00CC00"/>
              </a:solidFill>
              <a:latin typeface="Times New Roman" pitchFamily="18" charset="0"/>
            </a:endParaRPr>
          </a:p>
        </p:txBody>
      </p:sp>
      <p:sp>
        <p:nvSpPr>
          <p:cNvPr id="22547" name="Text Box 19"/>
          <p:cNvSpPr txBox="1">
            <a:spLocks noChangeArrowheads="1"/>
          </p:cNvSpPr>
          <p:nvPr/>
        </p:nvSpPr>
        <p:spPr bwMode="auto">
          <a:xfrm>
            <a:off x="476250" y="3797300"/>
            <a:ext cx="3108325" cy="457200"/>
          </a:xfrm>
          <a:prstGeom prst="rect">
            <a:avLst/>
          </a:prstGeom>
          <a:noFill/>
          <a:ln w="3175">
            <a:noFill/>
            <a:miter lim="800000"/>
            <a:headEnd/>
            <a:tailEnd/>
          </a:ln>
        </p:spPr>
        <p:txBody>
          <a:bodyPr wrap="none">
            <a:spAutoFit/>
          </a:bodyPr>
          <a:lstStyle/>
          <a:p>
            <a:r>
              <a:rPr lang="en-CA" sz="2400">
                <a:solidFill>
                  <a:srgbClr val="00CC00"/>
                </a:solidFill>
                <a:latin typeface="Times New Roman" pitchFamily="18" charset="0"/>
              </a:rPr>
              <a:t>U = E</a:t>
            </a:r>
            <a:r>
              <a:rPr lang="en-CA" sz="2400" baseline="-25000">
                <a:solidFill>
                  <a:srgbClr val="00CC00"/>
                </a:solidFill>
                <a:latin typeface="Times New Roman" pitchFamily="18" charset="0"/>
              </a:rPr>
              <a:t>I</a:t>
            </a:r>
            <a:r>
              <a:rPr lang="en-CA" sz="2400" baseline="30000">
                <a:solidFill>
                  <a:srgbClr val="00CC00"/>
                </a:solidFill>
                <a:latin typeface="Times New Roman" pitchFamily="18" charset="0"/>
              </a:rPr>
              <a:t>TM</a:t>
            </a:r>
            <a:r>
              <a:rPr lang="en-CA" sz="2400">
                <a:solidFill>
                  <a:srgbClr val="00CC00"/>
                </a:solidFill>
                <a:latin typeface="Times New Roman" pitchFamily="18" charset="0"/>
              </a:rPr>
              <a:t> – E</a:t>
            </a:r>
            <a:r>
              <a:rPr lang="en-CA" sz="2400" baseline="-25000">
                <a:solidFill>
                  <a:srgbClr val="00CC00"/>
                </a:solidFill>
                <a:latin typeface="Times New Roman" pitchFamily="18" charset="0"/>
              </a:rPr>
              <a:t>A</a:t>
            </a:r>
            <a:r>
              <a:rPr lang="en-CA" sz="2400" baseline="30000">
                <a:solidFill>
                  <a:srgbClr val="00CC00"/>
                </a:solidFill>
                <a:latin typeface="Times New Roman" pitchFamily="18" charset="0"/>
              </a:rPr>
              <a:t>TM</a:t>
            </a:r>
            <a:r>
              <a:rPr lang="en-US" sz="2400" baseline="30000">
                <a:solidFill>
                  <a:srgbClr val="00CC00"/>
                </a:solidFill>
                <a:latin typeface="Times New Roman" pitchFamily="18" charset="0"/>
              </a:rPr>
              <a:t> </a:t>
            </a:r>
            <a:r>
              <a:rPr lang="en-US" sz="2400">
                <a:solidFill>
                  <a:srgbClr val="00CC00"/>
                </a:solidFill>
                <a:latin typeface="Times New Roman" pitchFamily="18" charset="0"/>
              </a:rPr>
              <a:t> - Epol</a:t>
            </a:r>
            <a:endParaRPr lang="en-CA" sz="2400">
              <a:solidFill>
                <a:srgbClr val="00CC00"/>
              </a:solidFill>
              <a:latin typeface="Times New Roman" pitchFamily="18" charset="0"/>
              <a:cs typeface="Times New Roman" pitchFamily="18" charset="0"/>
            </a:endParaRPr>
          </a:p>
        </p:txBody>
      </p:sp>
      <p:sp>
        <p:nvSpPr>
          <p:cNvPr id="22548" name="Text Box 20"/>
          <p:cNvSpPr txBox="1">
            <a:spLocks noChangeArrowheads="1"/>
          </p:cNvSpPr>
          <p:nvPr/>
        </p:nvSpPr>
        <p:spPr bwMode="auto">
          <a:xfrm>
            <a:off x="485775" y="4308475"/>
            <a:ext cx="3757613" cy="457200"/>
          </a:xfrm>
          <a:prstGeom prst="rect">
            <a:avLst/>
          </a:prstGeom>
          <a:noFill/>
          <a:ln w="3175">
            <a:noFill/>
            <a:miter lim="800000"/>
            <a:headEnd/>
            <a:tailEnd/>
          </a:ln>
        </p:spPr>
        <p:txBody>
          <a:bodyPr wrap="none">
            <a:spAutoFit/>
          </a:bodyPr>
          <a:lstStyle/>
          <a:p>
            <a:r>
              <a:rPr lang="en-CA" sz="2400">
                <a:solidFill>
                  <a:srgbClr val="00CC00"/>
                </a:solidFill>
                <a:latin typeface="Times New Roman" pitchFamily="18" charset="0"/>
                <a:cs typeface="Times New Roman" pitchFamily="18" charset="0"/>
              </a:rPr>
              <a:t>Δ</a:t>
            </a:r>
            <a:r>
              <a:rPr lang="en-CA" sz="2400">
                <a:solidFill>
                  <a:srgbClr val="00CC00"/>
                </a:solidFill>
                <a:latin typeface="Times New Roman" pitchFamily="18" charset="0"/>
              </a:rPr>
              <a:t> = E</a:t>
            </a:r>
            <a:r>
              <a:rPr lang="en-CA" sz="2400" baseline="-25000">
                <a:solidFill>
                  <a:srgbClr val="00CC00"/>
                </a:solidFill>
                <a:latin typeface="Times New Roman" pitchFamily="18" charset="0"/>
              </a:rPr>
              <a:t>I</a:t>
            </a:r>
            <a:r>
              <a:rPr lang="en-CA" sz="2400" baseline="30000">
                <a:solidFill>
                  <a:srgbClr val="00CC00"/>
                </a:solidFill>
                <a:latin typeface="Times New Roman" pitchFamily="18" charset="0"/>
              </a:rPr>
              <a:t>O</a:t>
            </a:r>
            <a:r>
              <a:rPr lang="en-CA" sz="2400">
                <a:solidFill>
                  <a:srgbClr val="00CC00"/>
                </a:solidFill>
                <a:latin typeface="Times New Roman" pitchFamily="18" charset="0"/>
              </a:rPr>
              <a:t> – E</a:t>
            </a:r>
            <a:r>
              <a:rPr lang="en-CA" sz="2400" baseline="-25000">
                <a:solidFill>
                  <a:srgbClr val="00CC00"/>
                </a:solidFill>
                <a:latin typeface="Times New Roman" pitchFamily="18" charset="0"/>
              </a:rPr>
              <a:t>A</a:t>
            </a:r>
            <a:r>
              <a:rPr lang="en-CA" sz="2400" baseline="30000">
                <a:solidFill>
                  <a:srgbClr val="00CC00"/>
                </a:solidFill>
                <a:latin typeface="Times New Roman" pitchFamily="18" charset="0"/>
              </a:rPr>
              <a:t>TM</a:t>
            </a:r>
            <a:r>
              <a:rPr lang="en-US" sz="2400" baseline="30000">
                <a:solidFill>
                  <a:srgbClr val="00CC00"/>
                </a:solidFill>
                <a:latin typeface="Times New Roman" pitchFamily="18" charset="0"/>
              </a:rPr>
              <a:t> </a:t>
            </a:r>
            <a:r>
              <a:rPr lang="en-US" sz="2400">
                <a:solidFill>
                  <a:srgbClr val="00CC00"/>
                </a:solidFill>
                <a:latin typeface="Times New Roman" pitchFamily="18" charset="0"/>
              </a:rPr>
              <a:t> -</a:t>
            </a:r>
            <a:r>
              <a:rPr lang="en-CA" sz="2400">
                <a:solidFill>
                  <a:srgbClr val="00CC00"/>
                </a:solidFill>
                <a:latin typeface="Times New Roman" pitchFamily="18" charset="0"/>
              </a:rPr>
              <a:t> </a:t>
            </a:r>
            <a:r>
              <a:rPr lang="en-US" sz="2400">
                <a:solidFill>
                  <a:srgbClr val="00CC00"/>
                </a:solidFill>
                <a:latin typeface="Times New Roman" pitchFamily="18" charset="0"/>
              </a:rPr>
              <a:t>Epol </a:t>
            </a:r>
            <a:r>
              <a:rPr lang="en-CA" sz="2400">
                <a:solidFill>
                  <a:srgbClr val="00CC00"/>
                </a:solidFill>
                <a:latin typeface="Times New Roman" pitchFamily="18" charset="0"/>
              </a:rPr>
              <a:t>+ </a:t>
            </a:r>
            <a:r>
              <a:rPr lang="en-CA" sz="2400">
                <a:solidFill>
                  <a:srgbClr val="00CC00"/>
                </a:solidFill>
                <a:latin typeface="Times New Roman" pitchFamily="18" charset="0"/>
                <a:cs typeface="Times New Roman" pitchFamily="18" charset="0"/>
              </a:rPr>
              <a:t>δE</a:t>
            </a:r>
            <a:r>
              <a:rPr lang="en-CA" sz="2400" baseline="-25000">
                <a:solidFill>
                  <a:srgbClr val="00CC00"/>
                </a:solidFill>
                <a:latin typeface="Times New Roman" pitchFamily="18" charset="0"/>
                <a:cs typeface="Times New Roman" pitchFamily="18" charset="0"/>
              </a:rPr>
              <a:t>M</a:t>
            </a:r>
          </a:p>
        </p:txBody>
      </p:sp>
      <p:sp>
        <p:nvSpPr>
          <p:cNvPr id="22549" name="Text Box 21"/>
          <p:cNvSpPr txBox="1">
            <a:spLocks noChangeArrowheads="1"/>
          </p:cNvSpPr>
          <p:nvPr/>
        </p:nvSpPr>
        <p:spPr bwMode="auto">
          <a:xfrm>
            <a:off x="428625" y="4833938"/>
            <a:ext cx="3111500" cy="915987"/>
          </a:xfrm>
          <a:prstGeom prst="rect">
            <a:avLst/>
          </a:prstGeom>
          <a:noFill/>
          <a:ln w="3175">
            <a:noFill/>
            <a:miter lim="800000"/>
            <a:headEnd/>
            <a:tailEnd/>
          </a:ln>
        </p:spPr>
        <p:txBody>
          <a:bodyPr>
            <a:spAutoFit/>
          </a:bodyPr>
          <a:lstStyle/>
          <a:p>
            <a:pPr>
              <a:spcBef>
                <a:spcPct val="50000"/>
              </a:spcBef>
            </a:pPr>
            <a:r>
              <a:rPr lang="en-CA">
                <a:solidFill>
                  <a:srgbClr val="00CC00"/>
                </a:solidFill>
                <a:latin typeface="Times New Roman" pitchFamily="18" charset="0"/>
              </a:rPr>
              <a:t>E</a:t>
            </a:r>
            <a:r>
              <a:rPr lang="en-CA" baseline="-25000">
                <a:solidFill>
                  <a:srgbClr val="00CC00"/>
                </a:solidFill>
                <a:latin typeface="Times New Roman" pitchFamily="18" charset="0"/>
              </a:rPr>
              <a:t>I</a:t>
            </a:r>
            <a:r>
              <a:rPr lang="en-CA">
                <a:solidFill>
                  <a:srgbClr val="00CC00"/>
                </a:solidFill>
                <a:latin typeface="Times New Roman" pitchFamily="18" charset="0"/>
              </a:rPr>
              <a:t>     ionization energy</a:t>
            </a:r>
            <a:br>
              <a:rPr lang="en-CA">
                <a:solidFill>
                  <a:srgbClr val="00CC00"/>
                </a:solidFill>
                <a:latin typeface="Times New Roman" pitchFamily="18" charset="0"/>
              </a:rPr>
            </a:br>
            <a:r>
              <a:rPr lang="en-CA">
                <a:solidFill>
                  <a:srgbClr val="00CC00"/>
                </a:solidFill>
                <a:latin typeface="Times New Roman" pitchFamily="18" charset="0"/>
              </a:rPr>
              <a:t>E</a:t>
            </a:r>
            <a:r>
              <a:rPr lang="en-CA" baseline="-25000">
                <a:solidFill>
                  <a:srgbClr val="00CC00"/>
                </a:solidFill>
                <a:latin typeface="Times New Roman" pitchFamily="18" charset="0"/>
              </a:rPr>
              <a:t>A</a:t>
            </a:r>
            <a:r>
              <a:rPr lang="en-CA">
                <a:solidFill>
                  <a:srgbClr val="00CC00"/>
                </a:solidFill>
                <a:latin typeface="Times New Roman" pitchFamily="18" charset="0"/>
              </a:rPr>
              <a:t>    electron affinity energy</a:t>
            </a:r>
            <a:br>
              <a:rPr lang="en-CA">
                <a:solidFill>
                  <a:srgbClr val="00CC00"/>
                </a:solidFill>
                <a:latin typeface="Times New Roman" pitchFamily="18" charset="0"/>
              </a:rPr>
            </a:br>
            <a:r>
              <a:rPr lang="en-CA">
                <a:solidFill>
                  <a:srgbClr val="00CC00"/>
                </a:solidFill>
                <a:latin typeface="Times New Roman" pitchFamily="18" charset="0"/>
              </a:rPr>
              <a:t>E</a:t>
            </a:r>
            <a:r>
              <a:rPr lang="en-CA" baseline="-25000">
                <a:solidFill>
                  <a:srgbClr val="00CC00"/>
                </a:solidFill>
                <a:latin typeface="Times New Roman" pitchFamily="18" charset="0"/>
              </a:rPr>
              <a:t>M</a:t>
            </a:r>
            <a:r>
              <a:rPr lang="en-CA">
                <a:solidFill>
                  <a:srgbClr val="00CC00"/>
                </a:solidFill>
                <a:latin typeface="Times New Roman" pitchFamily="18" charset="0"/>
              </a:rPr>
              <a:t>   Madelung energy</a:t>
            </a:r>
          </a:p>
        </p:txBody>
      </p:sp>
      <p:sp>
        <p:nvSpPr>
          <p:cNvPr id="22550" name="Text Box 22"/>
          <p:cNvSpPr txBox="1">
            <a:spLocks noChangeArrowheads="1"/>
          </p:cNvSpPr>
          <p:nvPr/>
        </p:nvSpPr>
        <p:spPr bwMode="auto">
          <a:xfrm>
            <a:off x="3598863" y="771525"/>
            <a:ext cx="779462" cy="336550"/>
          </a:xfrm>
          <a:prstGeom prst="rect">
            <a:avLst/>
          </a:prstGeom>
          <a:noFill/>
          <a:ln w="3175">
            <a:noFill/>
            <a:miter lim="800000"/>
            <a:headEnd/>
            <a:tailEnd/>
          </a:ln>
        </p:spPr>
        <p:txBody>
          <a:bodyPr wrap="none">
            <a:spAutoFit/>
          </a:bodyPr>
          <a:lstStyle/>
          <a:p>
            <a:r>
              <a:rPr lang="en-CA" sz="1600">
                <a:solidFill>
                  <a:srgbClr val="FF0000"/>
                </a:solidFill>
                <a:latin typeface="Times New Roman" pitchFamily="18" charset="0"/>
              </a:rPr>
              <a:t>Cu (</a:t>
            </a:r>
            <a:r>
              <a:rPr lang="en-CA" sz="1600" i="1">
                <a:solidFill>
                  <a:srgbClr val="FF0000"/>
                </a:solidFill>
                <a:latin typeface="Times New Roman" pitchFamily="18" charset="0"/>
              </a:rPr>
              <a:t>d</a:t>
            </a:r>
            <a:r>
              <a:rPr lang="en-CA" sz="1600" baseline="30000">
                <a:solidFill>
                  <a:srgbClr val="FF0000"/>
                </a:solidFill>
                <a:latin typeface="Times New Roman" pitchFamily="18" charset="0"/>
              </a:rPr>
              <a:t>9</a:t>
            </a:r>
            <a:r>
              <a:rPr lang="en-CA" sz="1600">
                <a:solidFill>
                  <a:srgbClr val="FF0000"/>
                </a:solidFill>
                <a:latin typeface="Times New Roman" pitchFamily="18" charset="0"/>
              </a:rPr>
              <a:t>)</a:t>
            </a:r>
          </a:p>
        </p:txBody>
      </p:sp>
      <p:sp>
        <p:nvSpPr>
          <p:cNvPr id="22551" name="Line 23"/>
          <p:cNvSpPr>
            <a:spLocks noChangeShapeType="1"/>
          </p:cNvSpPr>
          <p:nvPr/>
        </p:nvSpPr>
        <p:spPr bwMode="auto">
          <a:xfrm>
            <a:off x="3910013" y="1081088"/>
            <a:ext cx="0" cy="219075"/>
          </a:xfrm>
          <a:prstGeom prst="line">
            <a:avLst/>
          </a:prstGeom>
          <a:noFill/>
          <a:ln w="3175">
            <a:solidFill>
              <a:schemeClr val="tx1"/>
            </a:solidFill>
            <a:round/>
            <a:headEnd/>
            <a:tailEnd type="triangle" w="med" len="med"/>
          </a:ln>
        </p:spPr>
        <p:txBody>
          <a:bodyPr/>
          <a:lstStyle/>
          <a:p>
            <a:endParaRPr lang="en-US"/>
          </a:p>
        </p:txBody>
      </p:sp>
      <p:sp>
        <p:nvSpPr>
          <p:cNvPr id="22552" name="Text Box 24"/>
          <p:cNvSpPr txBox="1">
            <a:spLocks noChangeArrowheads="1"/>
          </p:cNvSpPr>
          <p:nvPr/>
        </p:nvSpPr>
        <p:spPr bwMode="auto">
          <a:xfrm>
            <a:off x="3617913" y="2943225"/>
            <a:ext cx="688975" cy="336550"/>
          </a:xfrm>
          <a:prstGeom prst="rect">
            <a:avLst/>
          </a:prstGeom>
          <a:noFill/>
          <a:ln w="3175">
            <a:noFill/>
            <a:miter lim="800000"/>
            <a:headEnd/>
            <a:tailEnd/>
          </a:ln>
        </p:spPr>
        <p:txBody>
          <a:bodyPr wrap="none">
            <a:spAutoFit/>
          </a:bodyPr>
          <a:lstStyle/>
          <a:p>
            <a:r>
              <a:rPr lang="en-CA" sz="1600">
                <a:solidFill>
                  <a:srgbClr val="0000CC"/>
                </a:solidFill>
                <a:latin typeface="Times New Roman" pitchFamily="18" charset="0"/>
              </a:rPr>
              <a:t>O (</a:t>
            </a:r>
            <a:r>
              <a:rPr lang="en-CA" sz="1600" i="1">
                <a:solidFill>
                  <a:srgbClr val="0000CC"/>
                </a:solidFill>
                <a:latin typeface="Times New Roman" pitchFamily="18" charset="0"/>
              </a:rPr>
              <a:t>p</a:t>
            </a:r>
            <a:r>
              <a:rPr lang="en-CA" sz="1600" baseline="30000">
                <a:solidFill>
                  <a:srgbClr val="0000CC"/>
                </a:solidFill>
                <a:latin typeface="Times New Roman" pitchFamily="18" charset="0"/>
              </a:rPr>
              <a:t>6</a:t>
            </a:r>
            <a:r>
              <a:rPr lang="en-CA" sz="1600">
                <a:solidFill>
                  <a:srgbClr val="0000CC"/>
                </a:solidFill>
                <a:latin typeface="Times New Roman" pitchFamily="18" charset="0"/>
              </a:rPr>
              <a:t>)</a:t>
            </a:r>
          </a:p>
        </p:txBody>
      </p:sp>
      <p:sp>
        <p:nvSpPr>
          <p:cNvPr id="22553" name="Line 25"/>
          <p:cNvSpPr>
            <a:spLocks noChangeShapeType="1"/>
          </p:cNvSpPr>
          <p:nvPr/>
        </p:nvSpPr>
        <p:spPr bwMode="auto">
          <a:xfrm flipH="1" flipV="1">
            <a:off x="3495675" y="2805113"/>
            <a:ext cx="152400" cy="228600"/>
          </a:xfrm>
          <a:prstGeom prst="line">
            <a:avLst/>
          </a:prstGeom>
          <a:noFill/>
          <a:ln w="3175">
            <a:solidFill>
              <a:schemeClr val="tx1"/>
            </a:solidFill>
            <a:round/>
            <a:headEnd/>
            <a:tailEnd type="triangle" w="med" len="med"/>
          </a:ln>
        </p:spPr>
        <p:txBody>
          <a:bodyPr/>
          <a:lstStyle/>
          <a:p>
            <a:endParaRPr lang="en-US"/>
          </a:p>
        </p:txBody>
      </p:sp>
      <p:sp>
        <p:nvSpPr>
          <p:cNvPr id="22554" name="Text Box 26"/>
          <p:cNvSpPr txBox="1">
            <a:spLocks noChangeArrowheads="1"/>
          </p:cNvSpPr>
          <p:nvPr/>
        </p:nvSpPr>
        <p:spPr bwMode="auto">
          <a:xfrm>
            <a:off x="3643313" y="4762500"/>
            <a:ext cx="4187825" cy="457200"/>
          </a:xfrm>
          <a:prstGeom prst="rect">
            <a:avLst/>
          </a:prstGeom>
          <a:noFill/>
          <a:ln w="9525">
            <a:noFill/>
            <a:miter lim="800000"/>
            <a:headEnd/>
            <a:tailEnd/>
          </a:ln>
        </p:spPr>
        <p:txBody>
          <a:bodyPr wrap="none">
            <a:spAutoFit/>
          </a:bodyPr>
          <a:lstStyle/>
          <a:p>
            <a:r>
              <a:rPr lang="en-US" sz="2400">
                <a:latin typeface="Times New Roman" pitchFamily="18" charset="0"/>
              </a:rPr>
              <a:t>Epol depends on surroundings!!!</a:t>
            </a:r>
            <a:endParaRPr lang="en-CA" sz="2400">
              <a:latin typeface="Times New Roman" pitchFamily="18" charset="0"/>
            </a:endParaRPr>
          </a:p>
        </p:txBody>
      </p:sp>
      <p:sp>
        <p:nvSpPr>
          <p:cNvPr id="22555" name="TextBox 26"/>
          <p:cNvSpPr txBox="1">
            <a:spLocks noChangeArrowheads="1"/>
          </p:cNvSpPr>
          <p:nvPr/>
        </p:nvSpPr>
        <p:spPr bwMode="auto">
          <a:xfrm>
            <a:off x="179388" y="5876925"/>
            <a:ext cx="8320087" cy="954088"/>
          </a:xfrm>
          <a:prstGeom prst="rect">
            <a:avLst/>
          </a:prstGeom>
          <a:noFill/>
          <a:ln w="9525">
            <a:noFill/>
            <a:miter lim="800000"/>
            <a:headEnd/>
            <a:tailEnd/>
          </a:ln>
        </p:spPr>
        <p:txBody>
          <a:bodyPr wrap="none">
            <a:spAutoFit/>
          </a:bodyPr>
          <a:lstStyle/>
          <a:p>
            <a:r>
              <a:rPr lang="en-US" sz="2800">
                <a:latin typeface="Calibri" pitchFamily="34" charset="0"/>
              </a:rPr>
              <a:t>At a surface the charge transfer energy decreases , </a:t>
            </a:r>
          </a:p>
          <a:p>
            <a:r>
              <a:rPr lang="en-US" sz="2800">
                <a:latin typeface="Calibri" pitchFamily="34" charset="0"/>
              </a:rPr>
              <a:t>And U also increases and the band widths also decrease</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
          </a:xfrm>
          <a:prstGeom prst="rect">
            <a:avLst/>
          </a:prstGeom>
          <a:solidFill>
            <a:srgbClr val="000099"/>
          </a:solidFill>
          <a:ln w="25400">
            <a:solidFill>
              <a:schemeClr val="tx1"/>
            </a:solidFill>
            <a:miter lim="800000"/>
            <a:headEnd/>
            <a:tailEnd/>
          </a:ln>
        </p:spPr>
        <p:txBody>
          <a:bodyPr anchor="ctr"/>
          <a:lstStyle/>
          <a:p>
            <a:pPr algn="ctr"/>
            <a:r>
              <a:rPr lang="en-US" sz="2600" b="1">
                <a:solidFill>
                  <a:schemeClr val="bg1"/>
                </a:solidFill>
                <a:latin typeface="Calibri" pitchFamily="34" charset="0"/>
              </a:rPr>
              <a:t>Novel Nanoscale Phenomena in Transition-Metal Oxides</a:t>
            </a:r>
          </a:p>
        </p:txBody>
      </p:sp>
      <p:sp>
        <p:nvSpPr>
          <p:cNvPr id="23555" name="Line 3"/>
          <p:cNvSpPr>
            <a:spLocks noChangeShapeType="1"/>
          </p:cNvSpPr>
          <p:nvPr/>
        </p:nvSpPr>
        <p:spPr bwMode="auto">
          <a:xfrm>
            <a:off x="130175" y="3797300"/>
            <a:ext cx="3840163" cy="0"/>
          </a:xfrm>
          <a:prstGeom prst="line">
            <a:avLst/>
          </a:prstGeom>
          <a:noFill/>
          <a:ln w="25400">
            <a:solidFill>
              <a:schemeClr val="tx1"/>
            </a:solidFill>
            <a:round/>
            <a:headEnd/>
            <a:tailEnd/>
          </a:ln>
        </p:spPr>
        <p:txBody>
          <a:bodyPr wrap="none" anchor="ctr"/>
          <a:lstStyle/>
          <a:p>
            <a:endParaRPr lang="en-US"/>
          </a:p>
        </p:txBody>
      </p:sp>
      <p:sp>
        <p:nvSpPr>
          <p:cNvPr id="23556" name="Line 4"/>
          <p:cNvSpPr>
            <a:spLocks noChangeShapeType="1"/>
          </p:cNvSpPr>
          <p:nvPr/>
        </p:nvSpPr>
        <p:spPr bwMode="auto">
          <a:xfrm>
            <a:off x="3986213" y="766763"/>
            <a:ext cx="0" cy="5988050"/>
          </a:xfrm>
          <a:prstGeom prst="line">
            <a:avLst/>
          </a:prstGeom>
          <a:noFill/>
          <a:ln w="25400">
            <a:solidFill>
              <a:schemeClr val="tx1"/>
            </a:solidFill>
            <a:round/>
            <a:headEnd/>
            <a:tailEnd/>
          </a:ln>
        </p:spPr>
        <p:txBody>
          <a:bodyPr wrap="none" anchor="ctr"/>
          <a:lstStyle/>
          <a:p>
            <a:endParaRPr lang="en-US"/>
          </a:p>
        </p:txBody>
      </p:sp>
      <p:grpSp>
        <p:nvGrpSpPr>
          <p:cNvPr id="2" name="Group 5"/>
          <p:cNvGrpSpPr>
            <a:grpSpLocks/>
          </p:cNvGrpSpPr>
          <p:nvPr/>
        </p:nvGrpSpPr>
        <p:grpSpPr bwMode="auto">
          <a:xfrm>
            <a:off x="136525" y="744538"/>
            <a:ext cx="3587750" cy="625475"/>
            <a:chOff x="86" y="504"/>
            <a:chExt cx="2260" cy="379"/>
          </a:xfrm>
        </p:grpSpPr>
        <p:sp>
          <p:nvSpPr>
            <p:cNvPr id="23834" name="Text Box 6"/>
            <p:cNvSpPr txBox="1">
              <a:spLocks noChangeArrowheads="1"/>
            </p:cNvSpPr>
            <p:nvPr/>
          </p:nvSpPr>
          <p:spPr bwMode="auto">
            <a:xfrm>
              <a:off x="346" y="504"/>
              <a:ext cx="1739" cy="204"/>
            </a:xfrm>
            <a:prstGeom prst="rect">
              <a:avLst/>
            </a:prstGeom>
            <a:noFill/>
            <a:ln w="9525" algn="ctr">
              <a:noFill/>
              <a:miter lim="800000"/>
              <a:headEnd/>
              <a:tailEnd/>
            </a:ln>
          </p:spPr>
          <p:txBody>
            <a:bodyPr wrap="none">
              <a:spAutoFit/>
            </a:bodyPr>
            <a:lstStyle/>
            <a:p>
              <a:pPr algn="ctr" eaLnBrk="0" hangingPunct="0"/>
              <a:r>
                <a:rPr lang="en-US" sz="1600" b="1">
                  <a:latin typeface="Calibri" pitchFamily="34" charset="0"/>
                </a:rPr>
                <a:t>Ionic Oxide Polar Surfaces</a:t>
              </a:r>
            </a:p>
          </p:txBody>
        </p:sp>
        <p:sp>
          <p:nvSpPr>
            <p:cNvPr id="23835" name="Rectangle 7"/>
            <p:cNvSpPr>
              <a:spLocks noChangeArrowheads="1"/>
            </p:cNvSpPr>
            <p:nvPr/>
          </p:nvSpPr>
          <p:spPr bwMode="auto">
            <a:xfrm>
              <a:off x="86" y="675"/>
              <a:ext cx="2260" cy="208"/>
            </a:xfrm>
            <a:prstGeom prst="rect">
              <a:avLst/>
            </a:prstGeom>
            <a:noFill/>
            <a:ln w="9525" algn="ctr">
              <a:noFill/>
              <a:miter lim="800000"/>
              <a:headEnd/>
              <a:tailEnd/>
            </a:ln>
          </p:spPr>
          <p:txBody>
            <a:bodyPr wrap="none">
              <a:spAutoFit/>
            </a:bodyPr>
            <a:lstStyle/>
            <a:p>
              <a:pPr algn="ctr" eaLnBrk="0" hangingPunct="0">
                <a:lnSpc>
                  <a:spcPct val="110000"/>
                </a:lnSpc>
              </a:pPr>
              <a:r>
                <a:rPr lang="en-US" sz="1500">
                  <a:latin typeface="Calibri" pitchFamily="34" charset="0"/>
                </a:rPr>
                <a:t>Stabilization of polar surfaces by epitaxy</a:t>
              </a:r>
            </a:p>
          </p:txBody>
        </p:sp>
      </p:grpSp>
      <p:grpSp>
        <p:nvGrpSpPr>
          <p:cNvPr id="3" name="Group 8"/>
          <p:cNvGrpSpPr>
            <a:grpSpLocks/>
          </p:cNvGrpSpPr>
          <p:nvPr/>
        </p:nvGrpSpPr>
        <p:grpSpPr bwMode="auto">
          <a:xfrm>
            <a:off x="133350" y="3108325"/>
            <a:ext cx="3592513" cy="617538"/>
            <a:chOff x="84" y="1903"/>
            <a:chExt cx="2263" cy="374"/>
          </a:xfrm>
        </p:grpSpPr>
        <p:sp>
          <p:nvSpPr>
            <p:cNvPr id="23832" name="Text Box 9"/>
            <p:cNvSpPr txBox="1">
              <a:spLocks noChangeArrowheads="1"/>
            </p:cNvSpPr>
            <p:nvPr/>
          </p:nvSpPr>
          <p:spPr bwMode="auto">
            <a:xfrm>
              <a:off x="84" y="1903"/>
              <a:ext cx="2263" cy="374"/>
            </a:xfrm>
            <a:prstGeom prst="rect">
              <a:avLst/>
            </a:prstGeom>
            <a:noFill/>
            <a:ln w="9525" algn="ctr">
              <a:noFill/>
              <a:miter lim="800000"/>
              <a:headEnd/>
              <a:tailEnd/>
            </a:ln>
          </p:spPr>
          <p:txBody>
            <a:bodyPr>
              <a:spAutoFit/>
            </a:bodyPr>
            <a:lstStyle/>
            <a:p>
              <a:pPr algn="ctr" eaLnBrk="0" hangingPunct="0">
                <a:lnSpc>
                  <a:spcPct val="110000"/>
                </a:lnSpc>
              </a:pPr>
              <a:r>
                <a:rPr lang="en-US" sz="1500">
                  <a:latin typeface="Calibri" pitchFamily="34" charset="0"/>
                </a:rPr>
                <a:t>Transparent insulator        ½ metallic FM</a:t>
              </a:r>
            </a:p>
            <a:p>
              <a:pPr algn="ctr" eaLnBrk="0" hangingPunct="0">
                <a:lnSpc>
                  <a:spcPct val="120000"/>
                </a:lnSpc>
              </a:pPr>
              <a:r>
                <a:rPr lang="en-US" sz="1500" b="1">
                  <a:latin typeface="Calibri" pitchFamily="34" charset="0"/>
                </a:rPr>
                <a:t>Applications</a:t>
              </a:r>
              <a:r>
                <a:rPr lang="en-US" sz="1500">
                  <a:latin typeface="Calibri" pitchFamily="34" charset="0"/>
                </a:rPr>
                <a:t>: Spintronics; CMR</a:t>
              </a:r>
            </a:p>
          </p:txBody>
        </p:sp>
        <p:sp>
          <p:nvSpPr>
            <p:cNvPr id="23833" name="Line 10"/>
            <p:cNvSpPr>
              <a:spLocks noChangeShapeType="1"/>
            </p:cNvSpPr>
            <p:nvPr/>
          </p:nvSpPr>
          <p:spPr bwMode="auto">
            <a:xfrm>
              <a:off x="1321" y="2011"/>
              <a:ext cx="179" cy="0"/>
            </a:xfrm>
            <a:prstGeom prst="line">
              <a:avLst/>
            </a:prstGeom>
            <a:noFill/>
            <a:ln w="38100">
              <a:solidFill>
                <a:srgbClr val="FF0000"/>
              </a:solidFill>
              <a:round/>
              <a:headEnd/>
              <a:tailEnd type="triangle" w="med" len="med"/>
            </a:ln>
          </p:spPr>
          <p:txBody>
            <a:bodyPr/>
            <a:lstStyle/>
            <a:p>
              <a:endParaRPr lang="en-US"/>
            </a:p>
          </p:txBody>
        </p:sp>
      </p:grpSp>
      <p:grpSp>
        <p:nvGrpSpPr>
          <p:cNvPr id="4" name="Group 11"/>
          <p:cNvGrpSpPr>
            <a:grpSpLocks/>
          </p:cNvGrpSpPr>
          <p:nvPr/>
        </p:nvGrpSpPr>
        <p:grpSpPr bwMode="auto">
          <a:xfrm>
            <a:off x="638175" y="1420813"/>
            <a:ext cx="2806700" cy="1657350"/>
            <a:chOff x="479" y="936"/>
            <a:chExt cx="1768" cy="870"/>
          </a:xfrm>
        </p:grpSpPr>
        <p:grpSp>
          <p:nvGrpSpPr>
            <p:cNvPr id="5" name="Group 12"/>
            <p:cNvGrpSpPr>
              <a:grpSpLocks/>
            </p:cNvGrpSpPr>
            <p:nvPr/>
          </p:nvGrpSpPr>
          <p:grpSpPr bwMode="auto">
            <a:xfrm>
              <a:off x="479" y="936"/>
              <a:ext cx="1256" cy="870"/>
              <a:chOff x="644" y="904"/>
              <a:chExt cx="1256" cy="812"/>
            </a:xfrm>
          </p:grpSpPr>
          <p:sp>
            <p:nvSpPr>
              <p:cNvPr id="23814" name="Line 13"/>
              <p:cNvSpPr>
                <a:spLocks noChangeShapeType="1"/>
              </p:cNvSpPr>
              <p:nvPr/>
            </p:nvSpPr>
            <p:spPr bwMode="auto">
              <a:xfrm>
                <a:off x="1385" y="1087"/>
                <a:ext cx="0" cy="494"/>
              </a:xfrm>
              <a:prstGeom prst="line">
                <a:avLst/>
              </a:prstGeom>
              <a:noFill/>
              <a:ln w="25400">
                <a:solidFill>
                  <a:srgbClr val="0000CC"/>
                </a:solidFill>
                <a:round/>
                <a:headEnd/>
                <a:tailEnd/>
              </a:ln>
            </p:spPr>
            <p:txBody>
              <a:bodyPr/>
              <a:lstStyle/>
              <a:p>
                <a:endParaRPr lang="en-US"/>
              </a:p>
            </p:txBody>
          </p:sp>
          <p:sp>
            <p:nvSpPr>
              <p:cNvPr id="23815" name="Line 14"/>
              <p:cNvSpPr>
                <a:spLocks noChangeShapeType="1"/>
              </p:cNvSpPr>
              <p:nvPr/>
            </p:nvSpPr>
            <p:spPr bwMode="auto">
              <a:xfrm>
                <a:off x="1589" y="1087"/>
                <a:ext cx="0" cy="494"/>
              </a:xfrm>
              <a:prstGeom prst="line">
                <a:avLst/>
              </a:prstGeom>
              <a:noFill/>
              <a:ln w="25400">
                <a:solidFill>
                  <a:srgbClr val="FF0000"/>
                </a:solidFill>
                <a:round/>
                <a:headEnd/>
                <a:tailEnd/>
              </a:ln>
            </p:spPr>
            <p:txBody>
              <a:bodyPr/>
              <a:lstStyle/>
              <a:p>
                <a:endParaRPr lang="en-US"/>
              </a:p>
            </p:txBody>
          </p:sp>
          <p:sp>
            <p:nvSpPr>
              <p:cNvPr id="23816" name="Line 15"/>
              <p:cNvSpPr>
                <a:spLocks noChangeShapeType="1"/>
              </p:cNvSpPr>
              <p:nvPr/>
            </p:nvSpPr>
            <p:spPr bwMode="auto">
              <a:xfrm>
                <a:off x="1792" y="1087"/>
                <a:ext cx="0" cy="494"/>
              </a:xfrm>
              <a:prstGeom prst="line">
                <a:avLst/>
              </a:prstGeom>
              <a:noFill/>
              <a:ln w="12700">
                <a:solidFill>
                  <a:srgbClr val="0000CC"/>
                </a:solidFill>
                <a:round/>
                <a:headEnd/>
                <a:tailEnd/>
              </a:ln>
            </p:spPr>
            <p:txBody>
              <a:bodyPr/>
              <a:lstStyle/>
              <a:p>
                <a:endParaRPr lang="en-US"/>
              </a:p>
            </p:txBody>
          </p:sp>
          <p:sp>
            <p:nvSpPr>
              <p:cNvPr id="23817" name="Text Box 16"/>
              <p:cNvSpPr txBox="1">
                <a:spLocks noChangeArrowheads="1"/>
              </p:cNvSpPr>
              <p:nvPr/>
            </p:nvSpPr>
            <p:spPr bwMode="auto">
              <a:xfrm>
                <a:off x="1469" y="904"/>
                <a:ext cx="243" cy="157"/>
              </a:xfrm>
              <a:prstGeom prst="rect">
                <a:avLst/>
              </a:prstGeom>
              <a:noFill/>
              <a:ln w="9525" algn="ctr">
                <a:noFill/>
                <a:miter lim="800000"/>
                <a:headEnd/>
                <a:tailEnd/>
              </a:ln>
            </p:spPr>
            <p:txBody>
              <a:bodyPr wrap="none">
                <a:spAutoFit/>
              </a:bodyPr>
              <a:lstStyle/>
              <a:p>
                <a:pPr algn="ctr" eaLnBrk="0" hangingPunct="0"/>
                <a:r>
                  <a:rPr lang="en-US" sz="1500" b="1">
                    <a:solidFill>
                      <a:srgbClr val="FF0000"/>
                    </a:solidFill>
                    <a:latin typeface="Calibri" pitchFamily="34" charset="0"/>
                  </a:rPr>
                  <a:t>Sr</a:t>
                </a:r>
                <a:endParaRPr lang="en-US" sz="1500" b="1" baseline="30000">
                  <a:solidFill>
                    <a:srgbClr val="FF0000"/>
                  </a:solidFill>
                  <a:latin typeface="Calibri" pitchFamily="34" charset="0"/>
                </a:endParaRPr>
              </a:p>
            </p:txBody>
          </p:sp>
          <p:sp>
            <p:nvSpPr>
              <p:cNvPr id="23818" name="Text Box 17"/>
              <p:cNvSpPr txBox="1">
                <a:spLocks noChangeArrowheads="1"/>
              </p:cNvSpPr>
              <p:nvPr/>
            </p:nvSpPr>
            <p:spPr bwMode="auto">
              <a:xfrm>
                <a:off x="1281" y="904"/>
                <a:ext cx="209" cy="157"/>
              </a:xfrm>
              <a:prstGeom prst="rect">
                <a:avLst/>
              </a:prstGeom>
              <a:noFill/>
              <a:ln w="9525" algn="ctr">
                <a:noFill/>
                <a:miter lim="800000"/>
                <a:headEnd/>
                <a:tailEnd/>
              </a:ln>
            </p:spPr>
            <p:txBody>
              <a:bodyPr>
                <a:spAutoFit/>
              </a:bodyPr>
              <a:lstStyle/>
              <a:p>
                <a:pPr algn="ctr" eaLnBrk="0" hangingPunct="0"/>
                <a:r>
                  <a:rPr lang="en-US" sz="1500" b="1">
                    <a:solidFill>
                      <a:srgbClr val="0000CC"/>
                    </a:solidFill>
                    <a:latin typeface="Calibri" pitchFamily="34" charset="0"/>
                  </a:rPr>
                  <a:t>O</a:t>
                </a:r>
                <a:endParaRPr lang="en-US" sz="1500" b="1" baseline="30000">
                  <a:solidFill>
                    <a:srgbClr val="0000CC"/>
                  </a:solidFill>
                  <a:latin typeface="Calibri" pitchFamily="34" charset="0"/>
                </a:endParaRPr>
              </a:p>
            </p:txBody>
          </p:sp>
          <p:sp>
            <p:nvSpPr>
              <p:cNvPr id="23819" name="Text Box 18"/>
              <p:cNvSpPr txBox="1">
                <a:spLocks noChangeArrowheads="1"/>
              </p:cNvSpPr>
              <p:nvPr/>
            </p:nvSpPr>
            <p:spPr bwMode="auto">
              <a:xfrm>
                <a:off x="1691" y="904"/>
                <a:ext cx="209" cy="157"/>
              </a:xfrm>
              <a:prstGeom prst="rect">
                <a:avLst/>
              </a:prstGeom>
              <a:noFill/>
              <a:ln w="9525" algn="ctr">
                <a:noFill/>
                <a:miter lim="800000"/>
                <a:headEnd/>
                <a:tailEnd/>
              </a:ln>
            </p:spPr>
            <p:txBody>
              <a:bodyPr wrap="none">
                <a:spAutoFit/>
              </a:bodyPr>
              <a:lstStyle/>
              <a:p>
                <a:pPr algn="ctr" eaLnBrk="0" hangingPunct="0"/>
                <a:r>
                  <a:rPr lang="en-US" sz="1500">
                    <a:solidFill>
                      <a:srgbClr val="0000CC"/>
                    </a:solidFill>
                    <a:latin typeface="Calibri" pitchFamily="34" charset="0"/>
                  </a:rPr>
                  <a:t>O</a:t>
                </a:r>
                <a:endParaRPr lang="en-US" sz="1500" baseline="30000">
                  <a:solidFill>
                    <a:srgbClr val="0000CC"/>
                  </a:solidFill>
                  <a:latin typeface="Calibri" pitchFamily="34" charset="0"/>
                </a:endParaRPr>
              </a:p>
            </p:txBody>
          </p:sp>
          <p:sp>
            <p:nvSpPr>
              <p:cNvPr id="23820" name="Text Box 19"/>
              <p:cNvSpPr txBox="1">
                <a:spLocks noChangeArrowheads="1"/>
              </p:cNvSpPr>
              <p:nvPr/>
            </p:nvSpPr>
            <p:spPr bwMode="auto">
              <a:xfrm>
                <a:off x="1677" y="1559"/>
                <a:ext cx="223" cy="157"/>
              </a:xfrm>
              <a:prstGeom prst="rect">
                <a:avLst/>
              </a:prstGeom>
              <a:noFill/>
              <a:ln w="9525" algn="ctr">
                <a:noFill/>
                <a:miter lim="800000"/>
                <a:headEnd/>
                <a:tailEnd/>
              </a:ln>
            </p:spPr>
            <p:txBody>
              <a:bodyPr>
                <a:spAutoFit/>
              </a:bodyPr>
              <a:lstStyle/>
              <a:p>
                <a:pPr algn="ctr" eaLnBrk="0" hangingPunct="0"/>
                <a:r>
                  <a:rPr lang="en-US" sz="1500">
                    <a:solidFill>
                      <a:srgbClr val="0000CC"/>
                    </a:solidFill>
                    <a:latin typeface="Calibri" pitchFamily="34" charset="0"/>
                  </a:rPr>
                  <a:t>-1</a:t>
                </a:r>
              </a:p>
            </p:txBody>
          </p:sp>
          <p:sp>
            <p:nvSpPr>
              <p:cNvPr id="23821" name="Text Box 20"/>
              <p:cNvSpPr txBox="1">
                <a:spLocks noChangeArrowheads="1"/>
              </p:cNvSpPr>
              <p:nvPr/>
            </p:nvSpPr>
            <p:spPr bwMode="auto">
              <a:xfrm>
                <a:off x="1457" y="1559"/>
                <a:ext cx="253" cy="157"/>
              </a:xfrm>
              <a:prstGeom prst="rect">
                <a:avLst/>
              </a:prstGeom>
              <a:noFill/>
              <a:ln w="9525" algn="ctr">
                <a:noFill/>
                <a:miter lim="800000"/>
                <a:headEnd/>
                <a:tailEnd/>
              </a:ln>
            </p:spPr>
            <p:txBody>
              <a:bodyPr wrap="none">
                <a:spAutoFit/>
              </a:bodyPr>
              <a:lstStyle/>
              <a:p>
                <a:pPr algn="ctr" eaLnBrk="0" hangingPunct="0"/>
                <a:r>
                  <a:rPr lang="en-US" sz="1500" b="1">
                    <a:solidFill>
                      <a:srgbClr val="FF0000"/>
                    </a:solidFill>
                    <a:latin typeface="Calibri" pitchFamily="34" charset="0"/>
                  </a:rPr>
                  <a:t>+2</a:t>
                </a:r>
              </a:p>
            </p:txBody>
          </p:sp>
          <p:sp>
            <p:nvSpPr>
              <p:cNvPr id="23822" name="Text Box 21"/>
              <p:cNvSpPr txBox="1">
                <a:spLocks noChangeArrowheads="1"/>
              </p:cNvSpPr>
              <p:nvPr/>
            </p:nvSpPr>
            <p:spPr bwMode="auto">
              <a:xfrm>
                <a:off x="1267" y="1559"/>
                <a:ext cx="223" cy="157"/>
              </a:xfrm>
              <a:prstGeom prst="rect">
                <a:avLst/>
              </a:prstGeom>
              <a:noFill/>
              <a:ln w="9525" algn="ctr">
                <a:noFill/>
                <a:miter lim="800000"/>
                <a:headEnd/>
                <a:tailEnd/>
              </a:ln>
            </p:spPr>
            <p:txBody>
              <a:bodyPr wrap="none">
                <a:spAutoFit/>
              </a:bodyPr>
              <a:lstStyle/>
              <a:p>
                <a:pPr algn="ctr" eaLnBrk="0" hangingPunct="0"/>
                <a:r>
                  <a:rPr lang="en-US" sz="1500" b="1">
                    <a:solidFill>
                      <a:srgbClr val="0000CC"/>
                    </a:solidFill>
                    <a:latin typeface="Calibri" pitchFamily="34" charset="0"/>
                  </a:rPr>
                  <a:t>-2</a:t>
                </a:r>
              </a:p>
            </p:txBody>
          </p:sp>
          <p:sp>
            <p:nvSpPr>
              <p:cNvPr id="23823" name="Line 22"/>
              <p:cNvSpPr>
                <a:spLocks noChangeShapeType="1"/>
              </p:cNvSpPr>
              <p:nvPr/>
            </p:nvSpPr>
            <p:spPr bwMode="auto">
              <a:xfrm>
                <a:off x="773" y="1087"/>
                <a:ext cx="0" cy="494"/>
              </a:xfrm>
              <a:prstGeom prst="line">
                <a:avLst/>
              </a:prstGeom>
              <a:noFill/>
              <a:ln w="12700">
                <a:solidFill>
                  <a:srgbClr val="FF0000"/>
                </a:solidFill>
                <a:round/>
                <a:headEnd/>
                <a:tailEnd/>
              </a:ln>
            </p:spPr>
            <p:txBody>
              <a:bodyPr/>
              <a:lstStyle/>
              <a:p>
                <a:endParaRPr lang="en-US"/>
              </a:p>
            </p:txBody>
          </p:sp>
          <p:sp>
            <p:nvSpPr>
              <p:cNvPr id="23824" name="Line 23"/>
              <p:cNvSpPr>
                <a:spLocks noChangeShapeType="1"/>
              </p:cNvSpPr>
              <p:nvPr/>
            </p:nvSpPr>
            <p:spPr bwMode="auto">
              <a:xfrm>
                <a:off x="976" y="1087"/>
                <a:ext cx="0" cy="494"/>
              </a:xfrm>
              <a:prstGeom prst="line">
                <a:avLst/>
              </a:prstGeom>
              <a:noFill/>
              <a:ln w="25400">
                <a:solidFill>
                  <a:srgbClr val="0000CC"/>
                </a:solidFill>
                <a:round/>
                <a:headEnd/>
                <a:tailEnd/>
              </a:ln>
            </p:spPr>
            <p:txBody>
              <a:bodyPr/>
              <a:lstStyle/>
              <a:p>
                <a:endParaRPr lang="en-US"/>
              </a:p>
            </p:txBody>
          </p:sp>
          <p:sp>
            <p:nvSpPr>
              <p:cNvPr id="23825" name="Line 24"/>
              <p:cNvSpPr>
                <a:spLocks noChangeShapeType="1"/>
              </p:cNvSpPr>
              <p:nvPr/>
            </p:nvSpPr>
            <p:spPr bwMode="auto">
              <a:xfrm>
                <a:off x="1180" y="1087"/>
                <a:ext cx="0" cy="494"/>
              </a:xfrm>
              <a:prstGeom prst="line">
                <a:avLst/>
              </a:prstGeom>
              <a:noFill/>
              <a:ln w="25400">
                <a:solidFill>
                  <a:srgbClr val="FF0000"/>
                </a:solidFill>
                <a:round/>
                <a:headEnd/>
                <a:tailEnd/>
              </a:ln>
            </p:spPr>
            <p:txBody>
              <a:bodyPr/>
              <a:lstStyle/>
              <a:p>
                <a:endParaRPr lang="en-US"/>
              </a:p>
            </p:txBody>
          </p:sp>
          <p:sp>
            <p:nvSpPr>
              <p:cNvPr id="23826" name="Text Box 25"/>
              <p:cNvSpPr txBox="1">
                <a:spLocks noChangeArrowheads="1"/>
              </p:cNvSpPr>
              <p:nvPr/>
            </p:nvSpPr>
            <p:spPr bwMode="auto">
              <a:xfrm>
                <a:off x="653" y="904"/>
                <a:ext cx="236" cy="157"/>
              </a:xfrm>
              <a:prstGeom prst="rect">
                <a:avLst/>
              </a:prstGeom>
              <a:noFill/>
              <a:ln w="9525" algn="ctr">
                <a:noFill/>
                <a:miter lim="800000"/>
                <a:headEnd/>
                <a:tailEnd/>
              </a:ln>
            </p:spPr>
            <p:txBody>
              <a:bodyPr wrap="none">
                <a:spAutoFit/>
              </a:bodyPr>
              <a:lstStyle/>
              <a:p>
                <a:pPr algn="ctr" eaLnBrk="0" hangingPunct="0"/>
                <a:r>
                  <a:rPr lang="en-US" sz="1500">
                    <a:solidFill>
                      <a:srgbClr val="FF0000"/>
                    </a:solidFill>
                    <a:latin typeface="Calibri" pitchFamily="34" charset="0"/>
                  </a:rPr>
                  <a:t>Sr</a:t>
                </a:r>
                <a:endParaRPr lang="en-US" sz="1500" baseline="30000">
                  <a:solidFill>
                    <a:srgbClr val="FF0000"/>
                  </a:solidFill>
                  <a:latin typeface="Calibri" pitchFamily="34" charset="0"/>
                </a:endParaRPr>
              </a:p>
            </p:txBody>
          </p:sp>
          <p:sp>
            <p:nvSpPr>
              <p:cNvPr id="23827" name="Text Box 26"/>
              <p:cNvSpPr txBox="1">
                <a:spLocks noChangeArrowheads="1"/>
              </p:cNvSpPr>
              <p:nvPr/>
            </p:nvSpPr>
            <p:spPr bwMode="auto">
              <a:xfrm>
                <a:off x="1060" y="904"/>
                <a:ext cx="243" cy="157"/>
              </a:xfrm>
              <a:prstGeom prst="rect">
                <a:avLst/>
              </a:prstGeom>
              <a:noFill/>
              <a:ln w="9525" algn="ctr">
                <a:noFill/>
                <a:miter lim="800000"/>
                <a:headEnd/>
                <a:tailEnd/>
              </a:ln>
            </p:spPr>
            <p:txBody>
              <a:bodyPr wrap="none">
                <a:spAutoFit/>
              </a:bodyPr>
              <a:lstStyle/>
              <a:p>
                <a:pPr algn="ctr" eaLnBrk="0" hangingPunct="0"/>
                <a:r>
                  <a:rPr lang="en-US" sz="1500" b="1">
                    <a:solidFill>
                      <a:srgbClr val="FF0000"/>
                    </a:solidFill>
                    <a:latin typeface="Calibri" pitchFamily="34" charset="0"/>
                  </a:rPr>
                  <a:t>Sr</a:t>
                </a:r>
                <a:endParaRPr lang="en-US" sz="1500" b="1" baseline="30000">
                  <a:solidFill>
                    <a:srgbClr val="FF0000"/>
                  </a:solidFill>
                  <a:latin typeface="Calibri" pitchFamily="34" charset="0"/>
                </a:endParaRPr>
              </a:p>
            </p:txBody>
          </p:sp>
          <p:sp>
            <p:nvSpPr>
              <p:cNvPr id="23828" name="Text Box 27"/>
              <p:cNvSpPr txBox="1">
                <a:spLocks noChangeArrowheads="1"/>
              </p:cNvSpPr>
              <p:nvPr/>
            </p:nvSpPr>
            <p:spPr bwMode="auto">
              <a:xfrm>
                <a:off x="872" y="904"/>
                <a:ext cx="209" cy="157"/>
              </a:xfrm>
              <a:prstGeom prst="rect">
                <a:avLst/>
              </a:prstGeom>
              <a:noFill/>
              <a:ln w="9525" algn="ctr">
                <a:noFill/>
                <a:miter lim="800000"/>
                <a:headEnd/>
                <a:tailEnd/>
              </a:ln>
            </p:spPr>
            <p:txBody>
              <a:bodyPr wrap="none">
                <a:spAutoFit/>
              </a:bodyPr>
              <a:lstStyle/>
              <a:p>
                <a:pPr algn="ctr" eaLnBrk="0" hangingPunct="0"/>
                <a:r>
                  <a:rPr lang="en-US" sz="1500" b="1">
                    <a:solidFill>
                      <a:srgbClr val="0000CC"/>
                    </a:solidFill>
                    <a:latin typeface="Calibri" pitchFamily="34" charset="0"/>
                  </a:rPr>
                  <a:t>O</a:t>
                </a:r>
                <a:endParaRPr lang="en-US" sz="1500" b="1" baseline="30000">
                  <a:solidFill>
                    <a:srgbClr val="0000CC"/>
                  </a:solidFill>
                  <a:latin typeface="Calibri" pitchFamily="34" charset="0"/>
                </a:endParaRPr>
              </a:p>
            </p:txBody>
          </p:sp>
          <p:sp>
            <p:nvSpPr>
              <p:cNvPr id="23829" name="Text Box 28"/>
              <p:cNvSpPr txBox="1">
                <a:spLocks noChangeArrowheads="1"/>
              </p:cNvSpPr>
              <p:nvPr/>
            </p:nvSpPr>
            <p:spPr bwMode="auto">
              <a:xfrm>
                <a:off x="644" y="1559"/>
                <a:ext cx="253" cy="157"/>
              </a:xfrm>
              <a:prstGeom prst="rect">
                <a:avLst/>
              </a:prstGeom>
              <a:noFill/>
              <a:ln w="9525" algn="ctr">
                <a:noFill/>
                <a:miter lim="800000"/>
                <a:headEnd/>
                <a:tailEnd/>
              </a:ln>
            </p:spPr>
            <p:txBody>
              <a:bodyPr wrap="none">
                <a:spAutoFit/>
              </a:bodyPr>
              <a:lstStyle/>
              <a:p>
                <a:pPr algn="ctr" eaLnBrk="0" hangingPunct="0"/>
                <a:r>
                  <a:rPr lang="en-US" sz="1500">
                    <a:solidFill>
                      <a:srgbClr val="FF0000"/>
                    </a:solidFill>
                    <a:latin typeface="Calibri" pitchFamily="34" charset="0"/>
                  </a:rPr>
                  <a:t>+1</a:t>
                </a:r>
              </a:p>
            </p:txBody>
          </p:sp>
          <p:sp>
            <p:nvSpPr>
              <p:cNvPr id="23830" name="Text Box 29"/>
              <p:cNvSpPr txBox="1">
                <a:spLocks noChangeArrowheads="1"/>
              </p:cNvSpPr>
              <p:nvPr/>
            </p:nvSpPr>
            <p:spPr bwMode="auto">
              <a:xfrm>
                <a:off x="1048" y="1559"/>
                <a:ext cx="253" cy="157"/>
              </a:xfrm>
              <a:prstGeom prst="rect">
                <a:avLst/>
              </a:prstGeom>
              <a:noFill/>
              <a:ln w="9525" algn="ctr">
                <a:noFill/>
                <a:miter lim="800000"/>
                <a:headEnd/>
                <a:tailEnd/>
              </a:ln>
            </p:spPr>
            <p:txBody>
              <a:bodyPr>
                <a:spAutoFit/>
              </a:bodyPr>
              <a:lstStyle/>
              <a:p>
                <a:pPr algn="ctr" eaLnBrk="0" hangingPunct="0"/>
                <a:r>
                  <a:rPr lang="en-US" sz="1500" b="1">
                    <a:solidFill>
                      <a:srgbClr val="FF0000"/>
                    </a:solidFill>
                    <a:latin typeface="Calibri" pitchFamily="34" charset="0"/>
                  </a:rPr>
                  <a:t>+2</a:t>
                </a:r>
              </a:p>
            </p:txBody>
          </p:sp>
          <p:sp>
            <p:nvSpPr>
              <p:cNvPr id="23831" name="Text Box 30"/>
              <p:cNvSpPr txBox="1">
                <a:spLocks noChangeArrowheads="1"/>
              </p:cNvSpPr>
              <p:nvPr/>
            </p:nvSpPr>
            <p:spPr bwMode="auto">
              <a:xfrm>
                <a:off x="858" y="1559"/>
                <a:ext cx="223" cy="157"/>
              </a:xfrm>
              <a:prstGeom prst="rect">
                <a:avLst/>
              </a:prstGeom>
              <a:noFill/>
              <a:ln w="9525" algn="ctr">
                <a:noFill/>
                <a:miter lim="800000"/>
                <a:headEnd/>
                <a:tailEnd/>
              </a:ln>
            </p:spPr>
            <p:txBody>
              <a:bodyPr wrap="none">
                <a:spAutoFit/>
              </a:bodyPr>
              <a:lstStyle/>
              <a:p>
                <a:pPr algn="ctr" eaLnBrk="0" hangingPunct="0"/>
                <a:r>
                  <a:rPr lang="en-US" sz="1500" b="1">
                    <a:solidFill>
                      <a:srgbClr val="0000CC"/>
                    </a:solidFill>
                    <a:latin typeface="Calibri" pitchFamily="34" charset="0"/>
                  </a:rPr>
                  <a:t>-2</a:t>
                </a:r>
              </a:p>
            </p:txBody>
          </p:sp>
        </p:grpSp>
        <p:sp>
          <p:nvSpPr>
            <p:cNvPr id="23813" name="Text Box 31"/>
            <p:cNvSpPr txBox="1">
              <a:spLocks noChangeArrowheads="1"/>
            </p:cNvSpPr>
            <p:nvPr/>
          </p:nvSpPr>
          <p:spPr bwMode="auto">
            <a:xfrm>
              <a:off x="1694" y="1287"/>
              <a:ext cx="553" cy="168"/>
            </a:xfrm>
            <a:prstGeom prst="rect">
              <a:avLst/>
            </a:prstGeom>
            <a:noFill/>
            <a:ln w="9525" algn="ctr">
              <a:noFill/>
              <a:miter lim="800000"/>
              <a:headEnd/>
              <a:tailEnd/>
            </a:ln>
          </p:spPr>
          <p:txBody>
            <a:bodyPr wrap="none">
              <a:spAutoFit/>
            </a:bodyPr>
            <a:lstStyle/>
            <a:p>
              <a:pPr algn="ctr" eaLnBrk="0" hangingPunct="0"/>
              <a:r>
                <a:rPr lang="en-US" sz="1500">
                  <a:latin typeface="Calibri" pitchFamily="34" charset="0"/>
                </a:rPr>
                <a:t>&lt; 10 ML</a:t>
              </a:r>
            </a:p>
          </p:txBody>
        </p:sp>
      </p:grpSp>
      <p:sp>
        <p:nvSpPr>
          <p:cNvPr id="23560" name="Text Box 32"/>
          <p:cNvSpPr txBox="1">
            <a:spLocks noChangeArrowheads="1"/>
          </p:cNvSpPr>
          <p:nvPr/>
        </p:nvSpPr>
        <p:spPr bwMode="auto">
          <a:xfrm>
            <a:off x="569913" y="3314700"/>
            <a:ext cx="2719387" cy="320675"/>
          </a:xfrm>
          <a:prstGeom prst="rect">
            <a:avLst/>
          </a:prstGeom>
          <a:noFill/>
          <a:ln w="9525" algn="ctr">
            <a:noFill/>
            <a:miter lim="800000"/>
            <a:headEnd/>
            <a:tailEnd/>
          </a:ln>
        </p:spPr>
        <p:txBody>
          <a:bodyPr>
            <a:spAutoFit/>
          </a:bodyPr>
          <a:lstStyle/>
          <a:p>
            <a:pPr algn="ctr" eaLnBrk="0" hangingPunct="0">
              <a:spcBef>
                <a:spcPct val="50000"/>
              </a:spcBef>
            </a:pPr>
            <a:endParaRPr lang="en-US" sz="1500" b="1">
              <a:solidFill>
                <a:srgbClr val="FF0000"/>
              </a:solidFill>
              <a:latin typeface="Calibri" pitchFamily="34" charset="0"/>
            </a:endParaRPr>
          </a:p>
        </p:txBody>
      </p:sp>
      <p:grpSp>
        <p:nvGrpSpPr>
          <p:cNvPr id="6" name="Group 33"/>
          <p:cNvGrpSpPr>
            <a:grpSpLocks/>
          </p:cNvGrpSpPr>
          <p:nvPr/>
        </p:nvGrpSpPr>
        <p:grpSpPr bwMode="auto">
          <a:xfrm>
            <a:off x="4014788" y="4516438"/>
            <a:ext cx="4954587" cy="2312987"/>
            <a:chOff x="2529" y="2845"/>
            <a:chExt cx="3121" cy="1457"/>
          </a:xfrm>
        </p:grpSpPr>
        <p:sp>
          <p:nvSpPr>
            <p:cNvPr id="23783" name="Text Box 34"/>
            <p:cNvSpPr txBox="1">
              <a:spLocks noChangeArrowheads="1"/>
            </p:cNvSpPr>
            <p:nvPr/>
          </p:nvSpPr>
          <p:spPr bwMode="auto">
            <a:xfrm>
              <a:off x="2653" y="2845"/>
              <a:ext cx="2873" cy="212"/>
            </a:xfrm>
            <a:prstGeom prst="rect">
              <a:avLst/>
            </a:prstGeom>
            <a:noFill/>
            <a:ln w="9525" algn="ctr">
              <a:noFill/>
              <a:miter lim="800000"/>
              <a:headEnd/>
              <a:tailEnd/>
            </a:ln>
          </p:spPr>
          <p:txBody>
            <a:bodyPr wrap="none">
              <a:spAutoFit/>
            </a:bodyPr>
            <a:lstStyle/>
            <a:p>
              <a:pPr algn="ctr" eaLnBrk="0" hangingPunct="0"/>
              <a:r>
                <a:rPr lang="en-US" sz="1600" b="1">
                  <a:latin typeface="Calibri" pitchFamily="34" charset="0"/>
                </a:rPr>
                <a:t>Artificial Molecules Embedded into a Material</a:t>
              </a:r>
            </a:p>
          </p:txBody>
        </p:sp>
        <p:sp>
          <p:nvSpPr>
            <p:cNvPr id="23784" name="Text Box 35"/>
            <p:cNvSpPr txBox="1">
              <a:spLocks noChangeArrowheads="1"/>
            </p:cNvSpPr>
            <p:nvPr/>
          </p:nvSpPr>
          <p:spPr bwMode="auto">
            <a:xfrm>
              <a:off x="2563" y="2987"/>
              <a:ext cx="3055" cy="231"/>
            </a:xfrm>
            <a:prstGeom prst="rect">
              <a:avLst/>
            </a:prstGeom>
            <a:noFill/>
            <a:ln w="9525" algn="ctr">
              <a:noFill/>
              <a:miter lim="800000"/>
              <a:headEnd/>
              <a:tailEnd/>
            </a:ln>
          </p:spPr>
          <p:txBody>
            <a:bodyPr>
              <a:spAutoFit/>
            </a:bodyPr>
            <a:lstStyle/>
            <a:p>
              <a:pPr algn="ctr" eaLnBrk="0" hangingPunct="0">
                <a:lnSpc>
                  <a:spcPct val="120000"/>
                </a:lnSpc>
              </a:pPr>
              <a:r>
                <a:rPr lang="en-US" sz="1500">
                  <a:latin typeface="Calibri" pitchFamily="34" charset="0"/>
                </a:rPr>
                <a:t>Ca, Mg, Sr, Ni vacancies or O-N substitution in oxides</a:t>
              </a:r>
            </a:p>
          </p:txBody>
        </p:sp>
        <p:sp>
          <p:nvSpPr>
            <p:cNvPr id="23785" name="Text Box 36"/>
            <p:cNvSpPr txBox="1">
              <a:spLocks noChangeArrowheads="1"/>
            </p:cNvSpPr>
            <p:nvPr/>
          </p:nvSpPr>
          <p:spPr bwMode="auto">
            <a:xfrm>
              <a:off x="2529" y="3942"/>
              <a:ext cx="3121" cy="360"/>
            </a:xfrm>
            <a:prstGeom prst="rect">
              <a:avLst/>
            </a:prstGeom>
            <a:noFill/>
            <a:ln w="9525" algn="ctr">
              <a:noFill/>
              <a:miter lim="800000"/>
              <a:headEnd/>
              <a:tailEnd/>
            </a:ln>
          </p:spPr>
          <p:txBody>
            <a:bodyPr wrap="none">
              <a:spAutoFit/>
            </a:bodyPr>
            <a:lstStyle/>
            <a:p>
              <a:pPr algn="ctr" eaLnBrk="0" hangingPunct="0"/>
              <a:r>
                <a:rPr lang="en-US" sz="1500">
                  <a:latin typeface="Calibri" pitchFamily="34" charset="0"/>
                </a:rPr>
                <a:t>New class of magnetic materials by ‘‘low-T’’ MBE growth</a:t>
              </a:r>
            </a:p>
            <a:p>
              <a:pPr algn="ctr" eaLnBrk="0" hangingPunct="0">
                <a:lnSpc>
                  <a:spcPct val="110000"/>
                </a:lnSpc>
              </a:pPr>
              <a:r>
                <a:rPr lang="en-US" sz="1500" b="1">
                  <a:latin typeface="Calibri" pitchFamily="34" charset="0"/>
                </a:rPr>
                <a:t>Applications</a:t>
              </a:r>
              <a:r>
                <a:rPr lang="en-US" sz="1500">
                  <a:latin typeface="Calibri" pitchFamily="34" charset="0"/>
                </a:rPr>
                <a:t>: Spintronics; Novel Magnets</a:t>
              </a:r>
            </a:p>
          </p:txBody>
        </p:sp>
        <p:grpSp>
          <p:nvGrpSpPr>
            <p:cNvPr id="7" name="Group 37"/>
            <p:cNvGrpSpPr>
              <a:grpSpLocks/>
            </p:cNvGrpSpPr>
            <p:nvPr/>
          </p:nvGrpSpPr>
          <p:grpSpPr bwMode="auto">
            <a:xfrm>
              <a:off x="2965" y="3202"/>
              <a:ext cx="2105" cy="673"/>
              <a:chOff x="3064" y="932"/>
              <a:chExt cx="2192" cy="741"/>
            </a:xfrm>
          </p:grpSpPr>
          <p:grpSp>
            <p:nvGrpSpPr>
              <p:cNvPr id="8" name="Group 38"/>
              <p:cNvGrpSpPr>
                <a:grpSpLocks/>
              </p:cNvGrpSpPr>
              <p:nvPr/>
            </p:nvGrpSpPr>
            <p:grpSpPr bwMode="auto">
              <a:xfrm>
                <a:off x="4858" y="987"/>
                <a:ext cx="75" cy="683"/>
                <a:chOff x="4866" y="987"/>
                <a:chExt cx="75" cy="683"/>
              </a:xfrm>
            </p:grpSpPr>
            <p:sp>
              <p:nvSpPr>
                <p:cNvPr id="23809" name="Oval 39"/>
                <p:cNvSpPr>
                  <a:spLocks noChangeArrowheads="1"/>
                </p:cNvSpPr>
                <p:nvPr/>
              </p:nvSpPr>
              <p:spPr bwMode="auto">
                <a:xfrm>
                  <a:off x="4866" y="987"/>
                  <a:ext cx="75" cy="72"/>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sp>
              <p:nvSpPr>
                <p:cNvPr id="23810" name="Oval 40"/>
                <p:cNvSpPr>
                  <a:spLocks noChangeArrowheads="1"/>
                </p:cNvSpPr>
                <p:nvPr/>
              </p:nvSpPr>
              <p:spPr bwMode="auto">
                <a:xfrm>
                  <a:off x="4866" y="1599"/>
                  <a:ext cx="75" cy="71"/>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sp>
              <p:nvSpPr>
                <p:cNvPr id="23811" name="Oval 41"/>
                <p:cNvSpPr>
                  <a:spLocks noChangeArrowheads="1"/>
                </p:cNvSpPr>
                <p:nvPr/>
              </p:nvSpPr>
              <p:spPr bwMode="auto">
                <a:xfrm>
                  <a:off x="4866" y="1292"/>
                  <a:ext cx="75" cy="72"/>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grpSp>
          <p:sp>
            <p:nvSpPr>
              <p:cNvPr id="23788" name="Oval 42"/>
              <p:cNvSpPr>
                <a:spLocks noChangeArrowheads="1"/>
              </p:cNvSpPr>
              <p:nvPr/>
            </p:nvSpPr>
            <p:spPr bwMode="auto">
              <a:xfrm>
                <a:off x="5181" y="1292"/>
                <a:ext cx="75" cy="72"/>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sp>
            <p:nvSpPr>
              <p:cNvPr id="23789" name="Rectangle 43"/>
              <p:cNvSpPr>
                <a:spLocks noChangeArrowheads="1"/>
              </p:cNvSpPr>
              <p:nvPr/>
            </p:nvSpPr>
            <p:spPr bwMode="auto">
              <a:xfrm>
                <a:off x="4698" y="1447"/>
                <a:ext cx="122" cy="136"/>
              </a:xfrm>
              <a:prstGeom prst="rect">
                <a:avLst/>
              </a:prstGeom>
              <a:solidFill>
                <a:schemeClr val="bg1"/>
              </a:solidFill>
              <a:ln w="9525" algn="ctr">
                <a:noFill/>
                <a:miter lim="800000"/>
                <a:headEnd/>
                <a:tailEnd/>
              </a:ln>
            </p:spPr>
            <p:txBody>
              <a:bodyPr wrap="none" anchor="ctr"/>
              <a:lstStyle/>
              <a:p>
                <a:endParaRPr lang="en-US">
                  <a:latin typeface="Calibri" pitchFamily="34" charset="0"/>
                </a:endParaRPr>
              </a:p>
            </p:txBody>
          </p:sp>
          <p:sp>
            <p:nvSpPr>
              <p:cNvPr id="23790" name="Oval 44"/>
              <p:cNvSpPr>
                <a:spLocks noChangeArrowheads="1"/>
              </p:cNvSpPr>
              <p:nvPr/>
            </p:nvSpPr>
            <p:spPr bwMode="auto">
              <a:xfrm>
                <a:off x="4216" y="1292"/>
                <a:ext cx="75" cy="72"/>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sp>
            <p:nvSpPr>
              <p:cNvPr id="23791" name="Oval 45"/>
              <p:cNvSpPr>
                <a:spLocks noChangeArrowheads="1"/>
              </p:cNvSpPr>
              <p:nvPr/>
            </p:nvSpPr>
            <p:spPr bwMode="auto">
              <a:xfrm>
                <a:off x="3247" y="1292"/>
                <a:ext cx="75" cy="72"/>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sp>
            <p:nvSpPr>
              <p:cNvPr id="23792" name="Oval 46"/>
              <p:cNvSpPr>
                <a:spLocks noChangeArrowheads="1"/>
              </p:cNvSpPr>
              <p:nvPr/>
            </p:nvSpPr>
            <p:spPr bwMode="auto">
              <a:xfrm>
                <a:off x="3892" y="1292"/>
                <a:ext cx="74" cy="72"/>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grpSp>
            <p:nvGrpSpPr>
              <p:cNvPr id="9" name="Group 47"/>
              <p:cNvGrpSpPr>
                <a:grpSpLocks/>
              </p:cNvGrpSpPr>
              <p:nvPr/>
            </p:nvGrpSpPr>
            <p:grpSpPr bwMode="auto">
              <a:xfrm>
                <a:off x="4213" y="989"/>
                <a:ext cx="75" cy="683"/>
                <a:chOff x="4218" y="989"/>
                <a:chExt cx="75" cy="683"/>
              </a:xfrm>
            </p:grpSpPr>
            <p:sp>
              <p:nvSpPr>
                <p:cNvPr id="23806" name="Oval 48"/>
                <p:cNvSpPr>
                  <a:spLocks noChangeArrowheads="1"/>
                </p:cNvSpPr>
                <p:nvPr/>
              </p:nvSpPr>
              <p:spPr bwMode="auto">
                <a:xfrm>
                  <a:off x="4218" y="989"/>
                  <a:ext cx="75" cy="72"/>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sp>
              <p:nvSpPr>
                <p:cNvPr id="23807" name="Oval 49"/>
                <p:cNvSpPr>
                  <a:spLocks noChangeArrowheads="1"/>
                </p:cNvSpPr>
                <p:nvPr/>
              </p:nvSpPr>
              <p:spPr bwMode="auto">
                <a:xfrm>
                  <a:off x="4218" y="1601"/>
                  <a:ext cx="75" cy="71"/>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sp>
              <p:nvSpPr>
                <p:cNvPr id="23808" name="Oval 50"/>
                <p:cNvSpPr>
                  <a:spLocks noChangeArrowheads="1"/>
                </p:cNvSpPr>
                <p:nvPr/>
              </p:nvSpPr>
              <p:spPr bwMode="auto">
                <a:xfrm>
                  <a:off x="4218" y="1292"/>
                  <a:ext cx="75" cy="72"/>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grpSp>
          <p:sp>
            <p:nvSpPr>
              <p:cNvPr id="23794" name="Oval 51"/>
              <p:cNvSpPr>
                <a:spLocks noChangeArrowheads="1"/>
              </p:cNvSpPr>
              <p:nvPr/>
            </p:nvSpPr>
            <p:spPr bwMode="auto">
              <a:xfrm>
                <a:off x="4536" y="1292"/>
                <a:ext cx="75" cy="72"/>
              </a:xfrm>
              <a:prstGeom prst="ellipse">
                <a:avLst/>
              </a:prstGeom>
              <a:solidFill>
                <a:srgbClr val="FF0000"/>
              </a:solidFill>
              <a:ln w="9525" algn="ctr">
                <a:solidFill>
                  <a:schemeClr val="tx1"/>
                </a:solidFill>
                <a:round/>
                <a:headEnd/>
                <a:tailEnd/>
              </a:ln>
            </p:spPr>
            <p:txBody>
              <a:bodyPr wrap="none" anchor="ctr"/>
              <a:lstStyle/>
              <a:p>
                <a:endParaRPr lang="en-US">
                  <a:latin typeface="Calibri" pitchFamily="34" charset="0"/>
                </a:endParaRPr>
              </a:p>
            </p:txBody>
          </p:sp>
          <p:grpSp>
            <p:nvGrpSpPr>
              <p:cNvPr id="10" name="Group 52"/>
              <p:cNvGrpSpPr>
                <a:grpSpLocks/>
              </p:cNvGrpSpPr>
              <p:nvPr/>
            </p:nvGrpSpPr>
            <p:grpSpPr bwMode="auto">
              <a:xfrm>
                <a:off x="3569" y="990"/>
                <a:ext cx="75" cy="683"/>
                <a:chOff x="3567" y="990"/>
                <a:chExt cx="75" cy="683"/>
              </a:xfrm>
            </p:grpSpPr>
            <p:sp>
              <p:nvSpPr>
                <p:cNvPr id="23803" name="Oval 53"/>
                <p:cNvSpPr>
                  <a:spLocks noChangeArrowheads="1"/>
                </p:cNvSpPr>
                <p:nvPr/>
              </p:nvSpPr>
              <p:spPr bwMode="auto">
                <a:xfrm>
                  <a:off x="3568" y="1292"/>
                  <a:ext cx="74" cy="72"/>
                </a:xfrm>
                <a:prstGeom prst="ellipse">
                  <a:avLst/>
                </a:prstGeom>
                <a:solidFill>
                  <a:srgbClr val="FF0000"/>
                </a:solidFill>
                <a:ln w="9525" algn="ctr">
                  <a:solidFill>
                    <a:schemeClr val="tx1"/>
                  </a:solidFill>
                  <a:round/>
                  <a:headEnd/>
                  <a:tailEnd/>
                </a:ln>
              </p:spPr>
              <p:txBody>
                <a:bodyPr wrap="none" anchor="ctr"/>
                <a:lstStyle/>
                <a:p>
                  <a:endParaRPr lang="en-US">
                    <a:latin typeface="Calibri" pitchFamily="34" charset="0"/>
                  </a:endParaRPr>
                </a:p>
              </p:txBody>
            </p:sp>
            <p:sp>
              <p:nvSpPr>
                <p:cNvPr id="23804" name="Oval 54"/>
                <p:cNvSpPr>
                  <a:spLocks noChangeArrowheads="1"/>
                </p:cNvSpPr>
                <p:nvPr/>
              </p:nvSpPr>
              <p:spPr bwMode="auto">
                <a:xfrm>
                  <a:off x="3567" y="990"/>
                  <a:ext cx="75" cy="72"/>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sp>
              <p:nvSpPr>
                <p:cNvPr id="23805" name="Oval 55"/>
                <p:cNvSpPr>
                  <a:spLocks noChangeArrowheads="1"/>
                </p:cNvSpPr>
                <p:nvPr/>
              </p:nvSpPr>
              <p:spPr bwMode="auto">
                <a:xfrm>
                  <a:off x="3568" y="1602"/>
                  <a:ext cx="74" cy="71"/>
                </a:xfrm>
                <a:prstGeom prst="ellipse">
                  <a:avLst/>
                </a:prstGeom>
                <a:solidFill>
                  <a:srgbClr val="0000CC"/>
                </a:solidFill>
                <a:ln w="9525" algn="ctr">
                  <a:solidFill>
                    <a:schemeClr val="tx1"/>
                  </a:solidFill>
                  <a:round/>
                  <a:headEnd/>
                  <a:tailEnd/>
                </a:ln>
              </p:spPr>
              <p:txBody>
                <a:bodyPr wrap="none" anchor="ctr"/>
                <a:lstStyle/>
                <a:p>
                  <a:endParaRPr lang="en-US">
                    <a:latin typeface="Calibri" pitchFamily="34" charset="0"/>
                  </a:endParaRPr>
                </a:p>
              </p:txBody>
            </p:sp>
          </p:grpSp>
          <p:sp>
            <p:nvSpPr>
              <p:cNvPr id="23796" name="Line 56"/>
              <p:cNvSpPr>
                <a:spLocks noChangeShapeType="1"/>
              </p:cNvSpPr>
              <p:nvPr/>
            </p:nvSpPr>
            <p:spPr bwMode="auto">
              <a:xfrm flipV="1">
                <a:off x="3541" y="1238"/>
                <a:ext cx="144" cy="157"/>
              </a:xfrm>
              <a:prstGeom prst="line">
                <a:avLst/>
              </a:prstGeom>
              <a:noFill/>
              <a:ln w="31750">
                <a:solidFill>
                  <a:schemeClr val="tx1"/>
                </a:solidFill>
                <a:round/>
                <a:headEnd/>
                <a:tailEnd type="triangle" w="med" len="med"/>
              </a:ln>
            </p:spPr>
            <p:txBody>
              <a:bodyPr/>
              <a:lstStyle/>
              <a:p>
                <a:endParaRPr lang="en-US"/>
              </a:p>
            </p:txBody>
          </p:sp>
          <p:sp>
            <p:nvSpPr>
              <p:cNvPr id="23797" name="Line 57"/>
              <p:cNvSpPr>
                <a:spLocks noChangeShapeType="1"/>
              </p:cNvSpPr>
              <p:nvPr/>
            </p:nvSpPr>
            <p:spPr bwMode="auto">
              <a:xfrm flipV="1">
                <a:off x="4505" y="1238"/>
                <a:ext cx="144" cy="157"/>
              </a:xfrm>
              <a:prstGeom prst="line">
                <a:avLst/>
              </a:prstGeom>
              <a:noFill/>
              <a:ln w="31750">
                <a:solidFill>
                  <a:schemeClr val="tx1"/>
                </a:solidFill>
                <a:round/>
                <a:headEnd/>
                <a:tailEnd type="triangle" w="med" len="med"/>
              </a:ln>
            </p:spPr>
            <p:txBody>
              <a:bodyPr/>
              <a:lstStyle/>
              <a:p>
                <a:endParaRPr lang="en-US"/>
              </a:p>
            </p:txBody>
          </p:sp>
          <p:sp>
            <p:nvSpPr>
              <p:cNvPr id="23798" name="Arc 58"/>
              <p:cNvSpPr>
                <a:spLocks/>
              </p:cNvSpPr>
              <p:nvPr/>
            </p:nvSpPr>
            <p:spPr bwMode="auto">
              <a:xfrm rot="-10783115">
                <a:off x="3650" y="932"/>
                <a:ext cx="841" cy="591"/>
              </a:xfrm>
              <a:custGeom>
                <a:avLst/>
                <a:gdLst>
                  <a:gd name="T0" fmla="*/ 0 w 24850"/>
                  <a:gd name="T1" fmla="*/ 0 h 21600"/>
                  <a:gd name="T2" fmla="*/ 0 w 24850"/>
                  <a:gd name="T3" fmla="*/ 0 h 21600"/>
                  <a:gd name="T4" fmla="*/ 0 w 24850"/>
                  <a:gd name="T5" fmla="*/ 0 h 21600"/>
                  <a:gd name="T6" fmla="*/ 0 60000 65536"/>
                  <a:gd name="T7" fmla="*/ 0 60000 65536"/>
                  <a:gd name="T8" fmla="*/ 0 60000 65536"/>
                  <a:gd name="T9" fmla="*/ 0 w 24850"/>
                  <a:gd name="T10" fmla="*/ 0 h 21600"/>
                  <a:gd name="T11" fmla="*/ 24850 w 24850"/>
                  <a:gd name="T12" fmla="*/ 21600 h 21600"/>
                </a:gdLst>
                <a:ahLst/>
                <a:cxnLst>
                  <a:cxn ang="T6">
                    <a:pos x="T0" y="T1"/>
                  </a:cxn>
                  <a:cxn ang="T7">
                    <a:pos x="T2" y="T3"/>
                  </a:cxn>
                  <a:cxn ang="T8">
                    <a:pos x="T4" y="T5"/>
                  </a:cxn>
                </a:cxnLst>
                <a:rect l="T9" t="T10" r="T11" b="T12"/>
                <a:pathLst>
                  <a:path w="24850" h="21600" fill="none" extrusionOk="0">
                    <a:moveTo>
                      <a:pt x="-1" y="3949"/>
                    </a:moveTo>
                    <a:cubicBezTo>
                      <a:pt x="3643" y="1379"/>
                      <a:pt x="7992" y="-1"/>
                      <a:pt x="12451" y="0"/>
                    </a:cubicBezTo>
                    <a:cubicBezTo>
                      <a:pt x="16887" y="0"/>
                      <a:pt x="21216" y="1366"/>
                      <a:pt x="24849" y="3913"/>
                    </a:cubicBezTo>
                  </a:path>
                  <a:path w="24850" h="21600" stroke="0" extrusionOk="0">
                    <a:moveTo>
                      <a:pt x="-1" y="3949"/>
                    </a:moveTo>
                    <a:cubicBezTo>
                      <a:pt x="3643" y="1379"/>
                      <a:pt x="7992" y="-1"/>
                      <a:pt x="12451" y="0"/>
                    </a:cubicBezTo>
                    <a:cubicBezTo>
                      <a:pt x="16887" y="0"/>
                      <a:pt x="21216" y="1366"/>
                      <a:pt x="24849" y="3913"/>
                    </a:cubicBezTo>
                    <a:lnTo>
                      <a:pt x="12451" y="21600"/>
                    </a:lnTo>
                    <a:close/>
                  </a:path>
                </a:pathLst>
              </a:custGeom>
              <a:noFill/>
              <a:ln w="9525">
                <a:solidFill>
                  <a:schemeClr val="tx1"/>
                </a:solidFill>
                <a:round/>
                <a:headEnd/>
                <a:tailEnd/>
              </a:ln>
            </p:spPr>
            <p:txBody>
              <a:bodyPr wrap="none" anchor="ctr"/>
              <a:lstStyle/>
              <a:p>
                <a:endParaRPr lang="en-US"/>
              </a:p>
            </p:txBody>
          </p:sp>
          <p:sp>
            <p:nvSpPr>
              <p:cNvPr id="23799" name="Rectangle 59"/>
              <p:cNvSpPr>
                <a:spLocks noChangeArrowheads="1"/>
              </p:cNvSpPr>
              <p:nvPr/>
            </p:nvSpPr>
            <p:spPr bwMode="auto">
              <a:xfrm>
                <a:off x="4040" y="1449"/>
                <a:ext cx="122" cy="136"/>
              </a:xfrm>
              <a:prstGeom prst="rect">
                <a:avLst/>
              </a:prstGeom>
              <a:solidFill>
                <a:schemeClr val="bg1"/>
              </a:solidFill>
              <a:ln w="9525" algn="ctr">
                <a:noFill/>
                <a:miter lim="800000"/>
                <a:headEnd/>
                <a:tailEnd/>
              </a:ln>
            </p:spPr>
            <p:txBody>
              <a:bodyPr wrap="none" anchor="ctr"/>
              <a:lstStyle/>
              <a:p>
                <a:endParaRPr lang="en-US">
                  <a:latin typeface="Calibri" pitchFamily="34" charset="0"/>
                </a:endParaRPr>
              </a:p>
            </p:txBody>
          </p:sp>
          <p:sp>
            <p:nvSpPr>
              <p:cNvPr id="23800" name="Text Box 60"/>
              <p:cNvSpPr txBox="1">
                <a:spLocks noChangeArrowheads="1"/>
              </p:cNvSpPr>
              <p:nvPr/>
            </p:nvSpPr>
            <p:spPr bwMode="auto">
              <a:xfrm>
                <a:off x="4000" y="1427"/>
                <a:ext cx="191" cy="223"/>
              </a:xfrm>
              <a:prstGeom prst="rect">
                <a:avLst/>
              </a:prstGeom>
              <a:noFill/>
              <a:ln w="9525" algn="ctr">
                <a:noFill/>
                <a:miter lim="800000"/>
                <a:headEnd/>
                <a:tailEnd/>
              </a:ln>
            </p:spPr>
            <p:txBody>
              <a:bodyPr wrap="none">
                <a:spAutoFit/>
              </a:bodyPr>
              <a:lstStyle/>
              <a:p>
                <a:pPr algn="ctr" eaLnBrk="0" hangingPunct="0"/>
                <a:r>
                  <a:rPr lang="en-US" sz="1500" b="1">
                    <a:solidFill>
                      <a:srgbClr val="FF0000"/>
                    </a:solidFill>
                    <a:latin typeface="Calibri" pitchFamily="34" charset="0"/>
                  </a:rPr>
                  <a:t>J</a:t>
                </a:r>
              </a:p>
            </p:txBody>
          </p:sp>
          <p:sp>
            <p:nvSpPr>
              <p:cNvPr id="23801" name="Rectangle 61"/>
              <p:cNvSpPr>
                <a:spLocks noChangeArrowheads="1"/>
              </p:cNvSpPr>
              <p:nvPr/>
            </p:nvSpPr>
            <p:spPr bwMode="auto">
              <a:xfrm>
                <a:off x="3064" y="1348"/>
                <a:ext cx="218" cy="223"/>
              </a:xfrm>
              <a:prstGeom prst="rect">
                <a:avLst/>
              </a:prstGeom>
              <a:noFill/>
              <a:ln w="9525" algn="ctr">
                <a:noFill/>
                <a:miter lim="800000"/>
                <a:headEnd/>
                <a:tailEnd/>
              </a:ln>
            </p:spPr>
            <p:txBody>
              <a:bodyPr wrap="none">
                <a:spAutoFit/>
              </a:bodyPr>
              <a:lstStyle/>
              <a:p>
                <a:pPr algn="ctr" eaLnBrk="0" hangingPunct="0"/>
                <a:r>
                  <a:rPr lang="en-US" sz="1500" b="1">
                    <a:solidFill>
                      <a:srgbClr val="0000CC"/>
                    </a:solidFill>
                    <a:latin typeface="Calibri" pitchFamily="34" charset="0"/>
                  </a:rPr>
                  <a:t>O</a:t>
                </a:r>
              </a:p>
            </p:txBody>
          </p:sp>
          <p:sp>
            <p:nvSpPr>
              <p:cNvPr id="23802" name="Rectangle 62"/>
              <p:cNvSpPr>
                <a:spLocks noChangeArrowheads="1"/>
              </p:cNvSpPr>
              <p:nvPr/>
            </p:nvSpPr>
            <p:spPr bwMode="auto">
              <a:xfrm>
                <a:off x="4581" y="1348"/>
                <a:ext cx="212" cy="223"/>
              </a:xfrm>
              <a:prstGeom prst="rect">
                <a:avLst/>
              </a:prstGeom>
              <a:noFill/>
              <a:ln w="9525" algn="ctr">
                <a:noFill/>
                <a:miter lim="800000"/>
                <a:headEnd/>
                <a:tailEnd/>
              </a:ln>
            </p:spPr>
            <p:txBody>
              <a:bodyPr wrap="none">
                <a:spAutoFit/>
              </a:bodyPr>
              <a:lstStyle/>
              <a:p>
                <a:pPr algn="ctr" eaLnBrk="0" hangingPunct="0"/>
                <a:r>
                  <a:rPr lang="en-US" sz="1500" b="1">
                    <a:solidFill>
                      <a:srgbClr val="FF0000"/>
                    </a:solidFill>
                    <a:latin typeface="Calibri" pitchFamily="34" charset="0"/>
                  </a:rPr>
                  <a:t>N</a:t>
                </a:r>
              </a:p>
            </p:txBody>
          </p:sp>
        </p:grpSp>
      </p:grpSp>
      <p:sp>
        <p:nvSpPr>
          <p:cNvPr id="23562" name="Line 63"/>
          <p:cNvSpPr>
            <a:spLocks noChangeShapeType="1"/>
          </p:cNvSpPr>
          <p:nvPr/>
        </p:nvSpPr>
        <p:spPr bwMode="auto">
          <a:xfrm>
            <a:off x="4000500" y="4467225"/>
            <a:ext cx="4979988" cy="0"/>
          </a:xfrm>
          <a:prstGeom prst="line">
            <a:avLst/>
          </a:prstGeom>
          <a:noFill/>
          <a:ln w="25400">
            <a:solidFill>
              <a:schemeClr val="tx1"/>
            </a:solidFill>
            <a:round/>
            <a:headEnd/>
            <a:tailEnd/>
          </a:ln>
        </p:spPr>
        <p:txBody>
          <a:bodyPr wrap="none" anchor="ctr"/>
          <a:lstStyle/>
          <a:p>
            <a:endParaRPr lang="en-US"/>
          </a:p>
        </p:txBody>
      </p:sp>
      <p:grpSp>
        <p:nvGrpSpPr>
          <p:cNvPr id="11" name="Group 64"/>
          <p:cNvGrpSpPr>
            <a:grpSpLocks/>
          </p:cNvGrpSpPr>
          <p:nvPr/>
        </p:nvGrpSpPr>
        <p:grpSpPr bwMode="auto">
          <a:xfrm>
            <a:off x="4000500" y="2381250"/>
            <a:ext cx="4987925" cy="2020888"/>
            <a:chOff x="2520" y="1500"/>
            <a:chExt cx="3142" cy="1273"/>
          </a:xfrm>
        </p:grpSpPr>
        <p:sp>
          <p:nvSpPr>
            <p:cNvPr id="23591" name="Line 65"/>
            <p:cNvSpPr>
              <a:spLocks noChangeShapeType="1"/>
            </p:cNvSpPr>
            <p:nvPr/>
          </p:nvSpPr>
          <p:spPr bwMode="auto">
            <a:xfrm>
              <a:off x="2520" y="1500"/>
              <a:ext cx="3137" cy="0"/>
            </a:xfrm>
            <a:prstGeom prst="line">
              <a:avLst/>
            </a:prstGeom>
            <a:noFill/>
            <a:ln w="25400">
              <a:solidFill>
                <a:schemeClr val="tx1"/>
              </a:solidFill>
              <a:round/>
              <a:headEnd/>
              <a:tailEnd/>
            </a:ln>
          </p:spPr>
          <p:txBody>
            <a:bodyPr wrap="none" anchor="ctr"/>
            <a:lstStyle/>
            <a:p>
              <a:endParaRPr lang="en-US"/>
            </a:p>
          </p:txBody>
        </p:sp>
        <p:grpSp>
          <p:nvGrpSpPr>
            <p:cNvPr id="12" name="Group 66"/>
            <p:cNvGrpSpPr>
              <a:grpSpLocks/>
            </p:cNvGrpSpPr>
            <p:nvPr/>
          </p:nvGrpSpPr>
          <p:grpSpPr bwMode="auto">
            <a:xfrm>
              <a:off x="2630" y="1790"/>
              <a:ext cx="2893" cy="759"/>
              <a:chOff x="2586" y="2306"/>
              <a:chExt cx="2893" cy="759"/>
            </a:xfrm>
          </p:grpSpPr>
          <p:grpSp>
            <p:nvGrpSpPr>
              <p:cNvPr id="13" name="Group 67"/>
              <p:cNvGrpSpPr>
                <a:grpSpLocks/>
              </p:cNvGrpSpPr>
              <p:nvPr/>
            </p:nvGrpSpPr>
            <p:grpSpPr bwMode="auto">
              <a:xfrm>
                <a:off x="2586" y="2306"/>
                <a:ext cx="1236" cy="706"/>
                <a:chOff x="2586" y="2306"/>
                <a:chExt cx="1236" cy="706"/>
              </a:xfrm>
            </p:grpSpPr>
            <p:sp>
              <p:nvSpPr>
                <p:cNvPr id="23749" name="Text Box 68"/>
                <p:cNvSpPr txBox="1">
                  <a:spLocks noChangeArrowheads="1"/>
                </p:cNvSpPr>
                <p:nvPr/>
              </p:nvSpPr>
              <p:spPr bwMode="auto">
                <a:xfrm>
                  <a:off x="2586" y="2306"/>
                  <a:ext cx="522" cy="205"/>
                </a:xfrm>
                <a:prstGeom prst="rect">
                  <a:avLst/>
                </a:prstGeom>
                <a:noFill/>
                <a:ln w="9525">
                  <a:noFill/>
                  <a:miter lim="800000"/>
                  <a:headEnd/>
                  <a:tailEnd/>
                </a:ln>
              </p:spPr>
              <p:txBody>
                <a:bodyPr wrap="none">
                  <a:spAutoFit/>
                </a:bodyPr>
                <a:lstStyle/>
                <a:p>
                  <a:pPr algn="ctr" eaLnBrk="0" hangingPunct="0">
                    <a:lnSpc>
                      <a:spcPct val="110000"/>
                    </a:lnSpc>
                  </a:pPr>
                  <a:r>
                    <a:rPr lang="en-US" sz="1400">
                      <a:latin typeface="Calibri" pitchFamily="34" charset="0"/>
                    </a:rPr>
                    <a:t>LaMnO</a:t>
                  </a:r>
                  <a:r>
                    <a:rPr lang="en-US" sz="1400" baseline="-25000">
                      <a:latin typeface="Calibri" pitchFamily="34" charset="0"/>
                    </a:rPr>
                    <a:t>3</a:t>
                  </a:r>
                  <a:endParaRPr lang="en-US" sz="1400">
                    <a:latin typeface="Calibri" pitchFamily="34" charset="0"/>
                  </a:endParaRPr>
                </a:p>
              </p:txBody>
            </p:sp>
            <p:sp>
              <p:nvSpPr>
                <p:cNvPr id="23750" name="Text Box 69"/>
                <p:cNvSpPr txBox="1">
                  <a:spLocks noChangeArrowheads="1"/>
                </p:cNvSpPr>
                <p:nvPr/>
              </p:nvSpPr>
              <p:spPr bwMode="auto">
                <a:xfrm>
                  <a:off x="3597" y="2464"/>
                  <a:ext cx="214" cy="183"/>
                </a:xfrm>
                <a:prstGeom prst="rect">
                  <a:avLst/>
                </a:prstGeom>
                <a:noFill/>
                <a:ln w="9525">
                  <a:noFill/>
                  <a:miter lim="800000"/>
                  <a:headEnd/>
                  <a:tailEnd/>
                </a:ln>
              </p:spPr>
              <p:txBody>
                <a:bodyPr wrap="none">
                  <a:spAutoFit/>
                </a:bodyPr>
                <a:lstStyle/>
                <a:p>
                  <a:pPr eaLnBrk="0" hangingPunct="0"/>
                  <a:r>
                    <a:rPr lang="en-US" sz="1300">
                      <a:latin typeface="Calibri" pitchFamily="34" charset="0"/>
                    </a:rPr>
                    <a:t>e</a:t>
                  </a:r>
                  <a:r>
                    <a:rPr lang="en-US" sz="1300" baseline="-25000">
                      <a:latin typeface="Calibri" pitchFamily="34" charset="0"/>
                    </a:rPr>
                    <a:t>g</a:t>
                  </a:r>
                  <a:endParaRPr lang="en-US" sz="1300">
                    <a:latin typeface="Calibri" pitchFamily="34" charset="0"/>
                  </a:endParaRPr>
                </a:p>
              </p:txBody>
            </p:sp>
            <p:sp>
              <p:nvSpPr>
                <p:cNvPr id="23751" name="Text Box 70"/>
                <p:cNvSpPr txBox="1">
                  <a:spLocks noChangeArrowheads="1"/>
                </p:cNvSpPr>
                <p:nvPr/>
              </p:nvSpPr>
              <p:spPr bwMode="auto">
                <a:xfrm>
                  <a:off x="3597" y="2808"/>
                  <a:ext cx="225" cy="183"/>
                </a:xfrm>
                <a:prstGeom prst="rect">
                  <a:avLst/>
                </a:prstGeom>
                <a:noFill/>
                <a:ln w="9525">
                  <a:noFill/>
                  <a:miter lim="800000"/>
                  <a:headEnd/>
                  <a:tailEnd/>
                </a:ln>
              </p:spPr>
              <p:txBody>
                <a:bodyPr wrap="none">
                  <a:spAutoFit/>
                </a:bodyPr>
                <a:lstStyle/>
                <a:p>
                  <a:pPr eaLnBrk="0" hangingPunct="0"/>
                  <a:r>
                    <a:rPr lang="en-US" sz="1300">
                      <a:latin typeface="Calibri" pitchFamily="34" charset="0"/>
                    </a:rPr>
                    <a:t>t</a:t>
                  </a:r>
                  <a:r>
                    <a:rPr lang="en-US" sz="1300" baseline="-25000">
                      <a:latin typeface="Calibri" pitchFamily="34" charset="0"/>
                    </a:rPr>
                    <a:t>2g</a:t>
                  </a:r>
                  <a:endParaRPr lang="en-US" sz="1300">
                    <a:latin typeface="Calibri" pitchFamily="34" charset="0"/>
                  </a:endParaRPr>
                </a:p>
              </p:txBody>
            </p:sp>
            <p:grpSp>
              <p:nvGrpSpPr>
                <p:cNvPr id="14" name="Group 71"/>
                <p:cNvGrpSpPr>
                  <a:grpSpLocks/>
                </p:cNvGrpSpPr>
                <p:nvPr/>
              </p:nvGrpSpPr>
              <p:grpSpPr bwMode="auto">
                <a:xfrm>
                  <a:off x="2652" y="2493"/>
                  <a:ext cx="946" cy="519"/>
                  <a:chOff x="2173" y="676"/>
                  <a:chExt cx="1360" cy="732"/>
                </a:xfrm>
              </p:grpSpPr>
              <p:sp>
                <p:nvSpPr>
                  <p:cNvPr id="23754" name="Line 72"/>
                  <p:cNvSpPr>
                    <a:spLocks noChangeShapeType="1"/>
                  </p:cNvSpPr>
                  <p:nvPr/>
                </p:nvSpPr>
                <p:spPr bwMode="auto">
                  <a:xfrm>
                    <a:off x="2173" y="1006"/>
                    <a:ext cx="352" cy="0"/>
                  </a:xfrm>
                  <a:prstGeom prst="line">
                    <a:avLst/>
                  </a:prstGeom>
                  <a:noFill/>
                  <a:ln w="19050">
                    <a:solidFill>
                      <a:schemeClr val="tx1"/>
                    </a:solidFill>
                    <a:round/>
                    <a:headEnd/>
                    <a:tailEnd/>
                  </a:ln>
                </p:spPr>
                <p:txBody>
                  <a:bodyPr wrap="none" anchor="ctr"/>
                  <a:lstStyle/>
                  <a:p>
                    <a:endParaRPr lang="en-US"/>
                  </a:p>
                </p:txBody>
              </p:sp>
              <p:sp>
                <p:nvSpPr>
                  <p:cNvPr id="23755" name="Line 73"/>
                  <p:cNvSpPr>
                    <a:spLocks noChangeShapeType="1"/>
                  </p:cNvSpPr>
                  <p:nvPr/>
                </p:nvSpPr>
                <p:spPr bwMode="auto">
                  <a:xfrm>
                    <a:off x="2173" y="1093"/>
                    <a:ext cx="352" cy="0"/>
                  </a:xfrm>
                  <a:prstGeom prst="line">
                    <a:avLst/>
                  </a:prstGeom>
                  <a:noFill/>
                  <a:ln w="19050">
                    <a:solidFill>
                      <a:schemeClr val="tx1"/>
                    </a:solidFill>
                    <a:round/>
                    <a:headEnd/>
                    <a:tailEnd/>
                  </a:ln>
                </p:spPr>
                <p:txBody>
                  <a:bodyPr wrap="none" anchor="ctr"/>
                  <a:lstStyle/>
                  <a:p>
                    <a:endParaRPr lang="en-US"/>
                  </a:p>
                </p:txBody>
              </p:sp>
              <p:sp>
                <p:nvSpPr>
                  <p:cNvPr id="23756" name="Line 74"/>
                  <p:cNvSpPr>
                    <a:spLocks noChangeShapeType="1"/>
                  </p:cNvSpPr>
                  <p:nvPr/>
                </p:nvSpPr>
                <p:spPr bwMode="auto">
                  <a:xfrm>
                    <a:off x="2173" y="1064"/>
                    <a:ext cx="352" cy="0"/>
                  </a:xfrm>
                  <a:prstGeom prst="line">
                    <a:avLst/>
                  </a:prstGeom>
                  <a:noFill/>
                  <a:ln w="19050">
                    <a:solidFill>
                      <a:schemeClr val="tx1"/>
                    </a:solidFill>
                    <a:round/>
                    <a:headEnd/>
                    <a:tailEnd/>
                  </a:ln>
                </p:spPr>
                <p:txBody>
                  <a:bodyPr wrap="none" anchor="ctr"/>
                  <a:lstStyle/>
                  <a:p>
                    <a:endParaRPr lang="en-US"/>
                  </a:p>
                </p:txBody>
              </p:sp>
              <p:sp>
                <p:nvSpPr>
                  <p:cNvPr id="23757" name="Line 75"/>
                  <p:cNvSpPr>
                    <a:spLocks noChangeShapeType="1"/>
                  </p:cNvSpPr>
                  <p:nvPr/>
                </p:nvSpPr>
                <p:spPr bwMode="auto">
                  <a:xfrm>
                    <a:off x="2173" y="1123"/>
                    <a:ext cx="352" cy="0"/>
                  </a:xfrm>
                  <a:prstGeom prst="line">
                    <a:avLst/>
                  </a:prstGeom>
                  <a:noFill/>
                  <a:ln w="19050">
                    <a:solidFill>
                      <a:schemeClr val="tx1"/>
                    </a:solidFill>
                    <a:round/>
                    <a:headEnd/>
                    <a:tailEnd/>
                  </a:ln>
                </p:spPr>
                <p:txBody>
                  <a:bodyPr wrap="none" anchor="ctr"/>
                  <a:lstStyle/>
                  <a:p>
                    <a:endParaRPr lang="en-US"/>
                  </a:p>
                </p:txBody>
              </p:sp>
              <p:sp>
                <p:nvSpPr>
                  <p:cNvPr id="23758" name="Line 76"/>
                  <p:cNvSpPr>
                    <a:spLocks noChangeShapeType="1"/>
                  </p:cNvSpPr>
                  <p:nvPr/>
                </p:nvSpPr>
                <p:spPr bwMode="auto">
                  <a:xfrm>
                    <a:off x="2173" y="1035"/>
                    <a:ext cx="352" cy="0"/>
                  </a:xfrm>
                  <a:prstGeom prst="line">
                    <a:avLst/>
                  </a:prstGeom>
                  <a:noFill/>
                  <a:ln w="19050">
                    <a:solidFill>
                      <a:schemeClr val="tx1"/>
                    </a:solidFill>
                    <a:round/>
                    <a:headEnd/>
                    <a:tailEnd/>
                  </a:ln>
                </p:spPr>
                <p:txBody>
                  <a:bodyPr wrap="none" anchor="ctr"/>
                  <a:lstStyle/>
                  <a:p>
                    <a:endParaRPr lang="en-US"/>
                  </a:p>
                </p:txBody>
              </p:sp>
              <p:sp>
                <p:nvSpPr>
                  <p:cNvPr id="23759" name="Line 77"/>
                  <p:cNvSpPr>
                    <a:spLocks noChangeShapeType="1"/>
                  </p:cNvSpPr>
                  <p:nvPr/>
                </p:nvSpPr>
                <p:spPr bwMode="auto">
                  <a:xfrm>
                    <a:off x="2657" y="1223"/>
                    <a:ext cx="352" cy="0"/>
                  </a:xfrm>
                  <a:prstGeom prst="line">
                    <a:avLst/>
                  </a:prstGeom>
                  <a:noFill/>
                  <a:ln w="19050">
                    <a:solidFill>
                      <a:schemeClr val="tx1"/>
                    </a:solidFill>
                    <a:round/>
                    <a:headEnd/>
                    <a:tailEnd/>
                  </a:ln>
                </p:spPr>
                <p:txBody>
                  <a:bodyPr wrap="none" anchor="ctr"/>
                  <a:lstStyle/>
                  <a:p>
                    <a:endParaRPr lang="en-US"/>
                  </a:p>
                </p:txBody>
              </p:sp>
              <p:sp>
                <p:nvSpPr>
                  <p:cNvPr id="23760" name="Line 78"/>
                  <p:cNvSpPr>
                    <a:spLocks noChangeShapeType="1"/>
                  </p:cNvSpPr>
                  <p:nvPr/>
                </p:nvSpPr>
                <p:spPr bwMode="auto">
                  <a:xfrm>
                    <a:off x="2657" y="1281"/>
                    <a:ext cx="352" cy="0"/>
                  </a:xfrm>
                  <a:prstGeom prst="line">
                    <a:avLst/>
                  </a:prstGeom>
                  <a:noFill/>
                  <a:ln w="19050">
                    <a:solidFill>
                      <a:schemeClr val="tx1"/>
                    </a:solidFill>
                    <a:round/>
                    <a:headEnd/>
                    <a:tailEnd/>
                  </a:ln>
                </p:spPr>
                <p:txBody>
                  <a:bodyPr wrap="none" anchor="ctr"/>
                  <a:lstStyle/>
                  <a:p>
                    <a:endParaRPr lang="en-US"/>
                  </a:p>
                </p:txBody>
              </p:sp>
              <p:sp>
                <p:nvSpPr>
                  <p:cNvPr id="23761" name="Line 79"/>
                  <p:cNvSpPr>
                    <a:spLocks noChangeShapeType="1"/>
                  </p:cNvSpPr>
                  <p:nvPr/>
                </p:nvSpPr>
                <p:spPr bwMode="auto">
                  <a:xfrm>
                    <a:off x="2657" y="1252"/>
                    <a:ext cx="352" cy="0"/>
                  </a:xfrm>
                  <a:prstGeom prst="line">
                    <a:avLst/>
                  </a:prstGeom>
                  <a:noFill/>
                  <a:ln w="19050">
                    <a:solidFill>
                      <a:schemeClr val="tx1"/>
                    </a:solidFill>
                    <a:round/>
                    <a:headEnd/>
                    <a:tailEnd/>
                  </a:ln>
                </p:spPr>
                <p:txBody>
                  <a:bodyPr wrap="none" anchor="ctr"/>
                  <a:lstStyle/>
                  <a:p>
                    <a:endParaRPr lang="en-US"/>
                  </a:p>
                </p:txBody>
              </p:sp>
              <p:sp>
                <p:nvSpPr>
                  <p:cNvPr id="23762" name="Line 80"/>
                  <p:cNvSpPr>
                    <a:spLocks noChangeShapeType="1"/>
                  </p:cNvSpPr>
                  <p:nvPr/>
                </p:nvSpPr>
                <p:spPr bwMode="auto">
                  <a:xfrm>
                    <a:off x="2757" y="1136"/>
                    <a:ext cx="0" cy="184"/>
                  </a:xfrm>
                  <a:prstGeom prst="line">
                    <a:avLst/>
                  </a:prstGeom>
                  <a:noFill/>
                  <a:ln w="25400">
                    <a:solidFill>
                      <a:srgbClr val="0000FF"/>
                    </a:solidFill>
                    <a:round/>
                    <a:headEnd type="triangle" w="sm" len="sm"/>
                    <a:tailEnd/>
                  </a:ln>
                </p:spPr>
                <p:txBody>
                  <a:bodyPr wrap="none" anchor="ctr"/>
                  <a:lstStyle/>
                  <a:p>
                    <a:endParaRPr lang="en-US"/>
                  </a:p>
                </p:txBody>
              </p:sp>
              <p:sp>
                <p:nvSpPr>
                  <p:cNvPr id="23763" name="Line 81"/>
                  <p:cNvSpPr>
                    <a:spLocks noChangeShapeType="1"/>
                  </p:cNvSpPr>
                  <p:nvPr/>
                </p:nvSpPr>
                <p:spPr bwMode="auto">
                  <a:xfrm>
                    <a:off x="2833" y="1136"/>
                    <a:ext cx="0" cy="184"/>
                  </a:xfrm>
                  <a:prstGeom prst="line">
                    <a:avLst/>
                  </a:prstGeom>
                  <a:noFill/>
                  <a:ln w="25400">
                    <a:solidFill>
                      <a:srgbClr val="0000FF"/>
                    </a:solidFill>
                    <a:round/>
                    <a:headEnd type="triangle" w="sm" len="sm"/>
                    <a:tailEnd/>
                  </a:ln>
                </p:spPr>
                <p:txBody>
                  <a:bodyPr wrap="none" anchor="ctr"/>
                  <a:lstStyle/>
                  <a:p>
                    <a:endParaRPr lang="en-US"/>
                  </a:p>
                </p:txBody>
              </p:sp>
              <p:sp>
                <p:nvSpPr>
                  <p:cNvPr id="23764" name="Line 82"/>
                  <p:cNvSpPr>
                    <a:spLocks noChangeShapeType="1"/>
                  </p:cNvSpPr>
                  <p:nvPr/>
                </p:nvSpPr>
                <p:spPr bwMode="auto">
                  <a:xfrm>
                    <a:off x="2909" y="1136"/>
                    <a:ext cx="0" cy="184"/>
                  </a:xfrm>
                  <a:prstGeom prst="line">
                    <a:avLst/>
                  </a:prstGeom>
                  <a:noFill/>
                  <a:ln w="25400">
                    <a:solidFill>
                      <a:srgbClr val="0000FF"/>
                    </a:solidFill>
                    <a:round/>
                    <a:headEnd type="triangle" w="sm" len="sm"/>
                    <a:tailEnd/>
                  </a:ln>
                </p:spPr>
                <p:txBody>
                  <a:bodyPr wrap="none" anchor="ctr"/>
                  <a:lstStyle/>
                  <a:p>
                    <a:endParaRPr lang="en-US"/>
                  </a:p>
                </p:txBody>
              </p:sp>
              <p:sp>
                <p:nvSpPr>
                  <p:cNvPr id="23765" name="Line 83"/>
                  <p:cNvSpPr>
                    <a:spLocks noChangeShapeType="1"/>
                  </p:cNvSpPr>
                  <p:nvPr/>
                </p:nvSpPr>
                <p:spPr bwMode="auto">
                  <a:xfrm>
                    <a:off x="2657" y="772"/>
                    <a:ext cx="352" cy="0"/>
                  </a:xfrm>
                  <a:prstGeom prst="line">
                    <a:avLst/>
                  </a:prstGeom>
                  <a:noFill/>
                  <a:ln w="19050">
                    <a:solidFill>
                      <a:schemeClr val="tx1"/>
                    </a:solidFill>
                    <a:round/>
                    <a:headEnd/>
                    <a:tailEnd/>
                  </a:ln>
                </p:spPr>
                <p:txBody>
                  <a:bodyPr wrap="none" anchor="ctr"/>
                  <a:lstStyle/>
                  <a:p>
                    <a:endParaRPr lang="en-US"/>
                  </a:p>
                </p:txBody>
              </p:sp>
              <p:sp>
                <p:nvSpPr>
                  <p:cNvPr id="23766" name="Line 84"/>
                  <p:cNvSpPr>
                    <a:spLocks noChangeShapeType="1"/>
                  </p:cNvSpPr>
                  <p:nvPr/>
                </p:nvSpPr>
                <p:spPr bwMode="auto">
                  <a:xfrm>
                    <a:off x="2657" y="802"/>
                    <a:ext cx="352" cy="0"/>
                  </a:xfrm>
                  <a:prstGeom prst="line">
                    <a:avLst/>
                  </a:prstGeom>
                  <a:noFill/>
                  <a:ln w="19050">
                    <a:solidFill>
                      <a:schemeClr val="tx1"/>
                    </a:solidFill>
                    <a:round/>
                    <a:headEnd/>
                    <a:tailEnd/>
                  </a:ln>
                </p:spPr>
                <p:txBody>
                  <a:bodyPr wrap="none" anchor="ctr"/>
                  <a:lstStyle/>
                  <a:p>
                    <a:endParaRPr lang="en-US"/>
                  </a:p>
                </p:txBody>
              </p:sp>
              <p:sp>
                <p:nvSpPr>
                  <p:cNvPr id="23767" name="Line 85"/>
                  <p:cNvSpPr>
                    <a:spLocks noChangeShapeType="1"/>
                  </p:cNvSpPr>
                  <p:nvPr/>
                </p:nvSpPr>
                <p:spPr bwMode="auto">
                  <a:xfrm>
                    <a:off x="2833" y="676"/>
                    <a:ext cx="0" cy="184"/>
                  </a:xfrm>
                  <a:prstGeom prst="line">
                    <a:avLst/>
                  </a:prstGeom>
                  <a:noFill/>
                  <a:ln w="25400">
                    <a:solidFill>
                      <a:srgbClr val="0000FF"/>
                    </a:solidFill>
                    <a:round/>
                    <a:headEnd type="triangle" w="sm" len="sm"/>
                    <a:tailEnd/>
                  </a:ln>
                </p:spPr>
                <p:txBody>
                  <a:bodyPr wrap="none" anchor="ctr"/>
                  <a:lstStyle/>
                  <a:p>
                    <a:endParaRPr lang="en-US"/>
                  </a:p>
                </p:txBody>
              </p:sp>
              <p:sp>
                <p:nvSpPr>
                  <p:cNvPr id="23768" name="Line 86"/>
                  <p:cNvSpPr>
                    <a:spLocks noChangeShapeType="1"/>
                  </p:cNvSpPr>
                  <p:nvPr/>
                </p:nvSpPr>
                <p:spPr bwMode="auto">
                  <a:xfrm>
                    <a:off x="3181" y="1313"/>
                    <a:ext cx="352" cy="0"/>
                  </a:xfrm>
                  <a:prstGeom prst="line">
                    <a:avLst/>
                  </a:prstGeom>
                  <a:noFill/>
                  <a:ln w="19050">
                    <a:solidFill>
                      <a:schemeClr val="tx1"/>
                    </a:solidFill>
                    <a:round/>
                    <a:headEnd/>
                    <a:tailEnd/>
                  </a:ln>
                </p:spPr>
                <p:txBody>
                  <a:bodyPr wrap="none" anchor="ctr"/>
                  <a:lstStyle/>
                  <a:p>
                    <a:endParaRPr lang="en-US"/>
                  </a:p>
                </p:txBody>
              </p:sp>
              <p:sp>
                <p:nvSpPr>
                  <p:cNvPr id="23769" name="Line 87"/>
                  <p:cNvSpPr>
                    <a:spLocks noChangeShapeType="1"/>
                  </p:cNvSpPr>
                  <p:nvPr/>
                </p:nvSpPr>
                <p:spPr bwMode="auto">
                  <a:xfrm>
                    <a:off x="3181" y="1343"/>
                    <a:ext cx="352" cy="0"/>
                  </a:xfrm>
                  <a:prstGeom prst="line">
                    <a:avLst/>
                  </a:prstGeom>
                  <a:noFill/>
                  <a:ln w="19050">
                    <a:solidFill>
                      <a:schemeClr val="tx1"/>
                    </a:solidFill>
                    <a:round/>
                    <a:headEnd/>
                    <a:tailEnd/>
                  </a:ln>
                </p:spPr>
                <p:txBody>
                  <a:bodyPr wrap="none" anchor="ctr"/>
                  <a:lstStyle/>
                  <a:p>
                    <a:endParaRPr lang="en-US"/>
                  </a:p>
                </p:txBody>
              </p:sp>
              <p:sp>
                <p:nvSpPr>
                  <p:cNvPr id="23770" name="Line 88"/>
                  <p:cNvSpPr>
                    <a:spLocks noChangeShapeType="1"/>
                  </p:cNvSpPr>
                  <p:nvPr/>
                </p:nvSpPr>
                <p:spPr bwMode="auto">
                  <a:xfrm>
                    <a:off x="3181" y="1203"/>
                    <a:ext cx="352" cy="0"/>
                  </a:xfrm>
                  <a:prstGeom prst="line">
                    <a:avLst/>
                  </a:prstGeom>
                  <a:noFill/>
                  <a:ln w="19050">
                    <a:solidFill>
                      <a:schemeClr val="tx1"/>
                    </a:solidFill>
                    <a:round/>
                    <a:headEnd/>
                    <a:tailEnd/>
                  </a:ln>
                </p:spPr>
                <p:txBody>
                  <a:bodyPr wrap="none" anchor="ctr"/>
                  <a:lstStyle/>
                  <a:p>
                    <a:endParaRPr lang="en-US"/>
                  </a:p>
                </p:txBody>
              </p:sp>
              <p:sp>
                <p:nvSpPr>
                  <p:cNvPr id="23771" name="Line 89"/>
                  <p:cNvSpPr>
                    <a:spLocks noChangeShapeType="1"/>
                  </p:cNvSpPr>
                  <p:nvPr/>
                </p:nvSpPr>
                <p:spPr bwMode="auto">
                  <a:xfrm>
                    <a:off x="3286" y="1224"/>
                    <a:ext cx="0" cy="184"/>
                  </a:xfrm>
                  <a:prstGeom prst="line">
                    <a:avLst/>
                  </a:prstGeom>
                  <a:noFill/>
                  <a:ln w="25400">
                    <a:solidFill>
                      <a:srgbClr val="0000FF"/>
                    </a:solidFill>
                    <a:round/>
                    <a:headEnd type="triangle" w="sm" len="sm"/>
                    <a:tailEnd/>
                  </a:ln>
                </p:spPr>
                <p:txBody>
                  <a:bodyPr wrap="none" anchor="ctr"/>
                  <a:lstStyle/>
                  <a:p>
                    <a:endParaRPr lang="en-US"/>
                  </a:p>
                </p:txBody>
              </p:sp>
              <p:sp>
                <p:nvSpPr>
                  <p:cNvPr id="23772" name="Line 90"/>
                  <p:cNvSpPr>
                    <a:spLocks noChangeShapeType="1"/>
                  </p:cNvSpPr>
                  <p:nvPr/>
                </p:nvSpPr>
                <p:spPr bwMode="auto">
                  <a:xfrm>
                    <a:off x="3438" y="1224"/>
                    <a:ext cx="0" cy="184"/>
                  </a:xfrm>
                  <a:prstGeom prst="line">
                    <a:avLst/>
                  </a:prstGeom>
                  <a:noFill/>
                  <a:ln w="25400">
                    <a:solidFill>
                      <a:srgbClr val="0000FF"/>
                    </a:solidFill>
                    <a:round/>
                    <a:headEnd type="triangle" w="sm" len="sm"/>
                    <a:tailEnd/>
                  </a:ln>
                </p:spPr>
                <p:txBody>
                  <a:bodyPr wrap="none" anchor="ctr"/>
                  <a:lstStyle/>
                  <a:p>
                    <a:endParaRPr lang="en-US"/>
                  </a:p>
                </p:txBody>
              </p:sp>
              <p:sp>
                <p:nvSpPr>
                  <p:cNvPr id="23773" name="Line 91"/>
                  <p:cNvSpPr>
                    <a:spLocks noChangeShapeType="1"/>
                  </p:cNvSpPr>
                  <p:nvPr/>
                </p:nvSpPr>
                <p:spPr bwMode="auto">
                  <a:xfrm>
                    <a:off x="3362" y="1092"/>
                    <a:ext cx="0" cy="184"/>
                  </a:xfrm>
                  <a:prstGeom prst="line">
                    <a:avLst/>
                  </a:prstGeom>
                  <a:noFill/>
                  <a:ln w="25400">
                    <a:solidFill>
                      <a:srgbClr val="0000FF"/>
                    </a:solidFill>
                    <a:round/>
                    <a:headEnd type="triangle" w="sm" len="sm"/>
                    <a:tailEnd/>
                  </a:ln>
                </p:spPr>
                <p:txBody>
                  <a:bodyPr wrap="none" anchor="ctr"/>
                  <a:lstStyle/>
                  <a:p>
                    <a:endParaRPr lang="en-US"/>
                  </a:p>
                </p:txBody>
              </p:sp>
              <p:sp>
                <p:nvSpPr>
                  <p:cNvPr id="23774" name="Line 92"/>
                  <p:cNvSpPr>
                    <a:spLocks noChangeShapeType="1"/>
                  </p:cNvSpPr>
                  <p:nvPr/>
                </p:nvSpPr>
                <p:spPr bwMode="auto">
                  <a:xfrm>
                    <a:off x="3181" y="853"/>
                    <a:ext cx="352" cy="0"/>
                  </a:xfrm>
                  <a:prstGeom prst="line">
                    <a:avLst/>
                  </a:prstGeom>
                  <a:noFill/>
                  <a:ln w="19050">
                    <a:solidFill>
                      <a:schemeClr val="tx1"/>
                    </a:solidFill>
                    <a:round/>
                    <a:headEnd/>
                    <a:tailEnd/>
                  </a:ln>
                </p:spPr>
                <p:txBody>
                  <a:bodyPr wrap="none" anchor="ctr"/>
                  <a:lstStyle/>
                  <a:p>
                    <a:endParaRPr lang="en-US"/>
                  </a:p>
                </p:txBody>
              </p:sp>
              <p:sp>
                <p:nvSpPr>
                  <p:cNvPr id="23775" name="Line 93"/>
                  <p:cNvSpPr>
                    <a:spLocks noChangeShapeType="1"/>
                  </p:cNvSpPr>
                  <p:nvPr/>
                </p:nvSpPr>
                <p:spPr bwMode="auto">
                  <a:xfrm>
                    <a:off x="3362" y="748"/>
                    <a:ext cx="0" cy="184"/>
                  </a:xfrm>
                  <a:prstGeom prst="line">
                    <a:avLst/>
                  </a:prstGeom>
                  <a:noFill/>
                  <a:ln w="25400">
                    <a:solidFill>
                      <a:srgbClr val="0000FF"/>
                    </a:solidFill>
                    <a:round/>
                    <a:headEnd type="triangle" w="sm" len="sm"/>
                    <a:tailEnd/>
                  </a:ln>
                </p:spPr>
                <p:txBody>
                  <a:bodyPr wrap="none" anchor="ctr"/>
                  <a:lstStyle/>
                  <a:p>
                    <a:endParaRPr lang="en-US"/>
                  </a:p>
                </p:txBody>
              </p:sp>
              <p:sp>
                <p:nvSpPr>
                  <p:cNvPr id="23776" name="Line 94"/>
                  <p:cNvSpPr>
                    <a:spLocks noChangeShapeType="1"/>
                  </p:cNvSpPr>
                  <p:nvPr/>
                </p:nvSpPr>
                <p:spPr bwMode="auto">
                  <a:xfrm>
                    <a:off x="3181" y="721"/>
                    <a:ext cx="352" cy="0"/>
                  </a:xfrm>
                  <a:prstGeom prst="line">
                    <a:avLst/>
                  </a:prstGeom>
                  <a:noFill/>
                  <a:ln w="19050">
                    <a:solidFill>
                      <a:schemeClr val="tx1"/>
                    </a:solidFill>
                    <a:round/>
                    <a:headEnd/>
                    <a:tailEnd/>
                  </a:ln>
                </p:spPr>
                <p:txBody>
                  <a:bodyPr wrap="none" anchor="ctr"/>
                  <a:lstStyle/>
                  <a:p>
                    <a:endParaRPr lang="en-US"/>
                  </a:p>
                </p:txBody>
              </p:sp>
              <p:sp>
                <p:nvSpPr>
                  <p:cNvPr id="23777" name="Line 95"/>
                  <p:cNvSpPr>
                    <a:spLocks noChangeShapeType="1"/>
                  </p:cNvSpPr>
                  <p:nvPr/>
                </p:nvSpPr>
                <p:spPr bwMode="auto">
                  <a:xfrm>
                    <a:off x="2538" y="1064"/>
                    <a:ext cx="108" cy="188"/>
                  </a:xfrm>
                  <a:prstGeom prst="line">
                    <a:avLst/>
                  </a:prstGeom>
                  <a:noFill/>
                  <a:ln w="6350">
                    <a:solidFill>
                      <a:schemeClr val="tx1"/>
                    </a:solidFill>
                    <a:round/>
                    <a:headEnd/>
                    <a:tailEnd/>
                  </a:ln>
                </p:spPr>
                <p:txBody>
                  <a:bodyPr wrap="none" anchor="ctr"/>
                  <a:lstStyle/>
                  <a:p>
                    <a:endParaRPr lang="en-US"/>
                  </a:p>
                </p:txBody>
              </p:sp>
              <p:sp>
                <p:nvSpPr>
                  <p:cNvPr id="23778" name="Line 96"/>
                  <p:cNvSpPr>
                    <a:spLocks noChangeShapeType="1"/>
                  </p:cNvSpPr>
                  <p:nvPr/>
                </p:nvSpPr>
                <p:spPr bwMode="auto">
                  <a:xfrm flipV="1">
                    <a:off x="2538" y="788"/>
                    <a:ext cx="112" cy="272"/>
                  </a:xfrm>
                  <a:prstGeom prst="line">
                    <a:avLst/>
                  </a:prstGeom>
                  <a:noFill/>
                  <a:ln w="6350">
                    <a:solidFill>
                      <a:schemeClr val="tx1"/>
                    </a:solidFill>
                    <a:round/>
                    <a:headEnd/>
                    <a:tailEnd/>
                  </a:ln>
                </p:spPr>
                <p:txBody>
                  <a:bodyPr wrap="none" anchor="ctr"/>
                  <a:lstStyle/>
                  <a:p>
                    <a:endParaRPr lang="en-US"/>
                  </a:p>
                </p:txBody>
              </p:sp>
              <p:sp>
                <p:nvSpPr>
                  <p:cNvPr id="23779" name="Line 97"/>
                  <p:cNvSpPr>
                    <a:spLocks noChangeShapeType="1"/>
                  </p:cNvSpPr>
                  <p:nvPr/>
                </p:nvSpPr>
                <p:spPr bwMode="auto">
                  <a:xfrm>
                    <a:off x="3022" y="788"/>
                    <a:ext cx="148" cy="64"/>
                  </a:xfrm>
                  <a:prstGeom prst="line">
                    <a:avLst/>
                  </a:prstGeom>
                  <a:noFill/>
                  <a:ln w="6350">
                    <a:solidFill>
                      <a:schemeClr val="tx1"/>
                    </a:solidFill>
                    <a:round/>
                    <a:headEnd/>
                    <a:tailEnd/>
                  </a:ln>
                </p:spPr>
                <p:txBody>
                  <a:bodyPr wrap="none" anchor="ctr"/>
                  <a:lstStyle/>
                  <a:p>
                    <a:endParaRPr lang="en-US"/>
                  </a:p>
                </p:txBody>
              </p:sp>
              <p:sp>
                <p:nvSpPr>
                  <p:cNvPr id="23780" name="Line 98"/>
                  <p:cNvSpPr>
                    <a:spLocks noChangeShapeType="1"/>
                  </p:cNvSpPr>
                  <p:nvPr/>
                </p:nvSpPr>
                <p:spPr bwMode="auto">
                  <a:xfrm flipV="1">
                    <a:off x="3022" y="720"/>
                    <a:ext cx="148" cy="64"/>
                  </a:xfrm>
                  <a:prstGeom prst="line">
                    <a:avLst/>
                  </a:prstGeom>
                  <a:noFill/>
                  <a:ln w="6350">
                    <a:solidFill>
                      <a:schemeClr val="tx1"/>
                    </a:solidFill>
                    <a:round/>
                    <a:headEnd/>
                    <a:tailEnd/>
                  </a:ln>
                </p:spPr>
                <p:txBody>
                  <a:bodyPr wrap="none" anchor="ctr"/>
                  <a:lstStyle/>
                  <a:p>
                    <a:endParaRPr lang="en-US"/>
                  </a:p>
                </p:txBody>
              </p:sp>
              <p:sp>
                <p:nvSpPr>
                  <p:cNvPr id="23781" name="Line 99"/>
                  <p:cNvSpPr>
                    <a:spLocks noChangeShapeType="1"/>
                  </p:cNvSpPr>
                  <p:nvPr/>
                </p:nvSpPr>
                <p:spPr bwMode="auto">
                  <a:xfrm>
                    <a:off x="3022" y="1252"/>
                    <a:ext cx="152" cy="76"/>
                  </a:xfrm>
                  <a:prstGeom prst="line">
                    <a:avLst/>
                  </a:prstGeom>
                  <a:noFill/>
                  <a:ln w="6350">
                    <a:solidFill>
                      <a:schemeClr val="tx1"/>
                    </a:solidFill>
                    <a:round/>
                    <a:headEnd/>
                    <a:tailEnd/>
                  </a:ln>
                </p:spPr>
                <p:txBody>
                  <a:bodyPr wrap="none" anchor="ctr"/>
                  <a:lstStyle/>
                  <a:p>
                    <a:endParaRPr lang="en-US"/>
                  </a:p>
                </p:txBody>
              </p:sp>
              <p:sp>
                <p:nvSpPr>
                  <p:cNvPr id="23782" name="Line 100"/>
                  <p:cNvSpPr>
                    <a:spLocks noChangeShapeType="1"/>
                  </p:cNvSpPr>
                  <p:nvPr/>
                </p:nvSpPr>
                <p:spPr bwMode="auto">
                  <a:xfrm flipV="1">
                    <a:off x="3018" y="1204"/>
                    <a:ext cx="152" cy="44"/>
                  </a:xfrm>
                  <a:prstGeom prst="line">
                    <a:avLst/>
                  </a:prstGeom>
                  <a:noFill/>
                  <a:ln w="6350">
                    <a:solidFill>
                      <a:schemeClr val="tx1"/>
                    </a:solidFill>
                    <a:round/>
                    <a:headEnd/>
                    <a:tailEnd/>
                  </a:ln>
                </p:spPr>
                <p:txBody>
                  <a:bodyPr wrap="none" anchor="ctr"/>
                  <a:lstStyle/>
                  <a:p>
                    <a:endParaRPr lang="en-US"/>
                  </a:p>
                </p:txBody>
              </p:sp>
            </p:grpSp>
            <p:sp>
              <p:nvSpPr>
                <p:cNvPr id="23753" name="Rectangle 101"/>
                <p:cNvSpPr>
                  <a:spLocks noChangeArrowheads="1"/>
                </p:cNvSpPr>
                <p:nvPr/>
              </p:nvSpPr>
              <p:spPr bwMode="auto">
                <a:xfrm>
                  <a:off x="3141" y="2306"/>
                  <a:ext cx="557" cy="205"/>
                </a:xfrm>
                <a:prstGeom prst="rect">
                  <a:avLst/>
                </a:prstGeom>
                <a:noFill/>
                <a:ln w="9525" algn="ctr">
                  <a:noFill/>
                  <a:miter lim="800000"/>
                  <a:headEnd/>
                  <a:tailEnd/>
                </a:ln>
              </p:spPr>
              <p:txBody>
                <a:bodyPr wrap="none">
                  <a:spAutoFit/>
                </a:bodyPr>
                <a:lstStyle/>
                <a:p>
                  <a:pPr algn="ctr" eaLnBrk="0" hangingPunct="0">
                    <a:lnSpc>
                      <a:spcPct val="110000"/>
                    </a:lnSpc>
                  </a:pPr>
                  <a:r>
                    <a:rPr lang="en-US" sz="1400">
                      <a:solidFill>
                        <a:srgbClr val="000099"/>
                      </a:solidFill>
                      <a:latin typeface="Calibri" pitchFamily="34" charset="0"/>
                    </a:rPr>
                    <a:t>Mn</a:t>
                  </a:r>
                  <a:r>
                    <a:rPr lang="en-US" sz="1400" baseline="30000">
                      <a:solidFill>
                        <a:srgbClr val="000099"/>
                      </a:solidFill>
                      <a:latin typeface="Calibri" pitchFamily="34" charset="0"/>
                    </a:rPr>
                    <a:t>3+</a:t>
                  </a:r>
                  <a:r>
                    <a:rPr lang="en-US" sz="1400" baseline="30000">
                      <a:solidFill>
                        <a:srgbClr val="0000FF"/>
                      </a:solidFill>
                      <a:latin typeface="Calibri" pitchFamily="34" charset="0"/>
                    </a:rPr>
                    <a:t> </a:t>
                  </a:r>
                  <a:r>
                    <a:rPr lang="en-US" sz="1400">
                      <a:latin typeface="Calibri" pitchFamily="34" charset="0"/>
                    </a:rPr>
                    <a:t>3d</a:t>
                  </a:r>
                  <a:r>
                    <a:rPr lang="en-US" sz="1400" baseline="30000">
                      <a:latin typeface="Calibri" pitchFamily="34" charset="0"/>
                    </a:rPr>
                    <a:t> 4</a:t>
                  </a:r>
                </a:p>
              </p:txBody>
            </p:sp>
          </p:grpSp>
          <p:grpSp>
            <p:nvGrpSpPr>
              <p:cNvPr id="15" name="Group 102"/>
              <p:cNvGrpSpPr>
                <a:grpSpLocks/>
              </p:cNvGrpSpPr>
              <p:nvPr/>
            </p:nvGrpSpPr>
            <p:grpSpPr bwMode="auto">
              <a:xfrm>
                <a:off x="3991" y="2316"/>
                <a:ext cx="1488" cy="749"/>
                <a:chOff x="3991" y="2634"/>
                <a:chExt cx="1488" cy="749"/>
              </a:xfrm>
            </p:grpSpPr>
            <p:sp>
              <p:nvSpPr>
                <p:cNvPr id="23599" name="Line 103"/>
                <p:cNvSpPr>
                  <a:spLocks noChangeShapeType="1"/>
                </p:cNvSpPr>
                <p:nvPr/>
              </p:nvSpPr>
              <p:spPr bwMode="auto">
                <a:xfrm>
                  <a:off x="4073" y="2726"/>
                  <a:ext cx="574" cy="0"/>
                </a:xfrm>
                <a:prstGeom prst="line">
                  <a:avLst/>
                </a:prstGeom>
                <a:noFill/>
                <a:ln w="9525">
                  <a:solidFill>
                    <a:schemeClr val="tx1"/>
                  </a:solidFill>
                  <a:round/>
                  <a:headEnd/>
                  <a:tailEnd/>
                </a:ln>
              </p:spPr>
              <p:txBody>
                <a:bodyPr wrap="none" anchor="ctr"/>
                <a:lstStyle/>
                <a:p>
                  <a:endParaRPr lang="en-US"/>
                </a:p>
              </p:txBody>
            </p:sp>
            <p:sp>
              <p:nvSpPr>
                <p:cNvPr id="23600" name="Line 104"/>
                <p:cNvSpPr>
                  <a:spLocks noChangeShapeType="1"/>
                </p:cNvSpPr>
                <p:nvPr/>
              </p:nvSpPr>
              <p:spPr bwMode="auto">
                <a:xfrm>
                  <a:off x="4073" y="2916"/>
                  <a:ext cx="574" cy="0"/>
                </a:xfrm>
                <a:prstGeom prst="line">
                  <a:avLst/>
                </a:prstGeom>
                <a:noFill/>
                <a:ln w="9525">
                  <a:solidFill>
                    <a:schemeClr val="tx1"/>
                  </a:solidFill>
                  <a:round/>
                  <a:headEnd/>
                  <a:tailEnd/>
                </a:ln>
              </p:spPr>
              <p:txBody>
                <a:bodyPr wrap="none" anchor="ctr"/>
                <a:lstStyle/>
                <a:p>
                  <a:endParaRPr lang="en-US"/>
                </a:p>
              </p:txBody>
            </p:sp>
            <p:sp>
              <p:nvSpPr>
                <p:cNvPr id="23601" name="Line 105"/>
                <p:cNvSpPr>
                  <a:spLocks noChangeShapeType="1"/>
                </p:cNvSpPr>
                <p:nvPr/>
              </p:nvSpPr>
              <p:spPr bwMode="auto">
                <a:xfrm>
                  <a:off x="4073" y="3107"/>
                  <a:ext cx="574" cy="0"/>
                </a:xfrm>
                <a:prstGeom prst="line">
                  <a:avLst/>
                </a:prstGeom>
                <a:noFill/>
                <a:ln w="9525">
                  <a:solidFill>
                    <a:schemeClr val="tx1"/>
                  </a:solidFill>
                  <a:round/>
                  <a:headEnd/>
                  <a:tailEnd/>
                </a:ln>
              </p:spPr>
              <p:txBody>
                <a:bodyPr wrap="none" anchor="ctr"/>
                <a:lstStyle/>
                <a:p>
                  <a:endParaRPr lang="en-US"/>
                </a:p>
              </p:txBody>
            </p:sp>
            <p:sp>
              <p:nvSpPr>
                <p:cNvPr id="23602" name="Line 106"/>
                <p:cNvSpPr>
                  <a:spLocks noChangeShapeType="1"/>
                </p:cNvSpPr>
                <p:nvPr/>
              </p:nvSpPr>
              <p:spPr bwMode="auto">
                <a:xfrm>
                  <a:off x="4078" y="3297"/>
                  <a:ext cx="574" cy="0"/>
                </a:xfrm>
                <a:prstGeom prst="line">
                  <a:avLst/>
                </a:prstGeom>
                <a:noFill/>
                <a:ln w="9525">
                  <a:solidFill>
                    <a:schemeClr val="tx1"/>
                  </a:solidFill>
                  <a:round/>
                  <a:headEnd/>
                  <a:tailEnd/>
                </a:ln>
              </p:spPr>
              <p:txBody>
                <a:bodyPr wrap="none" anchor="ctr"/>
                <a:lstStyle/>
                <a:p>
                  <a:endParaRPr lang="en-US"/>
                </a:p>
              </p:txBody>
            </p:sp>
            <p:sp>
              <p:nvSpPr>
                <p:cNvPr id="23603" name="Line 107"/>
                <p:cNvSpPr>
                  <a:spLocks noChangeShapeType="1"/>
                </p:cNvSpPr>
                <p:nvPr/>
              </p:nvSpPr>
              <p:spPr bwMode="auto">
                <a:xfrm rot="5400000">
                  <a:off x="4361" y="3009"/>
                  <a:ext cx="574" cy="0"/>
                </a:xfrm>
                <a:prstGeom prst="line">
                  <a:avLst/>
                </a:prstGeom>
                <a:noFill/>
                <a:ln w="9525">
                  <a:solidFill>
                    <a:schemeClr val="tx1"/>
                  </a:solidFill>
                  <a:round/>
                  <a:headEnd/>
                  <a:tailEnd/>
                </a:ln>
              </p:spPr>
              <p:txBody>
                <a:bodyPr wrap="none" anchor="ctr"/>
                <a:lstStyle/>
                <a:p>
                  <a:endParaRPr lang="en-US"/>
                </a:p>
              </p:txBody>
            </p:sp>
            <p:sp>
              <p:nvSpPr>
                <p:cNvPr id="23604" name="Line 108"/>
                <p:cNvSpPr>
                  <a:spLocks noChangeShapeType="1"/>
                </p:cNvSpPr>
                <p:nvPr/>
              </p:nvSpPr>
              <p:spPr bwMode="auto">
                <a:xfrm rot="5400000">
                  <a:off x="4171" y="3009"/>
                  <a:ext cx="574" cy="0"/>
                </a:xfrm>
                <a:prstGeom prst="line">
                  <a:avLst/>
                </a:prstGeom>
                <a:noFill/>
                <a:ln w="9525">
                  <a:solidFill>
                    <a:schemeClr val="tx1"/>
                  </a:solidFill>
                  <a:round/>
                  <a:headEnd/>
                  <a:tailEnd/>
                </a:ln>
              </p:spPr>
              <p:txBody>
                <a:bodyPr wrap="none" anchor="ctr"/>
                <a:lstStyle/>
                <a:p>
                  <a:endParaRPr lang="en-US"/>
                </a:p>
              </p:txBody>
            </p:sp>
            <p:sp>
              <p:nvSpPr>
                <p:cNvPr id="23605" name="Line 109"/>
                <p:cNvSpPr>
                  <a:spLocks noChangeShapeType="1"/>
                </p:cNvSpPr>
                <p:nvPr/>
              </p:nvSpPr>
              <p:spPr bwMode="auto">
                <a:xfrm rot="5400000">
                  <a:off x="3980" y="3009"/>
                  <a:ext cx="574" cy="0"/>
                </a:xfrm>
                <a:prstGeom prst="line">
                  <a:avLst/>
                </a:prstGeom>
                <a:noFill/>
                <a:ln w="9525">
                  <a:solidFill>
                    <a:schemeClr val="tx1"/>
                  </a:solidFill>
                  <a:round/>
                  <a:headEnd/>
                  <a:tailEnd/>
                </a:ln>
              </p:spPr>
              <p:txBody>
                <a:bodyPr wrap="none" anchor="ctr"/>
                <a:lstStyle/>
                <a:p>
                  <a:endParaRPr lang="en-US"/>
                </a:p>
              </p:txBody>
            </p:sp>
            <p:sp>
              <p:nvSpPr>
                <p:cNvPr id="23606" name="Line 110"/>
                <p:cNvSpPr>
                  <a:spLocks noChangeShapeType="1"/>
                </p:cNvSpPr>
                <p:nvPr/>
              </p:nvSpPr>
              <p:spPr bwMode="auto">
                <a:xfrm rot="5400000">
                  <a:off x="3790" y="3014"/>
                  <a:ext cx="574" cy="0"/>
                </a:xfrm>
                <a:prstGeom prst="line">
                  <a:avLst/>
                </a:prstGeom>
                <a:noFill/>
                <a:ln w="9525">
                  <a:solidFill>
                    <a:schemeClr val="tx1"/>
                  </a:solidFill>
                  <a:round/>
                  <a:headEnd/>
                  <a:tailEnd/>
                </a:ln>
              </p:spPr>
              <p:txBody>
                <a:bodyPr wrap="none" anchor="ctr"/>
                <a:lstStyle/>
                <a:p>
                  <a:endParaRPr lang="en-US"/>
                </a:p>
              </p:txBody>
            </p:sp>
            <p:grpSp>
              <p:nvGrpSpPr>
                <p:cNvPr id="16" name="Group 111"/>
                <p:cNvGrpSpPr>
                  <a:grpSpLocks/>
                </p:cNvGrpSpPr>
                <p:nvPr/>
              </p:nvGrpSpPr>
              <p:grpSpPr bwMode="auto">
                <a:xfrm>
                  <a:off x="4372" y="3277"/>
                  <a:ext cx="171" cy="40"/>
                  <a:chOff x="3557" y="1642"/>
                  <a:chExt cx="1354" cy="268"/>
                </a:xfrm>
              </p:grpSpPr>
              <p:sp>
                <p:nvSpPr>
                  <p:cNvPr id="23746" name="Freeform 112"/>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47" name="Freeform 113"/>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48" name="Oval 114"/>
                  <p:cNvSpPr>
                    <a:spLocks noChangeArrowheads="1"/>
                  </p:cNvSpPr>
                  <p:nvPr/>
                </p:nvSpPr>
                <p:spPr bwMode="auto">
                  <a:xfrm>
                    <a:off x="4178" y="1683"/>
                    <a:ext cx="112" cy="186"/>
                  </a:xfrm>
                  <a:prstGeom prst="ellipse">
                    <a:avLst/>
                  </a:prstGeom>
                  <a:solidFill>
                    <a:srgbClr val="0000CC"/>
                  </a:solidFill>
                  <a:ln w="9525">
                    <a:solidFill>
                      <a:schemeClr val="tx1"/>
                    </a:solidFill>
                    <a:round/>
                    <a:headEnd/>
                    <a:tailEnd/>
                  </a:ln>
                </p:spPr>
                <p:txBody>
                  <a:bodyPr wrap="none" anchor="ctr"/>
                  <a:lstStyle/>
                  <a:p>
                    <a:endParaRPr lang="en-US">
                      <a:latin typeface="Calibri" pitchFamily="34" charset="0"/>
                    </a:endParaRPr>
                  </a:p>
                </p:txBody>
              </p:sp>
            </p:grpSp>
            <p:grpSp>
              <p:nvGrpSpPr>
                <p:cNvPr id="17" name="Group 115"/>
                <p:cNvGrpSpPr>
                  <a:grpSpLocks/>
                </p:cNvGrpSpPr>
                <p:nvPr/>
              </p:nvGrpSpPr>
              <p:grpSpPr bwMode="auto">
                <a:xfrm rot="-5400000">
                  <a:off x="4371" y="2707"/>
                  <a:ext cx="171" cy="40"/>
                  <a:chOff x="3557" y="1642"/>
                  <a:chExt cx="1354" cy="268"/>
                </a:xfrm>
              </p:grpSpPr>
              <p:sp>
                <p:nvSpPr>
                  <p:cNvPr id="23743" name="Freeform 116"/>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44" name="Freeform 117"/>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45" name="Oval 118"/>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18" name="Group 119"/>
                <p:cNvGrpSpPr>
                  <a:grpSpLocks/>
                </p:cNvGrpSpPr>
                <p:nvPr/>
              </p:nvGrpSpPr>
              <p:grpSpPr bwMode="auto">
                <a:xfrm>
                  <a:off x="4372" y="2896"/>
                  <a:ext cx="171" cy="40"/>
                  <a:chOff x="3557" y="1642"/>
                  <a:chExt cx="1354" cy="268"/>
                </a:xfrm>
              </p:grpSpPr>
              <p:sp>
                <p:nvSpPr>
                  <p:cNvPr id="23740" name="Freeform 120"/>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41" name="Freeform 121"/>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42" name="Oval 122"/>
                  <p:cNvSpPr>
                    <a:spLocks noChangeArrowheads="1"/>
                  </p:cNvSpPr>
                  <p:nvPr/>
                </p:nvSpPr>
                <p:spPr bwMode="auto">
                  <a:xfrm>
                    <a:off x="4178" y="1683"/>
                    <a:ext cx="112" cy="186"/>
                  </a:xfrm>
                  <a:prstGeom prst="ellipse">
                    <a:avLst/>
                  </a:prstGeom>
                  <a:solidFill>
                    <a:srgbClr val="0000CC"/>
                  </a:solidFill>
                  <a:ln w="9525">
                    <a:solidFill>
                      <a:schemeClr val="tx1"/>
                    </a:solidFill>
                    <a:round/>
                    <a:headEnd/>
                    <a:tailEnd/>
                  </a:ln>
                </p:spPr>
                <p:txBody>
                  <a:bodyPr wrap="none" anchor="ctr"/>
                  <a:lstStyle/>
                  <a:p>
                    <a:endParaRPr lang="en-US">
                      <a:latin typeface="Calibri" pitchFamily="34" charset="0"/>
                    </a:endParaRPr>
                  </a:p>
                </p:txBody>
              </p:sp>
            </p:grpSp>
            <p:grpSp>
              <p:nvGrpSpPr>
                <p:cNvPr id="19" name="Group 123"/>
                <p:cNvGrpSpPr>
                  <a:grpSpLocks/>
                </p:cNvGrpSpPr>
                <p:nvPr/>
              </p:nvGrpSpPr>
              <p:grpSpPr bwMode="auto">
                <a:xfrm>
                  <a:off x="3991" y="3277"/>
                  <a:ext cx="171" cy="40"/>
                  <a:chOff x="3557" y="1642"/>
                  <a:chExt cx="1354" cy="268"/>
                </a:xfrm>
              </p:grpSpPr>
              <p:sp>
                <p:nvSpPr>
                  <p:cNvPr id="23737" name="Freeform 124"/>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38" name="Freeform 125"/>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39" name="Oval 126"/>
                  <p:cNvSpPr>
                    <a:spLocks noChangeArrowheads="1"/>
                  </p:cNvSpPr>
                  <p:nvPr/>
                </p:nvSpPr>
                <p:spPr bwMode="auto">
                  <a:xfrm>
                    <a:off x="4178" y="1683"/>
                    <a:ext cx="112" cy="186"/>
                  </a:xfrm>
                  <a:prstGeom prst="ellipse">
                    <a:avLst/>
                  </a:prstGeom>
                  <a:solidFill>
                    <a:srgbClr val="0000CC"/>
                  </a:solidFill>
                  <a:ln w="9525">
                    <a:solidFill>
                      <a:schemeClr val="tx1"/>
                    </a:solidFill>
                    <a:round/>
                    <a:headEnd/>
                    <a:tailEnd/>
                  </a:ln>
                </p:spPr>
                <p:txBody>
                  <a:bodyPr wrap="none" anchor="ctr"/>
                  <a:lstStyle/>
                  <a:p>
                    <a:endParaRPr lang="en-US">
                      <a:latin typeface="Calibri" pitchFamily="34" charset="0"/>
                    </a:endParaRPr>
                  </a:p>
                </p:txBody>
              </p:sp>
            </p:grpSp>
            <p:grpSp>
              <p:nvGrpSpPr>
                <p:cNvPr id="20" name="Group 127"/>
                <p:cNvGrpSpPr>
                  <a:grpSpLocks/>
                </p:cNvGrpSpPr>
                <p:nvPr/>
              </p:nvGrpSpPr>
              <p:grpSpPr bwMode="auto">
                <a:xfrm rot="-5400000">
                  <a:off x="3991" y="2706"/>
                  <a:ext cx="171" cy="40"/>
                  <a:chOff x="3557" y="1642"/>
                  <a:chExt cx="1354" cy="268"/>
                </a:xfrm>
              </p:grpSpPr>
              <p:sp>
                <p:nvSpPr>
                  <p:cNvPr id="23734" name="Freeform 128"/>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35" name="Freeform 129"/>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36" name="Oval 130"/>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1" name="Group 131"/>
                <p:cNvGrpSpPr>
                  <a:grpSpLocks/>
                </p:cNvGrpSpPr>
                <p:nvPr/>
              </p:nvGrpSpPr>
              <p:grpSpPr bwMode="auto">
                <a:xfrm>
                  <a:off x="3991" y="2896"/>
                  <a:ext cx="171" cy="40"/>
                  <a:chOff x="3557" y="1642"/>
                  <a:chExt cx="1354" cy="268"/>
                </a:xfrm>
              </p:grpSpPr>
              <p:sp>
                <p:nvSpPr>
                  <p:cNvPr id="23731" name="Freeform 132"/>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32" name="Freeform 133"/>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33" name="Oval 134"/>
                  <p:cNvSpPr>
                    <a:spLocks noChangeArrowheads="1"/>
                  </p:cNvSpPr>
                  <p:nvPr/>
                </p:nvSpPr>
                <p:spPr bwMode="auto">
                  <a:xfrm>
                    <a:off x="4178" y="1683"/>
                    <a:ext cx="112" cy="186"/>
                  </a:xfrm>
                  <a:prstGeom prst="ellipse">
                    <a:avLst/>
                  </a:prstGeom>
                  <a:solidFill>
                    <a:srgbClr val="0000CC"/>
                  </a:solidFill>
                  <a:ln w="9525">
                    <a:solidFill>
                      <a:schemeClr val="tx1"/>
                    </a:solidFill>
                    <a:round/>
                    <a:headEnd/>
                    <a:tailEnd/>
                  </a:ln>
                </p:spPr>
                <p:txBody>
                  <a:bodyPr wrap="none" anchor="ctr"/>
                  <a:lstStyle/>
                  <a:p>
                    <a:endParaRPr lang="en-US">
                      <a:latin typeface="Calibri" pitchFamily="34" charset="0"/>
                    </a:endParaRPr>
                  </a:p>
                </p:txBody>
              </p:sp>
            </p:grpSp>
            <p:grpSp>
              <p:nvGrpSpPr>
                <p:cNvPr id="22" name="Group 135"/>
                <p:cNvGrpSpPr>
                  <a:grpSpLocks/>
                </p:cNvGrpSpPr>
                <p:nvPr/>
              </p:nvGrpSpPr>
              <p:grpSpPr bwMode="auto">
                <a:xfrm rot="-5400000">
                  <a:off x="3991" y="3087"/>
                  <a:ext cx="171" cy="40"/>
                  <a:chOff x="3557" y="1642"/>
                  <a:chExt cx="1354" cy="268"/>
                </a:xfrm>
              </p:grpSpPr>
              <p:sp>
                <p:nvSpPr>
                  <p:cNvPr id="23728" name="Freeform 136"/>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29" name="Freeform 137"/>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30" name="Oval 138"/>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 name="Group 139"/>
                <p:cNvGrpSpPr>
                  <a:grpSpLocks/>
                </p:cNvGrpSpPr>
                <p:nvPr/>
              </p:nvGrpSpPr>
              <p:grpSpPr bwMode="auto">
                <a:xfrm rot="-5400000">
                  <a:off x="4562" y="3278"/>
                  <a:ext cx="171" cy="40"/>
                  <a:chOff x="3557" y="1642"/>
                  <a:chExt cx="1354" cy="268"/>
                </a:xfrm>
              </p:grpSpPr>
              <p:sp>
                <p:nvSpPr>
                  <p:cNvPr id="23725" name="Freeform 140"/>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26" name="Freeform 141"/>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27" name="Oval 142"/>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4" name="Group 143"/>
                <p:cNvGrpSpPr>
                  <a:grpSpLocks/>
                </p:cNvGrpSpPr>
                <p:nvPr/>
              </p:nvGrpSpPr>
              <p:grpSpPr bwMode="auto">
                <a:xfrm>
                  <a:off x="4563" y="2706"/>
                  <a:ext cx="171" cy="40"/>
                  <a:chOff x="3557" y="1642"/>
                  <a:chExt cx="1354" cy="268"/>
                </a:xfrm>
              </p:grpSpPr>
              <p:sp>
                <p:nvSpPr>
                  <p:cNvPr id="23722" name="Freeform 144"/>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23" name="Freeform 145"/>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24" name="Oval 146"/>
                  <p:cNvSpPr>
                    <a:spLocks noChangeArrowheads="1"/>
                  </p:cNvSpPr>
                  <p:nvPr/>
                </p:nvSpPr>
                <p:spPr bwMode="auto">
                  <a:xfrm>
                    <a:off x="4178" y="1683"/>
                    <a:ext cx="112" cy="186"/>
                  </a:xfrm>
                  <a:prstGeom prst="ellipse">
                    <a:avLst/>
                  </a:prstGeom>
                  <a:solidFill>
                    <a:srgbClr val="0000CC"/>
                  </a:solidFill>
                  <a:ln w="9525">
                    <a:solidFill>
                      <a:schemeClr val="tx1"/>
                    </a:solidFill>
                    <a:round/>
                    <a:headEnd/>
                    <a:tailEnd/>
                  </a:ln>
                </p:spPr>
                <p:txBody>
                  <a:bodyPr wrap="none" anchor="ctr"/>
                  <a:lstStyle/>
                  <a:p>
                    <a:endParaRPr lang="en-US">
                      <a:latin typeface="Calibri" pitchFamily="34" charset="0"/>
                    </a:endParaRPr>
                  </a:p>
                </p:txBody>
              </p:sp>
            </p:grpSp>
            <p:grpSp>
              <p:nvGrpSpPr>
                <p:cNvPr id="25" name="Group 147"/>
                <p:cNvGrpSpPr>
                  <a:grpSpLocks/>
                </p:cNvGrpSpPr>
                <p:nvPr/>
              </p:nvGrpSpPr>
              <p:grpSpPr bwMode="auto">
                <a:xfrm rot="-5400000">
                  <a:off x="4562" y="2897"/>
                  <a:ext cx="171" cy="40"/>
                  <a:chOff x="3557" y="1642"/>
                  <a:chExt cx="1354" cy="268"/>
                </a:xfrm>
              </p:grpSpPr>
              <p:sp>
                <p:nvSpPr>
                  <p:cNvPr id="23719" name="Freeform 148"/>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20" name="Freeform 149"/>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21" name="Oval 150"/>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6" name="Group 151"/>
                <p:cNvGrpSpPr>
                  <a:grpSpLocks/>
                </p:cNvGrpSpPr>
                <p:nvPr/>
              </p:nvGrpSpPr>
              <p:grpSpPr bwMode="auto">
                <a:xfrm>
                  <a:off x="4563" y="3086"/>
                  <a:ext cx="171" cy="40"/>
                  <a:chOff x="3557" y="1642"/>
                  <a:chExt cx="1354" cy="268"/>
                </a:xfrm>
              </p:grpSpPr>
              <p:sp>
                <p:nvSpPr>
                  <p:cNvPr id="23716" name="Freeform 152"/>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17" name="Freeform 153"/>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18" name="Oval 154"/>
                  <p:cNvSpPr>
                    <a:spLocks noChangeArrowheads="1"/>
                  </p:cNvSpPr>
                  <p:nvPr/>
                </p:nvSpPr>
                <p:spPr bwMode="auto">
                  <a:xfrm>
                    <a:off x="4178" y="1683"/>
                    <a:ext cx="112" cy="186"/>
                  </a:xfrm>
                  <a:prstGeom prst="ellipse">
                    <a:avLst/>
                  </a:prstGeom>
                  <a:solidFill>
                    <a:srgbClr val="0000CC"/>
                  </a:solidFill>
                  <a:ln w="9525">
                    <a:solidFill>
                      <a:schemeClr val="tx1"/>
                    </a:solidFill>
                    <a:round/>
                    <a:headEnd/>
                    <a:tailEnd/>
                  </a:ln>
                </p:spPr>
                <p:txBody>
                  <a:bodyPr wrap="none" anchor="ctr"/>
                  <a:lstStyle/>
                  <a:p>
                    <a:endParaRPr lang="en-US">
                      <a:latin typeface="Calibri" pitchFamily="34" charset="0"/>
                    </a:endParaRPr>
                  </a:p>
                </p:txBody>
              </p:sp>
            </p:grpSp>
            <p:grpSp>
              <p:nvGrpSpPr>
                <p:cNvPr id="27" name="Group 155"/>
                <p:cNvGrpSpPr>
                  <a:grpSpLocks/>
                </p:cNvGrpSpPr>
                <p:nvPr/>
              </p:nvGrpSpPr>
              <p:grpSpPr bwMode="auto">
                <a:xfrm rot="-5400000">
                  <a:off x="4181" y="3277"/>
                  <a:ext cx="171" cy="40"/>
                  <a:chOff x="3557" y="1642"/>
                  <a:chExt cx="1354" cy="268"/>
                </a:xfrm>
              </p:grpSpPr>
              <p:sp>
                <p:nvSpPr>
                  <p:cNvPr id="23713" name="Freeform 156"/>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14" name="Freeform 157"/>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15" name="Oval 158"/>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8" name="Group 159"/>
                <p:cNvGrpSpPr>
                  <a:grpSpLocks/>
                </p:cNvGrpSpPr>
                <p:nvPr/>
              </p:nvGrpSpPr>
              <p:grpSpPr bwMode="auto">
                <a:xfrm>
                  <a:off x="4181" y="2706"/>
                  <a:ext cx="172" cy="40"/>
                  <a:chOff x="3557" y="1642"/>
                  <a:chExt cx="1354" cy="268"/>
                </a:xfrm>
              </p:grpSpPr>
              <p:sp>
                <p:nvSpPr>
                  <p:cNvPr id="23710" name="Freeform 160"/>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11" name="Freeform 161"/>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12" name="Oval 162"/>
                  <p:cNvSpPr>
                    <a:spLocks noChangeArrowheads="1"/>
                  </p:cNvSpPr>
                  <p:nvPr/>
                </p:nvSpPr>
                <p:spPr bwMode="auto">
                  <a:xfrm>
                    <a:off x="4178" y="1683"/>
                    <a:ext cx="112" cy="186"/>
                  </a:xfrm>
                  <a:prstGeom prst="ellipse">
                    <a:avLst/>
                  </a:prstGeom>
                  <a:solidFill>
                    <a:srgbClr val="0000CC"/>
                  </a:solidFill>
                  <a:ln w="9525">
                    <a:solidFill>
                      <a:schemeClr val="tx1"/>
                    </a:solidFill>
                    <a:round/>
                    <a:headEnd/>
                    <a:tailEnd/>
                  </a:ln>
                </p:spPr>
                <p:txBody>
                  <a:bodyPr wrap="none" anchor="ctr"/>
                  <a:lstStyle/>
                  <a:p>
                    <a:endParaRPr lang="en-US">
                      <a:latin typeface="Calibri" pitchFamily="34" charset="0"/>
                    </a:endParaRPr>
                  </a:p>
                </p:txBody>
              </p:sp>
            </p:grpSp>
            <p:grpSp>
              <p:nvGrpSpPr>
                <p:cNvPr id="29" name="Group 163"/>
                <p:cNvGrpSpPr>
                  <a:grpSpLocks/>
                </p:cNvGrpSpPr>
                <p:nvPr/>
              </p:nvGrpSpPr>
              <p:grpSpPr bwMode="auto">
                <a:xfrm rot="-5400000">
                  <a:off x="4181" y="2896"/>
                  <a:ext cx="172" cy="40"/>
                  <a:chOff x="3557" y="1642"/>
                  <a:chExt cx="1354" cy="268"/>
                </a:xfrm>
              </p:grpSpPr>
              <p:sp>
                <p:nvSpPr>
                  <p:cNvPr id="23707" name="Freeform 164"/>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08" name="Freeform 165"/>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09" name="Oval 166"/>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30" name="Group 167"/>
                <p:cNvGrpSpPr>
                  <a:grpSpLocks/>
                </p:cNvGrpSpPr>
                <p:nvPr/>
              </p:nvGrpSpPr>
              <p:grpSpPr bwMode="auto">
                <a:xfrm rot="-5400000">
                  <a:off x="4373" y="3085"/>
                  <a:ext cx="170" cy="42"/>
                  <a:chOff x="3557" y="1642"/>
                  <a:chExt cx="1354" cy="268"/>
                </a:xfrm>
              </p:grpSpPr>
              <p:sp>
                <p:nvSpPr>
                  <p:cNvPr id="23704" name="Freeform 168"/>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05" name="Freeform 169"/>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706" name="Oval 170"/>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31" name="Group 171"/>
                <p:cNvGrpSpPr>
                  <a:grpSpLocks/>
                </p:cNvGrpSpPr>
                <p:nvPr/>
              </p:nvGrpSpPr>
              <p:grpSpPr bwMode="auto">
                <a:xfrm>
                  <a:off x="4181" y="3086"/>
                  <a:ext cx="172" cy="40"/>
                  <a:chOff x="3557" y="1642"/>
                  <a:chExt cx="1354" cy="268"/>
                </a:xfrm>
              </p:grpSpPr>
              <p:sp>
                <p:nvSpPr>
                  <p:cNvPr id="23701" name="Freeform 172"/>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02" name="Freeform 173"/>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0000CC"/>
                  </a:solidFill>
                  <a:ln w="9525">
                    <a:solidFill>
                      <a:schemeClr val="tx1"/>
                    </a:solidFill>
                    <a:round/>
                    <a:headEnd/>
                    <a:tailEnd/>
                  </a:ln>
                </p:spPr>
                <p:txBody>
                  <a:bodyPr wrap="none" anchor="ctr"/>
                  <a:lstStyle/>
                  <a:p>
                    <a:endParaRPr lang="en-US"/>
                  </a:p>
                </p:txBody>
              </p:sp>
              <p:sp>
                <p:nvSpPr>
                  <p:cNvPr id="23703" name="Oval 174"/>
                  <p:cNvSpPr>
                    <a:spLocks noChangeArrowheads="1"/>
                  </p:cNvSpPr>
                  <p:nvPr/>
                </p:nvSpPr>
                <p:spPr bwMode="auto">
                  <a:xfrm>
                    <a:off x="4178" y="1683"/>
                    <a:ext cx="112" cy="186"/>
                  </a:xfrm>
                  <a:prstGeom prst="ellipse">
                    <a:avLst/>
                  </a:prstGeom>
                  <a:solidFill>
                    <a:srgbClr val="0000CC"/>
                  </a:solidFill>
                  <a:ln w="9525">
                    <a:solidFill>
                      <a:schemeClr val="tx1"/>
                    </a:solidFill>
                    <a:round/>
                    <a:headEnd/>
                    <a:tailEnd/>
                  </a:ln>
                </p:spPr>
                <p:txBody>
                  <a:bodyPr wrap="none" anchor="ctr"/>
                  <a:lstStyle/>
                  <a:p>
                    <a:endParaRPr lang="en-US">
                      <a:latin typeface="Calibri" pitchFamily="34" charset="0"/>
                    </a:endParaRPr>
                  </a:p>
                </p:txBody>
              </p:sp>
            </p:grpSp>
            <p:grpSp>
              <p:nvGrpSpPr>
                <p:cNvPr id="23752" name="Group 175"/>
                <p:cNvGrpSpPr>
                  <a:grpSpLocks/>
                </p:cNvGrpSpPr>
                <p:nvPr/>
              </p:nvGrpSpPr>
              <p:grpSpPr bwMode="auto">
                <a:xfrm>
                  <a:off x="4889" y="2726"/>
                  <a:ext cx="579" cy="571"/>
                  <a:chOff x="3677" y="703"/>
                  <a:chExt cx="820" cy="810"/>
                </a:xfrm>
              </p:grpSpPr>
              <p:sp>
                <p:nvSpPr>
                  <p:cNvPr id="23697" name="Line 176"/>
                  <p:cNvSpPr>
                    <a:spLocks noChangeShapeType="1"/>
                  </p:cNvSpPr>
                  <p:nvPr/>
                </p:nvSpPr>
                <p:spPr bwMode="auto">
                  <a:xfrm>
                    <a:off x="3677" y="703"/>
                    <a:ext cx="814" cy="0"/>
                  </a:xfrm>
                  <a:prstGeom prst="line">
                    <a:avLst/>
                  </a:prstGeom>
                  <a:noFill/>
                  <a:ln w="9525">
                    <a:solidFill>
                      <a:schemeClr val="tx1"/>
                    </a:solidFill>
                    <a:round/>
                    <a:headEnd/>
                    <a:tailEnd/>
                  </a:ln>
                </p:spPr>
                <p:txBody>
                  <a:bodyPr wrap="none" anchor="ctr"/>
                  <a:lstStyle/>
                  <a:p>
                    <a:endParaRPr lang="en-US"/>
                  </a:p>
                </p:txBody>
              </p:sp>
              <p:sp>
                <p:nvSpPr>
                  <p:cNvPr id="23698" name="Line 177"/>
                  <p:cNvSpPr>
                    <a:spLocks noChangeShapeType="1"/>
                  </p:cNvSpPr>
                  <p:nvPr/>
                </p:nvSpPr>
                <p:spPr bwMode="auto">
                  <a:xfrm>
                    <a:off x="3677" y="973"/>
                    <a:ext cx="814" cy="0"/>
                  </a:xfrm>
                  <a:prstGeom prst="line">
                    <a:avLst/>
                  </a:prstGeom>
                  <a:noFill/>
                  <a:ln w="9525">
                    <a:solidFill>
                      <a:schemeClr val="tx1"/>
                    </a:solidFill>
                    <a:round/>
                    <a:headEnd/>
                    <a:tailEnd/>
                  </a:ln>
                </p:spPr>
                <p:txBody>
                  <a:bodyPr wrap="none" anchor="ctr"/>
                  <a:lstStyle/>
                  <a:p>
                    <a:endParaRPr lang="en-US"/>
                  </a:p>
                </p:txBody>
              </p:sp>
              <p:sp>
                <p:nvSpPr>
                  <p:cNvPr id="23699" name="Line 178"/>
                  <p:cNvSpPr>
                    <a:spLocks noChangeShapeType="1"/>
                  </p:cNvSpPr>
                  <p:nvPr/>
                </p:nvSpPr>
                <p:spPr bwMode="auto">
                  <a:xfrm>
                    <a:off x="3677" y="1243"/>
                    <a:ext cx="814" cy="0"/>
                  </a:xfrm>
                  <a:prstGeom prst="line">
                    <a:avLst/>
                  </a:prstGeom>
                  <a:noFill/>
                  <a:ln w="9525">
                    <a:solidFill>
                      <a:schemeClr val="tx1"/>
                    </a:solidFill>
                    <a:round/>
                    <a:headEnd/>
                    <a:tailEnd/>
                  </a:ln>
                </p:spPr>
                <p:txBody>
                  <a:bodyPr wrap="none" anchor="ctr"/>
                  <a:lstStyle/>
                  <a:p>
                    <a:endParaRPr lang="en-US"/>
                  </a:p>
                </p:txBody>
              </p:sp>
              <p:sp>
                <p:nvSpPr>
                  <p:cNvPr id="23700" name="Line 179"/>
                  <p:cNvSpPr>
                    <a:spLocks noChangeShapeType="1"/>
                  </p:cNvSpPr>
                  <p:nvPr/>
                </p:nvSpPr>
                <p:spPr bwMode="auto">
                  <a:xfrm>
                    <a:off x="3683" y="1513"/>
                    <a:ext cx="814" cy="0"/>
                  </a:xfrm>
                  <a:prstGeom prst="line">
                    <a:avLst/>
                  </a:prstGeom>
                  <a:noFill/>
                  <a:ln w="9525">
                    <a:solidFill>
                      <a:schemeClr val="tx1"/>
                    </a:solidFill>
                    <a:round/>
                    <a:headEnd/>
                    <a:tailEnd/>
                  </a:ln>
                </p:spPr>
                <p:txBody>
                  <a:bodyPr wrap="none" anchor="ctr"/>
                  <a:lstStyle/>
                  <a:p>
                    <a:endParaRPr lang="en-US"/>
                  </a:p>
                </p:txBody>
              </p:sp>
            </p:grpSp>
            <p:grpSp>
              <p:nvGrpSpPr>
                <p:cNvPr id="23552" name="Group 180"/>
                <p:cNvGrpSpPr>
                  <a:grpSpLocks/>
                </p:cNvGrpSpPr>
                <p:nvPr/>
              </p:nvGrpSpPr>
              <p:grpSpPr bwMode="auto">
                <a:xfrm rot="5400000">
                  <a:off x="4891" y="2726"/>
                  <a:ext cx="578" cy="571"/>
                  <a:chOff x="3677" y="703"/>
                  <a:chExt cx="820" cy="810"/>
                </a:xfrm>
              </p:grpSpPr>
              <p:sp>
                <p:nvSpPr>
                  <p:cNvPr id="23693" name="Line 181"/>
                  <p:cNvSpPr>
                    <a:spLocks noChangeShapeType="1"/>
                  </p:cNvSpPr>
                  <p:nvPr/>
                </p:nvSpPr>
                <p:spPr bwMode="auto">
                  <a:xfrm>
                    <a:off x="3677" y="703"/>
                    <a:ext cx="814" cy="0"/>
                  </a:xfrm>
                  <a:prstGeom prst="line">
                    <a:avLst/>
                  </a:prstGeom>
                  <a:noFill/>
                  <a:ln w="9525">
                    <a:solidFill>
                      <a:schemeClr val="tx1"/>
                    </a:solidFill>
                    <a:round/>
                    <a:headEnd/>
                    <a:tailEnd/>
                  </a:ln>
                </p:spPr>
                <p:txBody>
                  <a:bodyPr wrap="none" anchor="ctr"/>
                  <a:lstStyle/>
                  <a:p>
                    <a:endParaRPr lang="en-US"/>
                  </a:p>
                </p:txBody>
              </p:sp>
              <p:sp>
                <p:nvSpPr>
                  <p:cNvPr id="23694" name="Line 182"/>
                  <p:cNvSpPr>
                    <a:spLocks noChangeShapeType="1"/>
                  </p:cNvSpPr>
                  <p:nvPr/>
                </p:nvSpPr>
                <p:spPr bwMode="auto">
                  <a:xfrm>
                    <a:off x="3677" y="973"/>
                    <a:ext cx="814" cy="0"/>
                  </a:xfrm>
                  <a:prstGeom prst="line">
                    <a:avLst/>
                  </a:prstGeom>
                  <a:noFill/>
                  <a:ln w="9525">
                    <a:solidFill>
                      <a:schemeClr val="tx1"/>
                    </a:solidFill>
                    <a:round/>
                    <a:headEnd/>
                    <a:tailEnd/>
                  </a:ln>
                </p:spPr>
                <p:txBody>
                  <a:bodyPr wrap="none" anchor="ctr"/>
                  <a:lstStyle/>
                  <a:p>
                    <a:endParaRPr lang="en-US"/>
                  </a:p>
                </p:txBody>
              </p:sp>
              <p:sp>
                <p:nvSpPr>
                  <p:cNvPr id="23695" name="Line 183"/>
                  <p:cNvSpPr>
                    <a:spLocks noChangeShapeType="1"/>
                  </p:cNvSpPr>
                  <p:nvPr/>
                </p:nvSpPr>
                <p:spPr bwMode="auto">
                  <a:xfrm>
                    <a:off x="3677" y="1243"/>
                    <a:ext cx="814" cy="0"/>
                  </a:xfrm>
                  <a:prstGeom prst="line">
                    <a:avLst/>
                  </a:prstGeom>
                  <a:noFill/>
                  <a:ln w="9525">
                    <a:solidFill>
                      <a:schemeClr val="tx1"/>
                    </a:solidFill>
                    <a:round/>
                    <a:headEnd/>
                    <a:tailEnd/>
                  </a:ln>
                </p:spPr>
                <p:txBody>
                  <a:bodyPr wrap="none" anchor="ctr"/>
                  <a:lstStyle/>
                  <a:p>
                    <a:endParaRPr lang="en-US"/>
                  </a:p>
                </p:txBody>
              </p:sp>
              <p:sp>
                <p:nvSpPr>
                  <p:cNvPr id="23696" name="Line 184"/>
                  <p:cNvSpPr>
                    <a:spLocks noChangeShapeType="1"/>
                  </p:cNvSpPr>
                  <p:nvPr/>
                </p:nvSpPr>
                <p:spPr bwMode="auto">
                  <a:xfrm>
                    <a:off x="3683" y="1513"/>
                    <a:ext cx="814" cy="0"/>
                  </a:xfrm>
                  <a:prstGeom prst="line">
                    <a:avLst/>
                  </a:prstGeom>
                  <a:noFill/>
                  <a:ln w="9525">
                    <a:solidFill>
                      <a:schemeClr val="tx1"/>
                    </a:solidFill>
                    <a:round/>
                    <a:headEnd/>
                    <a:tailEnd/>
                  </a:ln>
                </p:spPr>
                <p:txBody>
                  <a:bodyPr wrap="none" anchor="ctr"/>
                  <a:lstStyle/>
                  <a:p>
                    <a:endParaRPr lang="en-US"/>
                  </a:p>
                </p:txBody>
              </p:sp>
            </p:grpSp>
            <p:grpSp>
              <p:nvGrpSpPr>
                <p:cNvPr id="23553" name="Group 185"/>
                <p:cNvGrpSpPr>
                  <a:grpSpLocks/>
                </p:cNvGrpSpPr>
                <p:nvPr/>
              </p:nvGrpSpPr>
              <p:grpSpPr bwMode="auto">
                <a:xfrm>
                  <a:off x="5062" y="2634"/>
                  <a:ext cx="43" cy="748"/>
                  <a:chOff x="5062" y="2634"/>
                  <a:chExt cx="43" cy="748"/>
                </a:xfrm>
              </p:grpSpPr>
              <p:grpSp>
                <p:nvGrpSpPr>
                  <p:cNvPr id="23557" name="Group 186"/>
                  <p:cNvGrpSpPr>
                    <a:grpSpLocks/>
                  </p:cNvGrpSpPr>
                  <p:nvPr/>
                </p:nvGrpSpPr>
                <p:grpSpPr bwMode="auto">
                  <a:xfrm rot="-5400000">
                    <a:off x="4997" y="3277"/>
                    <a:ext cx="171" cy="40"/>
                    <a:chOff x="3557" y="1642"/>
                    <a:chExt cx="1354" cy="268"/>
                  </a:xfrm>
                </p:grpSpPr>
                <p:sp>
                  <p:nvSpPr>
                    <p:cNvPr id="23690" name="Freeform 187"/>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91" name="Freeform 188"/>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92" name="Oval 189"/>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558" name="Group 190"/>
                  <p:cNvGrpSpPr>
                    <a:grpSpLocks/>
                  </p:cNvGrpSpPr>
                  <p:nvPr/>
                </p:nvGrpSpPr>
                <p:grpSpPr bwMode="auto">
                  <a:xfrm rot="-5400000">
                    <a:off x="4997" y="2700"/>
                    <a:ext cx="172" cy="40"/>
                    <a:chOff x="3557" y="1642"/>
                    <a:chExt cx="1354" cy="268"/>
                  </a:xfrm>
                </p:grpSpPr>
                <p:sp>
                  <p:nvSpPr>
                    <p:cNvPr id="23687" name="Freeform 191"/>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88" name="Freeform 192"/>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89" name="Oval 193"/>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559" name="Group 194"/>
                  <p:cNvGrpSpPr>
                    <a:grpSpLocks/>
                  </p:cNvGrpSpPr>
                  <p:nvPr/>
                </p:nvGrpSpPr>
                <p:grpSpPr bwMode="auto">
                  <a:xfrm rot="-5400000">
                    <a:off x="4997" y="2893"/>
                    <a:ext cx="171" cy="40"/>
                    <a:chOff x="3557" y="1642"/>
                    <a:chExt cx="1354" cy="268"/>
                  </a:xfrm>
                </p:grpSpPr>
                <p:sp>
                  <p:nvSpPr>
                    <p:cNvPr id="23684" name="Freeform 195"/>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85" name="Freeform 196"/>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86" name="Oval 197"/>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561" name="Group 198"/>
                  <p:cNvGrpSpPr>
                    <a:grpSpLocks/>
                  </p:cNvGrpSpPr>
                  <p:nvPr/>
                </p:nvGrpSpPr>
                <p:grpSpPr bwMode="auto">
                  <a:xfrm rot="-5400000">
                    <a:off x="4999" y="3082"/>
                    <a:ext cx="170" cy="43"/>
                    <a:chOff x="3557" y="1642"/>
                    <a:chExt cx="1354" cy="268"/>
                  </a:xfrm>
                </p:grpSpPr>
                <p:sp>
                  <p:nvSpPr>
                    <p:cNvPr id="23681" name="Freeform 199"/>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82" name="Freeform 200"/>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83" name="Oval 201"/>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grpSp>
              <p:nvGrpSpPr>
                <p:cNvPr id="23563" name="Group 202"/>
                <p:cNvGrpSpPr>
                  <a:grpSpLocks/>
                </p:cNvGrpSpPr>
                <p:nvPr/>
              </p:nvGrpSpPr>
              <p:grpSpPr bwMode="auto">
                <a:xfrm>
                  <a:off x="4873" y="2634"/>
                  <a:ext cx="43" cy="748"/>
                  <a:chOff x="5062" y="2634"/>
                  <a:chExt cx="43" cy="748"/>
                </a:xfrm>
              </p:grpSpPr>
              <p:grpSp>
                <p:nvGrpSpPr>
                  <p:cNvPr id="23564" name="Group 203"/>
                  <p:cNvGrpSpPr>
                    <a:grpSpLocks/>
                  </p:cNvGrpSpPr>
                  <p:nvPr/>
                </p:nvGrpSpPr>
                <p:grpSpPr bwMode="auto">
                  <a:xfrm rot="-5400000">
                    <a:off x="4997" y="3277"/>
                    <a:ext cx="171" cy="40"/>
                    <a:chOff x="3557" y="1642"/>
                    <a:chExt cx="1354" cy="268"/>
                  </a:xfrm>
                </p:grpSpPr>
                <p:sp>
                  <p:nvSpPr>
                    <p:cNvPr id="23674" name="Freeform 204"/>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75" name="Freeform 205"/>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76" name="Oval 206"/>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565" name="Group 207"/>
                  <p:cNvGrpSpPr>
                    <a:grpSpLocks/>
                  </p:cNvGrpSpPr>
                  <p:nvPr/>
                </p:nvGrpSpPr>
                <p:grpSpPr bwMode="auto">
                  <a:xfrm rot="-5400000">
                    <a:off x="4997" y="2700"/>
                    <a:ext cx="172" cy="40"/>
                    <a:chOff x="3557" y="1642"/>
                    <a:chExt cx="1354" cy="268"/>
                  </a:xfrm>
                </p:grpSpPr>
                <p:sp>
                  <p:nvSpPr>
                    <p:cNvPr id="23671" name="Freeform 208"/>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72" name="Freeform 209"/>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73" name="Oval 210"/>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569" name="Group 211"/>
                  <p:cNvGrpSpPr>
                    <a:grpSpLocks/>
                  </p:cNvGrpSpPr>
                  <p:nvPr/>
                </p:nvGrpSpPr>
                <p:grpSpPr bwMode="auto">
                  <a:xfrm rot="-5400000">
                    <a:off x="4997" y="2893"/>
                    <a:ext cx="171" cy="40"/>
                    <a:chOff x="3557" y="1642"/>
                    <a:chExt cx="1354" cy="268"/>
                  </a:xfrm>
                </p:grpSpPr>
                <p:sp>
                  <p:nvSpPr>
                    <p:cNvPr id="23668" name="Freeform 212"/>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69" name="Freeform 213"/>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70" name="Oval 214"/>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571" name="Group 215"/>
                  <p:cNvGrpSpPr>
                    <a:grpSpLocks/>
                  </p:cNvGrpSpPr>
                  <p:nvPr/>
                </p:nvGrpSpPr>
                <p:grpSpPr bwMode="auto">
                  <a:xfrm rot="-5400000">
                    <a:off x="4999" y="3082"/>
                    <a:ext cx="170" cy="43"/>
                    <a:chOff x="3557" y="1642"/>
                    <a:chExt cx="1354" cy="268"/>
                  </a:xfrm>
                </p:grpSpPr>
                <p:sp>
                  <p:nvSpPr>
                    <p:cNvPr id="23665" name="Freeform 216"/>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66" name="Freeform 217"/>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67" name="Oval 218"/>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grpSp>
              <p:nvGrpSpPr>
                <p:cNvPr id="23576" name="Group 219"/>
                <p:cNvGrpSpPr>
                  <a:grpSpLocks/>
                </p:cNvGrpSpPr>
                <p:nvPr/>
              </p:nvGrpSpPr>
              <p:grpSpPr bwMode="auto">
                <a:xfrm>
                  <a:off x="5255" y="2634"/>
                  <a:ext cx="43" cy="748"/>
                  <a:chOff x="5062" y="2634"/>
                  <a:chExt cx="43" cy="748"/>
                </a:xfrm>
              </p:grpSpPr>
              <p:grpSp>
                <p:nvGrpSpPr>
                  <p:cNvPr id="23577" name="Group 220"/>
                  <p:cNvGrpSpPr>
                    <a:grpSpLocks/>
                  </p:cNvGrpSpPr>
                  <p:nvPr/>
                </p:nvGrpSpPr>
                <p:grpSpPr bwMode="auto">
                  <a:xfrm rot="-5400000">
                    <a:off x="4997" y="3277"/>
                    <a:ext cx="171" cy="40"/>
                    <a:chOff x="3557" y="1642"/>
                    <a:chExt cx="1354" cy="268"/>
                  </a:xfrm>
                </p:grpSpPr>
                <p:sp>
                  <p:nvSpPr>
                    <p:cNvPr id="23658" name="Freeform 221"/>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59" name="Freeform 222"/>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60" name="Oval 223"/>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786" name="Group 224"/>
                  <p:cNvGrpSpPr>
                    <a:grpSpLocks/>
                  </p:cNvGrpSpPr>
                  <p:nvPr/>
                </p:nvGrpSpPr>
                <p:grpSpPr bwMode="auto">
                  <a:xfrm rot="-5400000">
                    <a:off x="4997" y="2700"/>
                    <a:ext cx="172" cy="40"/>
                    <a:chOff x="3557" y="1642"/>
                    <a:chExt cx="1354" cy="268"/>
                  </a:xfrm>
                </p:grpSpPr>
                <p:sp>
                  <p:nvSpPr>
                    <p:cNvPr id="23655" name="Freeform 225"/>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56" name="Freeform 226"/>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57" name="Oval 227"/>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787" name="Group 228"/>
                  <p:cNvGrpSpPr>
                    <a:grpSpLocks/>
                  </p:cNvGrpSpPr>
                  <p:nvPr/>
                </p:nvGrpSpPr>
                <p:grpSpPr bwMode="auto">
                  <a:xfrm rot="-5400000">
                    <a:off x="4997" y="2893"/>
                    <a:ext cx="171" cy="40"/>
                    <a:chOff x="3557" y="1642"/>
                    <a:chExt cx="1354" cy="268"/>
                  </a:xfrm>
                </p:grpSpPr>
                <p:sp>
                  <p:nvSpPr>
                    <p:cNvPr id="23652" name="Freeform 229"/>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53" name="Freeform 230"/>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54" name="Oval 231"/>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793" name="Group 232"/>
                  <p:cNvGrpSpPr>
                    <a:grpSpLocks/>
                  </p:cNvGrpSpPr>
                  <p:nvPr/>
                </p:nvGrpSpPr>
                <p:grpSpPr bwMode="auto">
                  <a:xfrm rot="-5400000">
                    <a:off x="4999" y="3082"/>
                    <a:ext cx="170" cy="43"/>
                    <a:chOff x="3557" y="1642"/>
                    <a:chExt cx="1354" cy="268"/>
                  </a:xfrm>
                </p:grpSpPr>
                <p:sp>
                  <p:nvSpPr>
                    <p:cNvPr id="23649" name="Freeform 233"/>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50" name="Freeform 234"/>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51" name="Oval 235"/>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grpSp>
              <p:nvGrpSpPr>
                <p:cNvPr id="23795" name="Group 236"/>
                <p:cNvGrpSpPr>
                  <a:grpSpLocks/>
                </p:cNvGrpSpPr>
                <p:nvPr/>
              </p:nvGrpSpPr>
              <p:grpSpPr bwMode="auto">
                <a:xfrm>
                  <a:off x="5436" y="2634"/>
                  <a:ext cx="43" cy="748"/>
                  <a:chOff x="5062" y="2634"/>
                  <a:chExt cx="43" cy="748"/>
                </a:xfrm>
              </p:grpSpPr>
              <p:grpSp>
                <p:nvGrpSpPr>
                  <p:cNvPr id="23587" name="Group 237"/>
                  <p:cNvGrpSpPr>
                    <a:grpSpLocks/>
                  </p:cNvGrpSpPr>
                  <p:nvPr/>
                </p:nvGrpSpPr>
                <p:grpSpPr bwMode="auto">
                  <a:xfrm rot="-5400000">
                    <a:off x="4997" y="3277"/>
                    <a:ext cx="171" cy="40"/>
                    <a:chOff x="3557" y="1642"/>
                    <a:chExt cx="1354" cy="268"/>
                  </a:xfrm>
                </p:grpSpPr>
                <p:sp>
                  <p:nvSpPr>
                    <p:cNvPr id="23642" name="Freeform 238"/>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43" name="Freeform 239"/>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44" name="Oval 240"/>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592" name="Group 241"/>
                  <p:cNvGrpSpPr>
                    <a:grpSpLocks/>
                  </p:cNvGrpSpPr>
                  <p:nvPr/>
                </p:nvGrpSpPr>
                <p:grpSpPr bwMode="auto">
                  <a:xfrm rot="-5400000">
                    <a:off x="4997" y="2700"/>
                    <a:ext cx="172" cy="40"/>
                    <a:chOff x="3557" y="1642"/>
                    <a:chExt cx="1354" cy="268"/>
                  </a:xfrm>
                </p:grpSpPr>
                <p:sp>
                  <p:nvSpPr>
                    <p:cNvPr id="23639" name="Freeform 242"/>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40" name="Freeform 243"/>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41" name="Oval 244"/>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597" name="Group 245"/>
                  <p:cNvGrpSpPr>
                    <a:grpSpLocks/>
                  </p:cNvGrpSpPr>
                  <p:nvPr/>
                </p:nvGrpSpPr>
                <p:grpSpPr bwMode="auto">
                  <a:xfrm rot="-5400000">
                    <a:off x="4997" y="2893"/>
                    <a:ext cx="171" cy="40"/>
                    <a:chOff x="3557" y="1642"/>
                    <a:chExt cx="1354" cy="268"/>
                  </a:xfrm>
                </p:grpSpPr>
                <p:sp>
                  <p:nvSpPr>
                    <p:cNvPr id="23636" name="Freeform 246"/>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37" name="Freeform 247"/>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38" name="Oval 248"/>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nvGrpSpPr>
                  <p:cNvPr id="23598" name="Group 249"/>
                  <p:cNvGrpSpPr>
                    <a:grpSpLocks/>
                  </p:cNvGrpSpPr>
                  <p:nvPr/>
                </p:nvGrpSpPr>
                <p:grpSpPr bwMode="auto">
                  <a:xfrm rot="-5400000">
                    <a:off x="4999" y="3082"/>
                    <a:ext cx="170" cy="43"/>
                    <a:chOff x="3557" y="1642"/>
                    <a:chExt cx="1354" cy="268"/>
                  </a:xfrm>
                </p:grpSpPr>
                <p:sp>
                  <p:nvSpPr>
                    <p:cNvPr id="23633" name="Freeform 250"/>
                    <p:cNvSpPr>
                      <a:spLocks/>
                    </p:cNvSpPr>
                    <p:nvPr/>
                  </p:nvSpPr>
                  <p:spPr bwMode="auto">
                    <a:xfrm>
                      <a:off x="4235" y="1642"/>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34" name="Freeform 251"/>
                    <p:cNvSpPr>
                      <a:spLocks/>
                    </p:cNvSpPr>
                    <p:nvPr/>
                  </p:nvSpPr>
                  <p:spPr bwMode="auto">
                    <a:xfrm flipH="1">
                      <a:off x="3557" y="1643"/>
                      <a:ext cx="676" cy="267"/>
                    </a:xfrm>
                    <a:custGeom>
                      <a:avLst/>
                      <a:gdLst>
                        <a:gd name="T0" fmla="*/ 488 w 499"/>
                        <a:gd name="T1" fmla="*/ 81 h 267"/>
                        <a:gd name="T2" fmla="*/ 3227 w 499"/>
                        <a:gd name="T3" fmla="*/ 9 h 267"/>
                        <a:gd name="T4" fmla="*/ 4179 w 499"/>
                        <a:gd name="T5" fmla="*/ 138 h 267"/>
                        <a:gd name="T6" fmla="*/ 3227 w 499"/>
                        <a:gd name="T7" fmla="*/ 258 h 267"/>
                        <a:gd name="T8" fmla="*/ 465 w 499"/>
                        <a:gd name="T9" fmla="*/ 192 h 267"/>
                        <a:gd name="T10" fmla="*/ 488 w 499"/>
                        <a:gd name="T11" fmla="*/ 81 h 267"/>
                        <a:gd name="T12" fmla="*/ 0 60000 65536"/>
                        <a:gd name="T13" fmla="*/ 0 60000 65536"/>
                        <a:gd name="T14" fmla="*/ 0 60000 65536"/>
                        <a:gd name="T15" fmla="*/ 0 60000 65536"/>
                        <a:gd name="T16" fmla="*/ 0 60000 65536"/>
                        <a:gd name="T17" fmla="*/ 0 60000 65536"/>
                        <a:gd name="T18" fmla="*/ 0 w 499"/>
                        <a:gd name="T19" fmla="*/ 0 h 267"/>
                        <a:gd name="T20" fmla="*/ 499 w 499"/>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499" h="267">
                          <a:moveTo>
                            <a:pt x="58" y="81"/>
                          </a:moveTo>
                          <a:cubicBezTo>
                            <a:pt x="113" y="51"/>
                            <a:pt x="312" y="0"/>
                            <a:pt x="385" y="9"/>
                          </a:cubicBezTo>
                          <a:cubicBezTo>
                            <a:pt x="458" y="18"/>
                            <a:pt x="499" y="97"/>
                            <a:pt x="499" y="138"/>
                          </a:cubicBezTo>
                          <a:cubicBezTo>
                            <a:pt x="499" y="179"/>
                            <a:pt x="459" y="249"/>
                            <a:pt x="385" y="258"/>
                          </a:cubicBezTo>
                          <a:cubicBezTo>
                            <a:pt x="311" y="267"/>
                            <a:pt x="110" y="222"/>
                            <a:pt x="55" y="192"/>
                          </a:cubicBezTo>
                          <a:cubicBezTo>
                            <a:pt x="0" y="162"/>
                            <a:pt x="3" y="111"/>
                            <a:pt x="58" y="81"/>
                          </a:cubicBezTo>
                          <a:close/>
                        </a:path>
                      </a:pathLst>
                    </a:custGeom>
                    <a:solidFill>
                      <a:srgbClr val="FF0000"/>
                    </a:solidFill>
                    <a:ln w="9525">
                      <a:solidFill>
                        <a:schemeClr val="tx1"/>
                      </a:solidFill>
                      <a:round/>
                      <a:headEnd/>
                      <a:tailEnd/>
                    </a:ln>
                  </p:spPr>
                  <p:txBody>
                    <a:bodyPr wrap="none" anchor="ctr"/>
                    <a:lstStyle/>
                    <a:p>
                      <a:endParaRPr lang="en-US"/>
                    </a:p>
                  </p:txBody>
                </p:sp>
                <p:sp>
                  <p:nvSpPr>
                    <p:cNvPr id="23635" name="Oval 252"/>
                    <p:cNvSpPr>
                      <a:spLocks noChangeArrowheads="1"/>
                    </p:cNvSpPr>
                    <p:nvPr/>
                  </p:nvSpPr>
                  <p:spPr bwMode="auto">
                    <a:xfrm>
                      <a:off x="4178" y="1683"/>
                      <a:ext cx="112" cy="186"/>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grpSp>
            </p:grpSp>
          </p:grpSp>
        </p:grpSp>
        <p:sp>
          <p:nvSpPr>
            <p:cNvPr id="23593" name="Text Box 253"/>
            <p:cNvSpPr txBox="1">
              <a:spLocks noChangeArrowheads="1"/>
            </p:cNvSpPr>
            <p:nvPr/>
          </p:nvSpPr>
          <p:spPr bwMode="auto">
            <a:xfrm>
              <a:off x="2526" y="1532"/>
              <a:ext cx="1275" cy="212"/>
            </a:xfrm>
            <a:prstGeom prst="rect">
              <a:avLst/>
            </a:prstGeom>
            <a:noFill/>
            <a:ln w="9525" algn="ctr">
              <a:noFill/>
              <a:miter lim="800000"/>
              <a:headEnd/>
              <a:tailEnd/>
            </a:ln>
          </p:spPr>
          <p:txBody>
            <a:bodyPr wrap="none">
              <a:spAutoFit/>
            </a:bodyPr>
            <a:lstStyle/>
            <a:p>
              <a:pPr algn="ctr" eaLnBrk="0" hangingPunct="0"/>
              <a:r>
                <a:rPr lang="en-US" sz="1600" b="1">
                  <a:latin typeface="Calibri" pitchFamily="34" charset="0"/>
                </a:rPr>
                <a:t>Strained 2D Layers</a:t>
              </a:r>
            </a:p>
          </p:txBody>
        </p:sp>
        <p:sp>
          <p:nvSpPr>
            <p:cNvPr id="23594" name="Text Box 254"/>
            <p:cNvSpPr txBox="1">
              <a:spLocks noChangeArrowheads="1"/>
            </p:cNvSpPr>
            <p:nvPr/>
          </p:nvSpPr>
          <p:spPr bwMode="auto">
            <a:xfrm>
              <a:off x="3902" y="1540"/>
              <a:ext cx="1760" cy="202"/>
            </a:xfrm>
            <a:prstGeom prst="rect">
              <a:avLst/>
            </a:prstGeom>
            <a:noFill/>
            <a:ln w="9525" algn="ctr">
              <a:noFill/>
              <a:miter lim="800000"/>
              <a:headEnd/>
              <a:tailEnd/>
            </a:ln>
          </p:spPr>
          <p:txBody>
            <a:bodyPr wrap="none">
              <a:spAutoFit/>
            </a:bodyPr>
            <a:lstStyle/>
            <a:p>
              <a:pPr eaLnBrk="0" hangingPunct="0"/>
              <a:r>
                <a:rPr lang="en-US" sz="1500">
                  <a:latin typeface="Calibri" pitchFamily="34" charset="0"/>
                </a:rPr>
                <a:t>Positive and negative pressure</a:t>
              </a:r>
            </a:p>
          </p:txBody>
        </p:sp>
        <p:sp>
          <p:nvSpPr>
            <p:cNvPr id="23595" name="Rectangle 255"/>
            <p:cNvSpPr>
              <a:spLocks noChangeArrowheads="1"/>
            </p:cNvSpPr>
            <p:nvPr/>
          </p:nvSpPr>
          <p:spPr bwMode="auto">
            <a:xfrm>
              <a:off x="2689" y="2571"/>
              <a:ext cx="2896" cy="202"/>
            </a:xfrm>
            <a:prstGeom prst="rect">
              <a:avLst/>
            </a:prstGeom>
            <a:noFill/>
            <a:ln w="9525" algn="ctr">
              <a:noFill/>
              <a:miter lim="800000"/>
              <a:headEnd/>
              <a:tailEnd/>
            </a:ln>
          </p:spPr>
          <p:txBody>
            <a:bodyPr wrap="none">
              <a:spAutoFit/>
            </a:bodyPr>
            <a:lstStyle/>
            <a:p>
              <a:pPr algn="ctr" eaLnBrk="0" hangingPunct="0"/>
              <a:r>
                <a:rPr lang="en-US" sz="1500" b="1">
                  <a:latin typeface="Calibri" pitchFamily="34" charset="0"/>
                </a:rPr>
                <a:t>Applications</a:t>
              </a:r>
              <a:r>
                <a:rPr lang="en-US" sz="1500">
                  <a:latin typeface="Calibri" pitchFamily="34" charset="0"/>
                </a:rPr>
                <a:t>: CMR; M-I Transition; Orbital Ordering</a:t>
              </a:r>
            </a:p>
          </p:txBody>
        </p:sp>
        <p:pic>
          <p:nvPicPr>
            <p:cNvPr id="23596" name="Picture 256"/>
            <p:cNvPicPr>
              <a:picLocks noChangeAspect="1" noChangeArrowheads="1"/>
            </p:cNvPicPr>
            <p:nvPr/>
          </p:nvPicPr>
          <p:blipFill>
            <a:blip r:embed="rId2"/>
            <a:srcRect/>
            <a:stretch>
              <a:fillRect/>
            </a:stretch>
          </p:blipFill>
          <p:spPr bwMode="auto">
            <a:xfrm>
              <a:off x="2880" y="1645"/>
              <a:ext cx="0" cy="0"/>
            </a:xfrm>
            <a:prstGeom prst="rect">
              <a:avLst/>
            </a:prstGeom>
            <a:noFill/>
            <a:ln w="9525" algn="ctr">
              <a:noFill/>
              <a:miter lim="800000"/>
              <a:headEnd/>
              <a:tailEnd/>
            </a:ln>
          </p:spPr>
        </p:pic>
      </p:grpSp>
      <p:grpSp>
        <p:nvGrpSpPr>
          <p:cNvPr id="23607" name="Group 257"/>
          <p:cNvGrpSpPr>
            <a:grpSpLocks/>
          </p:cNvGrpSpPr>
          <p:nvPr/>
        </p:nvGrpSpPr>
        <p:grpSpPr bwMode="auto">
          <a:xfrm>
            <a:off x="3990975" y="754063"/>
            <a:ext cx="5181600" cy="1516062"/>
            <a:chOff x="2517" y="3273"/>
            <a:chExt cx="3264" cy="955"/>
          </a:xfrm>
        </p:grpSpPr>
        <p:pic>
          <p:nvPicPr>
            <p:cNvPr id="23584" name="Picture 258" descr="NaCl1"/>
            <p:cNvPicPr>
              <a:picLocks noChangeAspect="1" noChangeArrowheads="1"/>
            </p:cNvPicPr>
            <p:nvPr/>
          </p:nvPicPr>
          <p:blipFill>
            <a:blip r:embed="rId3" cstate="print"/>
            <a:srcRect/>
            <a:stretch>
              <a:fillRect/>
            </a:stretch>
          </p:blipFill>
          <p:spPr bwMode="auto">
            <a:xfrm>
              <a:off x="2577" y="3627"/>
              <a:ext cx="1257" cy="548"/>
            </a:xfrm>
            <a:prstGeom prst="rect">
              <a:avLst/>
            </a:prstGeom>
            <a:noFill/>
            <a:ln w="9525">
              <a:noFill/>
              <a:miter lim="800000"/>
              <a:headEnd/>
              <a:tailEnd/>
            </a:ln>
          </p:spPr>
        </p:pic>
        <p:sp>
          <p:nvSpPr>
            <p:cNvPr id="23585" name="Text Box 259"/>
            <p:cNvSpPr txBox="1">
              <a:spLocks noChangeArrowheads="1"/>
            </p:cNvSpPr>
            <p:nvPr/>
          </p:nvSpPr>
          <p:spPr bwMode="auto">
            <a:xfrm>
              <a:off x="2517" y="3273"/>
              <a:ext cx="2371" cy="212"/>
            </a:xfrm>
            <a:prstGeom prst="rect">
              <a:avLst/>
            </a:prstGeom>
            <a:noFill/>
            <a:ln w="9525" algn="ctr">
              <a:noFill/>
              <a:miter lim="800000"/>
              <a:headEnd/>
              <a:tailEnd/>
            </a:ln>
          </p:spPr>
          <p:txBody>
            <a:bodyPr wrap="none">
              <a:spAutoFit/>
            </a:bodyPr>
            <a:lstStyle/>
            <a:p>
              <a:pPr algn="ctr" eaLnBrk="0" hangingPunct="0"/>
              <a:r>
                <a:rPr lang="en-US" sz="1600" b="1">
                  <a:latin typeface="Calibri" pitchFamily="34" charset="0"/>
                </a:rPr>
                <a:t>Correlated Electron System Surfaces</a:t>
              </a:r>
            </a:p>
          </p:txBody>
        </p:sp>
        <p:sp>
          <p:nvSpPr>
            <p:cNvPr id="23586" name="Text Box 260"/>
            <p:cNvSpPr txBox="1">
              <a:spLocks noChangeArrowheads="1"/>
            </p:cNvSpPr>
            <p:nvPr/>
          </p:nvSpPr>
          <p:spPr bwMode="auto">
            <a:xfrm>
              <a:off x="3708" y="3469"/>
              <a:ext cx="2073" cy="202"/>
            </a:xfrm>
            <a:prstGeom prst="rect">
              <a:avLst/>
            </a:prstGeom>
            <a:noFill/>
            <a:ln w="9525" algn="ctr">
              <a:noFill/>
              <a:miter lim="800000"/>
              <a:headEnd/>
              <a:tailEnd/>
            </a:ln>
          </p:spPr>
          <p:txBody>
            <a:bodyPr wrap="none">
              <a:spAutoFit/>
            </a:bodyPr>
            <a:lstStyle/>
            <a:p>
              <a:pPr algn="ctr" eaLnBrk="0" hangingPunct="0"/>
              <a:r>
                <a:rPr lang="en-US" sz="1500">
                  <a:latin typeface="Calibri" pitchFamily="34" charset="0"/>
                </a:rPr>
                <a:t>Kinks and steps stabilized by epitaxy</a:t>
              </a:r>
            </a:p>
          </p:txBody>
        </p:sp>
        <p:grpSp>
          <p:nvGrpSpPr>
            <p:cNvPr id="23608" name="Group 261"/>
            <p:cNvGrpSpPr>
              <a:grpSpLocks/>
            </p:cNvGrpSpPr>
            <p:nvPr/>
          </p:nvGrpSpPr>
          <p:grpSpPr bwMode="auto">
            <a:xfrm>
              <a:off x="3907" y="3675"/>
              <a:ext cx="1828" cy="332"/>
              <a:chOff x="3979" y="3777"/>
              <a:chExt cx="1828" cy="332"/>
            </a:xfrm>
          </p:grpSpPr>
          <p:sp>
            <p:nvSpPr>
              <p:cNvPr id="23589" name="Text Box 262"/>
              <p:cNvSpPr txBox="1">
                <a:spLocks noChangeArrowheads="1"/>
              </p:cNvSpPr>
              <p:nvPr/>
            </p:nvSpPr>
            <p:spPr bwMode="auto">
              <a:xfrm>
                <a:off x="3979" y="3777"/>
                <a:ext cx="1828" cy="332"/>
              </a:xfrm>
              <a:prstGeom prst="rect">
                <a:avLst/>
              </a:prstGeom>
              <a:noFill/>
              <a:ln w="9525" algn="ctr">
                <a:noFill/>
                <a:miter lim="800000"/>
                <a:headEnd/>
                <a:tailEnd/>
              </a:ln>
            </p:spPr>
            <p:txBody>
              <a:bodyPr wrap="none">
                <a:spAutoFit/>
              </a:bodyPr>
              <a:lstStyle/>
              <a:p>
                <a:pPr algn="ctr" eaLnBrk="0" hangingPunct="0"/>
                <a:r>
                  <a:rPr lang="en-US" sz="1500">
                    <a:latin typeface="Calibri" pitchFamily="34" charset="0"/>
                  </a:rPr>
                  <a:t>NiO</a:t>
                </a:r>
                <a:r>
                  <a:rPr lang="en-US" sz="800">
                    <a:latin typeface="Calibri" pitchFamily="34" charset="0"/>
                  </a:rPr>
                  <a:t> </a:t>
                </a:r>
                <a:r>
                  <a:rPr lang="en-US" sz="1500">
                    <a:latin typeface="Calibri" pitchFamily="34" charset="0"/>
                  </a:rPr>
                  <a:t>(100)        1D Metallic steps</a:t>
                </a:r>
              </a:p>
              <a:p>
                <a:pPr algn="ctr" eaLnBrk="0" hangingPunct="0">
                  <a:lnSpc>
                    <a:spcPct val="90000"/>
                  </a:lnSpc>
                </a:pPr>
                <a:r>
                  <a:rPr lang="en-US" sz="1500">
                    <a:latin typeface="Calibri" pitchFamily="34" charset="0"/>
                  </a:rPr>
                  <a:t>Superconducting Copper oxides</a:t>
                </a:r>
              </a:p>
            </p:txBody>
          </p:sp>
          <p:sp>
            <p:nvSpPr>
              <p:cNvPr id="23590" name="Line 263"/>
              <p:cNvSpPr>
                <a:spLocks noChangeShapeType="1"/>
              </p:cNvSpPr>
              <p:nvPr/>
            </p:nvSpPr>
            <p:spPr bwMode="auto">
              <a:xfrm>
                <a:off x="4609" y="3878"/>
                <a:ext cx="179" cy="0"/>
              </a:xfrm>
              <a:prstGeom prst="line">
                <a:avLst/>
              </a:prstGeom>
              <a:noFill/>
              <a:ln w="38100">
                <a:solidFill>
                  <a:srgbClr val="FF0000"/>
                </a:solidFill>
                <a:round/>
                <a:headEnd/>
                <a:tailEnd type="triangle" w="med" len="med"/>
              </a:ln>
            </p:spPr>
            <p:txBody>
              <a:bodyPr/>
              <a:lstStyle/>
              <a:p>
                <a:endParaRPr lang="en-US"/>
              </a:p>
            </p:txBody>
          </p:sp>
        </p:grpSp>
        <p:sp>
          <p:nvSpPr>
            <p:cNvPr id="23588" name="Rectangle 264"/>
            <p:cNvSpPr>
              <a:spLocks noChangeArrowheads="1"/>
            </p:cNvSpPr>
            <p:nvPr/>
          </p:nvSpPr>
          <p:spPr bwMode="auto">
            <a:xfrm>
              <a:off x="3907" y="4026"/>
              <a:ext cx="1835" cy="202"/>
            </a:xfrm>
            <a:prstGeom prst="rect">
              <a:avLst/>
            </a:prstGeom>
            <a:noFill/>
            <a:ln w="9525" algn="ctr">
              <a:noFill/>
              <a:miter lim="800000"/>
              <a:headEnd/>
              <a:tailEnd/>
            </a:ln>
          </p:spPr>
          <p:txBody>
            <a:bodyPr wrap="none">
              <a:spAutoFit/>
            </a:bodyPr>
            <a:lstStyle/>
            <a:p>
              <a:pPr algn="ctr" eaLnBrk="0" hangingPunct="0"/>
              <a:r>
                <a:rPr lang="en-US" sz="1500" b="1">
                  <a:latin typeface="Calibri" pitchFamily="34" charset="0"/>
                </a:rPr>
                <a:t>Applications</a:t>
              </a:r>
              <a:r>
                <a:rPr lang="en-US" sz="1500">
                  <a:latin typeface="Calibri" pitchFamily="34" charset="0"/>
                </a:rPr>
                <a:t>: Novel SC; QuBits</a:t>
              </a:r>
            </a:p>
          </p:txBody>
        </p:sp>
      </p:grpSp>
      <p:grpSp>
        <p:nvGrpSpPr>
          <p:cNvPr id="23609" name="Group 265"/>
          <p:cNvGrpSpPr>
            <a:grpSpLocks/>
          </p:cNvGrpSpPr>
          <p:nvPr/>
        </p:nvGrpSpPr>
        <p:grpSpPr bwMode="auto">
          <a:xfrm>
            <a:off x="74613" y="3886200"/>
            <a:ext cx="3736975" cy="2943225"/>
            <a:chOff x="47" y="2448"/>
            <a:chExt cx="2354" cy="1854"/>
          </a:xfrm>
        </p:grpSpPr>
        <p:sp>
          <p:nvSpPr>
            <p:cNvPr id="23566" name="Text Box 266"/>
            <p:cNvSpPr txBox="1">
              <a:spLocks noChangeArrowheads="1"/>
            </p:cNvSpPr>
            <p:nvPr/>
          </p:nvSpPr>
          <p:spPr bwMode="auto">
            <a:xfrm>
              <a:off x="147" y="2448"/>
              <a:ext cx="2138" cy="212"/>
            </a:xfrm>
            <a:prstGeom prst="rect">
              <a:avLst/>
            </a:prstGeom>
            <a:noFill/>
            <a:ln w="9525" algn="ctr">
              <a:noFill/>
              <a:miter lim="800000"/>
              <a:headEnd/>
              <a:tailEnd/>
            </a:ln>
          </p:spPr>
          <p:txBody>
            <a:bodyPr wrap="none">
              <a:spAutoFit/>
            </a:bodyPr>
            <a:lstStyle/>
            <a:p>
              <a:pPr algn="ctr" eaLnBrk="0" hangingPunct="0"/>
              <a:r>
                <a:rPr lang="en-US" sz="1600" b="1">
                  <a:latin typeface="Calibri" pitchFamily="34" charset="0"/>
                </a:rPr>
                <a:t>Electronic Structure of Interfaces</a:t>
              </a:r>
            </a:p>
          </p:txBody>
        </p:sp>
        <p:sp>
          <p:nvSpPr>
            <p:cNvPr id="23567" name="Text Box 267"/>
            <p:cNvSpPr txBox="1">
              <a:spLocks noChangeArrowheads="1"/>
            </p:cNvSpPr>
            <p:nvPr/>
          </p:nvSpPr>
          <p:spPr bwMode="auto">
            <a:xfrm>
              <a:off x="47" y="2628"/>
              <a:ext cx="2354" cy="202"/>
            </a:xfrm>
            <a:prstGeom prst="rect">
              <a:avLst/>
            </a:prstGeom>
            <a:noFill/>
            <a:ln w="9525" algn="ctr">
              <a:noFill/>
              <a:miter lim="800000"/>
              <a:headEnd/>
              <a:tailEnd/>
            </a:ln>
          </p:spPr>
          <p:txBody>
            <a:bodyPr wrap="none">
              <a:spAutoFit/>
            </a:bodyPr>
            <a:lstStyle/>
            <a:p>
              <a:pPr algn="ctr" eaLnBrk="0" hangingPunct="0"/>
              <a:r>
                <a:rPr lang="en-US" sz="1500">
                  <a:latin typeface="Calibri" pitchFamily="34" charset="0"/>
                </a:rPr>
                <a:t>Metal-Insulator interface: gap suppression</a:t>
              </a:r>
            </a:p>
          </p:txBody>
        </p:sp>
        <p:sp>
          <p:nvSpPr>
            <p:cNvPr id="23568" name="Text Box 268"/>
            <p:cNvSpPr txBox="1">
              <a:spLocks noChangeArrowheads="1"/>
            </p:cNvSpPr>
            <p:nvPr/>
          </p:nvSpPr>
          <p:spPr bwMode="auto">
            <a:xfrm>
              <a:off x="185" y="3942"/>
              <a:ext cx="2077" cy="360"/>
            </a:xfrm>
            <a:prstGeom prst="rect">
              <a:avLst/>
            </a:prstGeom>
            <a:noFill/>
            <a:ln w="9525" algn="ctr">
              <a:noFill/>
              <a:miter lim="800000"/>
              <a:headEnd/>
              <a:tailEnd/>
            </a:ln>
          </p:spPr>
          <p:txBody>
            <a:bodyPr wrap="none">
              <a:spAutoFit/>
            </a:bodyPr>
            <a:lstStyle/>
            <a:p>
              <a:pPr algn="ctr" eaLnBrk="0" hangingPunct="0"/>
              <a:r>
                <a:rPr lang="en-US" sz="1500" b="1">
                  <a:latin typeface="Calibri" pitchFamily="34" charset="0"/>
                </a:rPr>
                <a:t>Applications</a:t>
              </a:r>
              <a:r>
                <a:rPr lang="en-US" sz="1500">
                  <a:latin typeface="Calibri" pitchFamily="34" charset="0"/>
                </a:rPr>
                <a:t>: Molecular Electronics;</a:t>
              </a:r>
            </a:p>
            <a:p>
              <a:pPr algn="ctr" eaLnBrk="0" hangingPunct="0">
                <a:lnSpc>
                  <a:spcPct val="110000"/>
                </a:lnSpc>
              </a:pPr>
              <a:r>
                <a:rPr lang="en-US" sz="1500">
                  <a:latin typeface="Calibri" pitchFamily="34" charset="0"/>
                </a:rPr>
                <a:t>Fuel Cells; Thermal Barrier Coatings</a:t>
              </a:r>
            </a:p>
          </p:txBody>
        </p:sp>
        <p:grpSp>
          <p:nvGrpSpPr>
            <p:cNvPr id="23610" name="Group 269"/>
            <p:cNvGrpSpPr>
              <a:grpSpLocks/>
            </p:cNvGrpSpPr>
            <p:nvPr/>
          </p:nvGrpSpPr>
          <p:grpSpPr bwMode="auto">
            <a:xfrm>
              <a:off x="344" y="2930"/>
              <a:ext cx="1760" cy="916"/>
              <a:chOff x="344" y="2930"/>
              <a:chExt cx="1760" cy="916"/>
            </a:xfrm>
          </p:grpSpPr>
          <p:pic>
            <p:nvPicPr>
              <p:cNvPr id="23570" name="Picture 270"/>
              <p:cNvPicPr>
                <a:picLocks noChangeAspect="1" noChangeArrowheads="1"/>
              </p:cNvPicPr>
              <p:nvPr/>
            </p:nvPicPr>
            <p:blipFill>
              <a:blip r:embed="rId4" cstate="print"/>
              <a:srcRect/>
              <a:stretch>
                <a:fillRect/>
              </a:stretch>
            </p:blipFill>
            <p:spPr bwMode="auto">
              <a:xfrm>
                <a:off x="344" y="2930"/>
                <a:ext cx="1760" cy="916"/>
              </a:xfrm>
              <a:prstGeom prst="rect">
                <a:avLst/>
              </a:prstGeom>
              <a:noFill/>
              <a:ln w="9525" algn="ctr">
                <a:noFill/>
                <a:miter lim="800000"/>
                <a:headEnd/>
                <a:tailEnd/>
              </a:ln>
            </p:spPr>
          </p:pic>
          <p:grpSp>
            <p:nvGrpSpPr>
              <p:cNvPr id="23611" name="Group 271"/>
              <p:cNvGrpSpPr>
                <a:grpSpLocks/>
              </p:cNvGrpSpPr>
              <p:nvPr/>
            </p:nvGrpSpPr>
            <p:grpSpPr bwMode="auto">
              <a:xfrm>
                <a:off x="726" y="3434"/>
                <a:ext cx="1094" cy="398"/>
                <a:chOff x="726" y="3434"/>
                <a:chExt cx="1094" cy="398"/>
              </a:xfrm>
            </p:grpSpPr>
            <p:sp>
              <p:nvSpPr>
                <p:cNvPr id="23572" name="Oval 272"/>
                <p:cNvSpPr>
                  <a:spLocks noChangeArrowheads="1"/>
                </p:cNvSpPr>
                <p:nvPr/>
              </p:nvSpPr>
              <p:spPr bwMode="auto">
                <a:xfrm>
                  <a:off x="728" y="3434"/>
                  <a:ext cx="192" cy="192"/>
                </a:xfrm>
                <a:prstGeom prst="ellipse">
                  <a:avLst/>
                </a:prstGeom>
                <a:noFill/>
                <a:ln w="15240" algn="ctr">
                  <a:solidFill>
                    <a:srgbClr val="FF0000"/>
                  </a:solidFill>
                  <a:round/>
                  <a:headEnd/>
                  <a:tailEnd/>
                </a:ln>
              </p:spPr>
              <p:txBody>
                <a:bodyPr wrap="none" anchor="ctr"/>
                <a:lstStyle/>
                <a:p>
                  <a:endParaRPr lang="en-US">
                    <a:latin typeface="Calibri" pitchFamily="34" charset="0"/>
                  </a:endParaRPr>
                </a:p>
              </p:txBody>
            </p:sp>
            <p:sp>
              <p:nvSpPr>
                <p:cNvPr id="23573" name="Oval 273"/>
                <p:cNvSpPr>
                  <a:spLocks noChangeArrowheads="1"/>
                </p:cNvSpPr>
                <p:nvPr/>
              </p:nvSpPr>
              <p:spPr bwMode="auto">
                <a:xfrm>
                  <a:off x="1628" y="3434"/>
                  <a:ext cx="192" cy="192"/>
                </a:xfrm>
                <a:prstGeom prst="ellipse">
                  <a:avLst/>
                </a:prstGeom>
                <a:noFill/>
                <a:ln w="15240" algn="ctr">
                  <a:solidFill>
                    <a:srgbClr val="0000FF"/>
                  </a:solidFill>
                  <a:round/>
                  <a:headEnd/>
                  <a:tailEnd/>
                </a:ln>
              </p:spPr>
              <p:txBody>
                <a:bodyPr wrap="none" anchor="ctr"/>
                <a:lstStyle/>
                <a:p>
                  <a:endParaRPr lang="en-US">
                    <a:latin typeface="Calibri" pitchFamily="34" charset="0"/>
                  </a:endParaRPr>
                </a:p>
              </p:txBody>
            </p:sp>
            <p:sp>
              <p:nvSpPr>
                <p:cNvPr id="23574" name="Oval 274"/>
                <p:cNvSpPr>
                  <a:spLocks noChangeArrowheads="1"/>
                </p:cNvSpPr>
                <p:nvPr/>
              </p:nvSpPr>
              <p:spPr bwMode="auto">
                <a:xfrm>
                  <a:off x="726" y="3638"/>
                  <a:ext cx="192" cy="192"/>
                </a:xfrm>
                <a:prstGeom prst="ellipse">
                  <a:avLst/>
                </a:prstGeom>
                <a:noFill/>
                <a:ln w="15240" algn="ctr">
                  <a:solidFill>
                    <a:srgbClr val="0000FF"/>
                  </a:solidFill>
                  <a:prstDash val="dash"/>
                  <a:round/>
                  <a:headEnd/>
                  <a:tailEnd/>
                </a:ln>
              </p:spPr>
              <p:txBody>
                <a:bodyPr wrap="none" anchor="ctr"/>
                <a:lstStyle/>
                <a:p>
                  <a:pPr algn="ctr" eaLnBrk="0" hangingPunct="0"/>
                  <a:endParaRPr lang="en-US" sz="1500" b="1">
                    <a:solidFill>
                      <a:srgbClr val="0000FF"/>
                    </a:solidFill>
                    <a:latin typeface="Calibri" pitchFamily="34" charset="0"/>
                  </a:endParaRPr>
                </a:p>
              </p:txBody>
            </p:sp>
            <p:sp>
              <p:nvSpPr>
                <p:cNvPr id="23575" name="Oval 275"/>
                <p:cNvSpPr>
                  <a:spLocks noChangeArrowheads="1"/>
                </p:cNvSpPr>
                <p:nvPr/>
              </p:nvSpPr>
              <p:spPr bwMode="auto">
                <a:xfrm>
                  <a:off x="1626" y="3640"/>
                  <a:ext cx="192" cy="192"/>
                </a:xfrm>
                <a:prstGeom prst="ellipse">
                  <a:avLst/>
                </a:prstGeom>
                <a:noFill/>
                <a:ln w="15240" algn="ctr">
                  <a:solidFill>
                    <a:srgbClr val="FF0000"/>
                  </a:solidFill>
                  <a:prstDash val="dash"/>
                  <a:round/>
                  <a:headEnd/>
                  <a:tailEnd/>
                </a:ln>
              </p:spPr>
              <p:txBody>
                <a:bodyPr wrap="none" anchor="ctr"/>
                <a:lstStyle/>
                <a:p>
                  <a:endParaRPr lang="en-US">
                    <a:latin typeface="Calibri" pitchFamily="34" charset="0"/>
                  </a:endParaRPr>
                </a:p>
              </p:txBody>
            </p:sp>
            <p:grpSp>
              <p:nvGrpSpPr>
                <p:cNvPr id="23612" name="Group 276"/>
                <p:cNvGrpSpPr>
                  <a:grpSpLocks/>
                </p:cNvGrpSpPr>
                <p:nvPr/>
              </p:nvGrpSpPr>
              <p:grpSpPr bwMode="auto">
                <a:xfrm>
                  <a:off x="794" y="3499"/>
                  <a:ext cx="62" cy="62"/>
                  <a:chOff x="794" y="3499"/>
                  <a:chExt cx="62" cy="62"/>
                </a:xfrm>
              </p:grpSpPr>
              <p:sp>
                <p:nvSpPr>
                  <p:cNvPr id="23582" name="Line 277"/>
                  <p:cNvSpPr>
                    <a:spLocks noChangeShapeType="1"/>
                  </p:cNvSpPr>
                  <p:nvPr/>
                </p:nvSpPr>
                <p:spPr bwMode="auto">
                  <a:xfrm>
                    <a:off x="794" y="3530"/>
                    <a:ext cx="62" cy="0"/>
                  </a:xfrm>
                  <a:prstGeom prst="line">
                    <a:avLst/>
                  </a:prstGeom>
                  <a:noFill/>
                  <a:ln w="12700">
                    <a:solidFill>
                      <a:srgbClr val="FF0000"/>
                    </a:solidFill>
                    <a:round/>
                    <a:headEnd/>
                    <a:tailEnd/>
                  </a:ln>
                </p:spPr>
                <p:txBody>
                  <a:bodyPr/>
                  <a:lstStyle/>
                  <a:p>
                    <a:endParaRPr lang="en-US"/>
                  </a:p>
                </p:txBody>
              </p:sp>
              <p:sp>
                <p:nvSpPr>
                  <p:cNvPr id="23583" name="Line 278"/>
                  <p:cNvSpPr>
                    <a:spLocks noChangeShapeType="1"/>
                  </p:cNvSpPr>
                  <p:nvPr/>
                </p:nvSpPr>
                <p:spPr bwMode="auto">
                  <a:xfrm rot="-5400000">
                    <a:off x="794" y="3530"/>
                    <a:ext cx="62" cy="0"/>
                  </a:xfrm>
                  <a:prstGeom prst="line">
                    <a:avLst/>
                  </a:prstGeom>
                  <a:noFill/>
                  <a:ln w="12700">
                    <a:solidFill>
                      <a:srgbClr val="FF0000"/>
                    </a:solidFill>
                    <a:round/>
                    <a:headEnd/>
                    <a:tailEnd/>
                  </a:ln>
                </p:spPr>
                <p:txBody>
                  <a:bodyPr/>
                  <a:lstStyle/>
                  <a:p>
                    <a:endParaRPr lang="en-US"/>
                  </a:p>
                </p:txBody>
              </p:sp>
            </p:grpSp>
            <p:grpSp>
              <p:nvGrpSpPr>
                <p:cNvPr id="23613" name="Group 279"/>
                <p:cNvGrpSpPr>
                  <a:grpSpLocks/>
                </p:cNvGrpSpPr>
                <p:nvPr/>
              </p:nvGrpSpPr>
              <p:grpSpPr bwMode="auto">
                <a:xfrm>
                  <a:off x="1692" y="3705"/>
                  <a:ext cx="62" cy="62"/>
                  <a:chOff x="794" y="3499"/>
                  <a:chExt cx="62" cy="62"/>
                </a:xfrm>
              </p:grpSpPr>
              <p:sp>
                <p:nvSpPr>
                  <p:cNvPr id="23580" name="Line 280"/>
                  <p:cNvSpPr>
                    <a:spLocks noChangeShapeType="1"/>
                  </p:cNvSpPr>
                  <p:nvPr/>
                </p:nvSpPr>
                <p:spPr bwMode="auto">
                  <a:xfrm>
                    <a:off x="794" y="3530"/>
                    <a:ext cx="62" cy="0"/>
                  </a:xfrm>
                  <a:prstGeom prst="line">
                    <a:avLst/>
                  </a:prstGeom>
                  <a:noFill/>
                  <a:ln w="12700">
                    <a:solidFill>
                      <a:srgbClr val="FF0000"/>
                    </a:solidFill>
                    <a:round/>
                    <a:headEnd/>
                    <a:tailEnd/>
                  </a:ln>
                </p:spPr>
                <p:txBody>
                  <a:bodyPr/>
                  <a:lstStyle/>
                  <a:p>
                    <a:endParaRPr lang="en-US"/>
                  </a:p>
                </p:txBody>
              </p:sp>
              <p:sp>
                <p:nvSpPr>
                  <p:cNvPr id="23581" name="Line 281"/>
                  <p:cNvSpPr>
                    <a:spLocks noChangeShapeType="1"/>
                  </p:cNvSpPr>
                  <p:nvPr/>
                </p:nvSpPr>
                <p:spPr bwMode="auto">
                  <a:xfrm rot="-5400000">
                    <a:off x="794" y="3530"/>
                    <a:ext cx="62" cy="0"/>
                  </a:xfrm>
                  <a:prstGeom prst="line">
                    <a:avLst/>
                  </a:prstGeom>
                  <a:noFill/>
                  <a:ln w="12700">
                    <a:solidFill>
                      <a:srgbClr val="FF0000"/>
                    </a:solidFill>
                    <a:round/>
                    <a:headEnd/>
                    <a:tailEnd/>
                  </a:ln>
                </p:spPr>
                <p:txBody>
                  <a:bodyPr/>
                  <a:lstStyle/>
                  <a:p>
                    <a:endParaRPr lang="en-US"/>
                  </a:p>
                </p:txBody>
              </p:sp>
            </p:grpSp>
            <p:sp>
              <p:nvSpPr>
                <p:cNvPr id="23578" name="Line 282"/>
                <p:cNvSpPr>
                  <a:spLocks noChangeShapeType="1"/>
                </p:cNvSpPr>
                <p:nvPr/>
              </p:nvSpPr>
              <p:spPr bwMode="auto">
                <a:xfrm>
                  <a:off x="794" y="3736"/>
                  <a:ext cx="60" cy="0"/>
                </a:xfrm>
                <a:prstGeom prst="line">
                  <a:avLst/>
                </a:prstGeom>
                <a:noFill/>
                <a:ln w="12700">
                  <a:solidFill>
                    <a:srgbClr val="0000FF"/>
                  </a:solidFill>
                  <a:round/>
                  <a:headEnd/>
                  <a:tailEnd/>
                </a:ln>
              </p:spPr>
              <p:txBody>
                <a:bodyPr/>
                <a:lstStyle/>
                <a:p>
                  <a:endParaRPr lang="en-US"/>
                </a:p>
              </p:txBody>
            </p:sp>
            <p:sp>
              <p:nvSpPr>
                <p:cNvPr id="23579" name="Line 283"/>
                <p:cNvSpPr>
                  <a:spLocks noChangeShapeType="1"/>
                </p:cNvSpPr>
                <p:nvPr/>
              </p:nvSpPr>
              <p:spPr bwMode="auto">
                <a:xfrm>
                  <a:off x="1692" y="3528"/>
                  <a:ext cx="60" cy="0"/>
                </a:xfrm>
                <a:prstGeom prst="line">
                  <a:avLst/>
                </a:prstGeom>
                <a:noFill/>
                <a:ln w="12700">
                  <a:solidFill>
                    <a:srgbClr val="0000FF"/>
                  </a:solidFill>
                  <a:round/>
                  <a:headEnd/>
                  <a:tailEnd/>
                </a:ln>
              </p:spPr>
              <p:txBody>
                <a:bodyPr/>
                <a:lstStyle/>
                <a:p>
                  <a:endParaRPr lang="en-US"/>
                </a:p>
              </p:txBody>
            </p:sp>
          </p:grpSp>
        </p:grpSp>
      </p:gr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95288" y="0"/>
            <a:ext cx="8229600" cy="908050"/>
          </a:xfrm>
        </p:spPr>
        <p:txBody>
          <a:bodyPr/>
          <a:lstStyle/>
          <a:p>
            <a:pPr eaLnBrk="1" hangingPunct="1"/>
            <a:r>
              <a:rPr lang="en-US" smtClean="0"/>
              <a:t>Surface Madelung potential </a:t>
            </a:r>
          </a:p>
        </p:txBody>
      </p:sp>
      <p:sp>
        <p:nvSpPr>
          <p:cNvPr id="4" name="Content Placeholder 3"/>
          <p:cNvSpPr>
            <a:spLocks noGrp="1"/>
          </p:cNvSpPr>
          <p:nvPr>
            <p:ph idx="1"/>
          </p:nvPr>
        </p:nvSpPr>
        <p:spPr>
          <a:xfrm>
            <a:off x="468313" y="836613"/>
            <a:ext cx="8229600" cy="4392612"/>
          </a:xfrm>
        </p:spPr>
        <p:txBody>
          <a:bodyPr rtlCol="0">
            <a:normAutofit fontScale="77500" lnSpcReduction="20000"/>
          </a:bodyPr>
          <a:lstStyle/>
          <a:p>
            <a:pPr eaLnBrk="1" fontAlgn="auto" hangingPunct="1">
              <a:spcAft>
                <a:spcPts val="0"/>
              </a:spcAft>
              <a:defRPr/>
            </a:pPr>
            <a:r>
              <a:rPr lang="en-US" dirty="0" smtClean="0"/>
              <a:t>Divide the solid into two halves plus a single layer in between . The single layer plus one of the two halves would form a half infinite solid with the single layer as the surface. </a:t>
            </a:r>
          </a:p>
          <a:p>
            <a:pPr eaLnBrk="1" fontAlgn="auto" hangingPunct="1">
              <a:spcAft>
                <a:spcPts val="0"/>
              </a:spcAft>
              <a:defRPr/>
            </a:pPr>
            <a:r>
              <a:rPr lang="en-US" dirty="0" smtClean="0"/>
              <a:t>An ion marked X in the single layer would feel a MP due to the half infinite plus that produced by the single layer. </a:t>
            </a:r>
          </a:p>
          <a:p>
            <a:pPr eaLnBrk="1" fontAlgn="auto" hangingPunct="1">
              <a:spcAft>
                <a:spcPts val="0"/>
              </a:spcAft>
              <a:defRPr/>
            </a:pPr>
            <a:r>
              <a:rPr lang="en-US" dirty="0" smtClean="0"/>
              <a:t>The bulk MP at the same ion X would be twice that of the half infinite solid plus that from the single layer.</a:t>
            </a:r>
          </a:p>
          <a:p>
            <a:pPr eaLnBrk="1" fontAlgn="auto" hangingPunct="1">
              <a:spcAft>
                <a:spcPts val="0"/>
              </a:spcAft>
              <a:defRPr/>
            </a:pPr>
            <a:r>
              <a:rPr lang="en-US" dirty="0" smtClean="0"/>
              <a:t>MP(bulk)=MP(left half)+MP (right half)+MP(single layer)= 2MP(half infinite)+MP(single Layer)</a:t>
            </a:r>
          </a:p>
          <a:p>
            <a:pPr eaLnBrk="1" fontAlgn="auto" hangingPunct="1">
              <a:spcAft>
                <a:spcPts val="0"/>
              </a:spcAft>
              <a:defRPr/>
            </a:pPr>
            <a:r>
              <a:rPr lang="en-US" dirty="0" smtClean="0"/>
              <a:t>MP(half infinite)=1/2 MP(Bulk) –MP(single layer)</a:t>
            </a:r>
          </a:p>
          <a:p>
            <a:pPr eaLnBrk="1" fontAlgn="auto" hangingPunct="1">
              <a:spcAft>
                <a:spcPts val="0"/>
              </a:spcAft>
              <a:defRPr/>
            </a:pPr>
            <a:r>
              <a:rPr lang="en-US" dirty="0" smtClean="0"/>
              <a:t>MP(surface)=MP(half infinite)+ MP(single layer) </a:t>
            </a:r>
          </a:p>
          <a:p>
            <a:pPr eaLnBrk="1" fontAlgn="auto" hangingPunct="1">
              <a:spcAft>
                <a:spcPts val="0"/>
              </a:spcAft>
              <a:buFont typeface="Arial" pitchFamily="34" charset="0"/>
              <a:buNone/>
              <a:defRPr/>
            </a:pPr>
            <a:r>
              <a:rPr lang="en-US" dirty="0" smtClean="0"/>
              <a:t>			=1/2(MP(bulk)+MP(single layer))</a:t>
            </a:r>
          </a:p>
          <a:p>
            <a:pPr eaLnBrk="1" fontAlgn="auto" hangingPunct="1">
              <a:spcAft>
                <a:spcPts val="0"/>
              </a:spcAft>
              <a:defRPr/>
            </a:pPr>
            <a:endParaRPr lang="en-US" dirty="0" smtClean="0"/>
          </a:p>
        </p:txBody>
      </p:sp>
      <p:sp>
        <p:nvSpPr>
          <p:cNvPr id="9" name="Rectangle 8"/>
          <p:cNvSpPr/>
          <p:nvPr/>
        </p:nvSpPr>
        <p:spPr>
          <a:xfrm>
            <a:off x="3635375" y="5373688"/>
            <a:ext cx="720725" cy="1079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rot="5400000" flipH="1" flipV="1">
            <a:off x="3887788" y="5913438"/>
            <a:ext cx="1079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500563" y="5373688"/>
            <a:ext cx="719137" cy="1079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3" name="TextBox 12"/>
          <p:cNvSpPr txBox="1">
            <a:spLocks noChangeArrowheads="1"/>
          </p:cNvSpPr>
          <p:nvPr/>
        </p:nvSpPr>
        <p:spPr bwMode="auto">
          <a:xfrm>
            <a:off x="4267200" y="5702300"/>
            <a:ext cx="338138" cy="369888"/>
          </a:xfrm>
          <a:prstGeom prst="rect">
            <a:avLst/>
          </a:prstGeom>
          <a:noFill/>
          <a:ln w="9525">
            <a:noFill/>
            <a:miter lim="800000"/>
            <a:headEnd/>
            <a:tailEnd/>
          </a:ln>
        </p:spPr>
        <p:txBody>
          <a:bodyPr>
            <a:spAutoFit/>
          </a:bodyPr>
          <a:lstStyle/>
          <a:p>
            <a:r>
              <a:rPr lang="en-US">
                <a:latin typeface="Calibri" pitchFamily="34" charset="0"/>
              </a:rPr>
              <a:t>X</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TotalTime>
  <Words>7199</Words>
  <Application>Microsoft Office PowerPoint</Application>
  <PresentationFormat>On-screen Show (4:3)</PresentationFormat>
  <Paragraphs>1160</Paragraphs>
  <Slides>133</Slides>
  <Notes>1</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133</vt:i4>
      </vt:variant>
    </vt:vector>
  </HeadingPairs>
  <TitlesOfParts>
    <vt:vector size="139" baseType="lpstr">
      <vt:lpstr>Office Theme</vt:lpstr>
      <vt:lpstr>Équation</vt:lpstr>
      <vt:lpstr>Equation</vt:lpstr>
      <vt:lpstr>Microsoft Equation 3.0</vt:lpstr>
      <vt:lpstr>Origin Graph</vt:lpstr>
      <vt:lpstr>Dia</vt:lpstr>
      <vt:lpstr>ELECTRONIC STRUCTURE OF STRONGLY CORRELATED SYSTEMS</vt:lpstr>
      <vt:lpstr>Some Historical Landmarks</vt:lpstr>
      <vt:lpstr>Some historical landmarks </vt:lpstr>
      <vt:lpstr>It’s the outermost valence electron states that determine the properties  Both the occupied and unoccupied ones</vt:lpstr>
      <vt:lpstr>Slide 5</vt:lpstr>
      <vt:lpstr>Extreme valence orbitals </vt:lpstr>
      <vt:lpstr>Characteristics of solids with 2 extreme valence orbitals</vt:lpstr>
      <vt:lpstr>Strongly correlated materials </vt:lpstr>
      <vt:lpstr>Wide diversity of properties </vt:lpstr>
      <vt:lpstr>Slide 10</vt:lpstr>
      <vt:lpstr>Slide 11</vt:lpstr>
      <vt:lpstr>Slide 12</vt:lpstr>
      <vt:lpstr>Slide 13</vt:lpstr>
      <vt:lpstr>Slide 14</vt:lpstr>
      <vt:lpstr>Simplest model single band Hubbard</vt:lpstr>
      <vt:lpstr>For large U&gt;&gt;W</vt:lpstr>
      <vt:lpstr>Spectral weight transfer</vt:lpstr>
      <vt:lpstr>Slide 18</vt:lpstr>
      <vt:lpstr>Slide 19</vt:lpstr>
      <vt:lpstr>Why are 3d and 4f orbitals special</vt:lpstr>
      <vt:lpstr>A bit more about why 3d and 4f are special as valence orbitals</vt:lpstr>
      <vt:lpstr>Slide 22</vt:lpstr>
      <vt:lpstr>Band Structure approach vs atomic</vt:lpstr>
      <vt:lpstr>DFT and band theory of solids</vt:lpstr>
      <vt:lpstr>Configuration interaction approach</vt:lpstr>
      <vt:lpstr>General band theory result for R&lt;&lt;d together with R&gt;&gt;d states</vt:lpstr>
      <vt:lpstr>What do we mean by the states below and above the chemical potential</vt:lpstr>
      <vt:lpstr>Slide 28</vt:lpstr>
      <vt:lpstr>Slide 29</vt:lpstr>
      <vt:lpstr>Slide 30</vt:lpstr>
      <vt:lpstr>Slide 31</vt:lpstr>
      <vt:lpstr>What if we remove 2- d electrons locally? Two hole state with Auger spectroscopy</vt:lpstr>
      <vt:lpstr>Slide 33</vt:lpstr>
      <vt:lpstr>Slide 34</vt:lpstr>
      <vt:lpstr>Sometimes we get so involved in the beauty and complexity of the model that we forget what the validating conditions were and use them outside of the range of validity</vt:lpstr>
      <vt:lpstr>Closer to real systems </vt:lpstr>
      <vt:lpstr>Interplay between spin, charge, lattice and orbital degrees of freedom</vt:lpstr>
      <vt:lpstr>Some typical coordinations of TM ions</vt:lpstr>
      <vt:lpstr>Free atom d wave function</vt:lpstr>
      <vt:lpstr>Slide 40</vt:lpstr>
      <vt:lpstr>Slide 41</vt:lpstr>
      <vt:lpstr>Slide 42</vt:lpstr>
      <vt:lpstr>Slide 43</vt:lpstr>
      <vt:lpstr>Slide 44</vt:lpstr>
      <vt:lpstr>Two new complications </vt:lpstr>
      <vt:lpstr>Slide 46</vt:lpstr>
      <vt:lpstr>Reduction of coulomb and exchange in solids</vt:lpstr>
      <vt:lpstr>Slide 48</vt:lpstr>
      <vt:lpstr>Slide 49</vt:lpstr>
      <vt:lpstr>Slide 50</vt:lpstr>
      <vt:lpstr>Hunds’ rules First the Physics</vt:lpstr>
      <vt:lpstr>Hunds’ third rule </vt:lpstr>
      <vt:lpstr>A little more formal   from Slater “ Quantum theory of Atomic structure chapter 13 and appendix 20</vt:lpstr>
      <vt:lpstr>Slide 54</vt:lpstr>
      <vt:lpstr>Slide 55</vt:lpstr>
      <vt:lpstr>Slide 56</vt:lpstr>
      <vt:lpstr>Slide 57</vt:lpstr>
      <vt:lpstr>Simplified picture of Crystal fields and multiplets </vt:lpstr>
      <vt:lpstr>Crystal fields, multiplets, and Hunds rule for cubic (octahedral) point group</vt:lpstr>
      <vt:lpstr>Slide 60</vt:lpstr>
      <vt:lpstr>Physical picture for high spin to low spin transition</vt:lpstr>
      <vt:lpstr>Slide 62</vt:lpstr>
      <vt:lpstr>Slide 63</vt:lpstr>
      <vt:lpstr>Superexchange between singly occupied t2g orbitals </vt:lpstr>
      <vt:lpstr>If we have “spectator spins “  as in Mn3+ in OH</vt:lpstr>
      <vt:lpstr>Slide 66</vt:lpstr>
      <vt:lpstr>Zener Double exchange</vt:lpstr>
      <vt:lpstr>Orbital degeneracy</vt:lpstr>
      <vt:lpstr>How can we lift the degeneracy</vt:lpstr>
      <vt:lpstr>Lattice distortions i.e. the Jahn Teller effect</vt:lpstr>
      <vt:lpstr>Orbital ordering </vt:lpstr>
      <vt:lpstr>Slide 72</vt:lpstr>
      <vt:lpstr>Hamiltonian for orbital and spin order (Kugel Khomskii 1982)</vt:lpstr>
      <vt:lpstr>Slide 74</vt:lpstr>
      <vt:lpstr>Slide 75</vt:lpstr>
      <vt:lpstr>Problem with ZR singlets </vt:lpstr>
      <vt:lpstr>Is this only a problem for the Cuprates? </vt:lpstr>
      <vt:lpstr>Slide 78</vt:lpstr>
      <vt:lpstr>Slide 79</vt:lpstr>
      <vt:lpstr>Can we renormalize and get rid of the anion states?</vt:lpstr>
      <vt:lpstr>Slide 81</vt:lpstr>
      <vt:lpstr>Slide 82</vt:lpstr>
      <vt:lpstr>High oxidation states</vt:lpstr>
      <vt:lpstr>Charge disproportionation without moving charge</vt:lpstr>
      <vt:lpstr>Slide 85</vt:lpstr>
      <vt:lpstr>The nickaltes i.e. RENiO3</vt:lpstr>
      <vt:lpstr>What do we mean by the conductivity gap in a material</vt:lpstr>
      <vt:lpstr>Slide 88</vt:lpstr>
      <vt:lpstr>Slide 89</vt:lpstr>
      <vt:lpstr>Slide 90</vt:lpstr>
      <vt:lpstr>Electronic Structure of oxide surfaces and interfaces   A path to new materials and devices?</vt:lpstr>
      <vt:lpstr>Summary</vt:lpstr>
      <vt:lpstr>Slide 93</vt:lpstr>
      <vt:lpstr>Slide 94</vt:lpstr>
      <vt:lpstr>Slide 95</vt:lpstr>
      <vt:lpstr>New quantum materials Based on Oxides</vt:lpstr>
      <vt:lpstr>Correlated Electrons in transition metal compounds</vt:lpstr>
      <vt:lpstr>Slide 98</vt:lpstr>
      <vt:lpstr>Surface Madelung potential </vt:lpstr>
      <vt:lpstr>Madelung potentials for rock salt structure TM monoxides </vt:lpstr>
      <vt:lpstr>Madelung potential depends on coordination number</vt:lpstr>
      <vt:lpstr>Metallic states for negative charge transfer gap energies as could happen at step edges. </vt:lpstr>
      <vt:lpstr>The theory of systems with negative charge transfer gap energies </vt:lpstr>
      <vt:lpstr>Systemtics of conductivity gaps gaps</vt:lpstr>
      <vt:lpstr>Neutral (110) surfaces of NiO </vt:lpstr>
      <vt:lpstr>SrTiO3 (001) surface</vt:lpstr>
      <vt:lpstr>What happens for surfaces with a net charge and a +,-,+,- alternation of layers?</vt:lpstr>
      <vt:lpstr>Slide 108</vt:lpstr>
      <vt:lpstr>Slide 109</vt:lpstr>
      <vt:lpstr>Classification of Ionic Crystals Surfaces</vt:lpstr>
      <vt:lpstr>What happesn if we have a polar surface? </vt:lpstr>
      <vt:lpstr>LSDA Band Structure of CaO (111) Slab terminated with Ca and O</vt:lpstr>
      <vt:lpstr>Slide 113</vt:lpstr>
      <vt:lpstr>Simple explanation : big capacitor</vt:lpstr>
      <vt:lpstr>Slide 115</vt:lpstr>
      <vt:lpstr>Polar surfaces and interfaces</vt:lpstr>
      <vt:lpstr>Slide 117</vt:lpstr>
      <vt:lpstr>Some key papers on polar surfaces and interfaces</vt:lpstr>
      <vt:lpstr>Slide 119</vt:lpstr>
      <vt:lpstr>There are several ways to stabilize a polar surface</vt:lpstr>
      <vt:lpstr>Slide 121</vt:lpstr>
      <vt:lpstr>Electronic Reconstruction </vt:lpstr>
      <vt:lpstr>Interfaces involving polar surfaces</vt:lpstr>
      <vt:lpstr>Examples of ad atom stabilization of Polar surfaces</vt:lpstr>
      <vt:lpstr>Atomic reconstruction </vt:lpstr>
      <vt:lpstr>Octopolar reconstruction of MgO (111) slab</vt:lpstr>
      <vt:lpstr>Summary</vt:lpstr>
      <vt:lpstr>Slide 128</vt:lpstr>
      <vt:lpstr>Slide 129</vt:lpstr>
      <vt:lpstr>Slide 130</vt:lpstr>
      <vt:lpstr>Slide 131</vt:lpstr>
      <vt:lpstr>Slide 132</vt:lpstr>
      <vt:lpstr>Slide 133</vt:lpstr>
    </vt:vector>
  </TitlesOfParts>
  <Company>FUJITSU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 STRUCTURE OF STRONGLY CORRELATED SYSTEMS</dc:title>
  <dc:creator>GS</dc:creator>
  <cp:lastModifiedBy> GS</cp:lastModifiedBy>
  <cp:revision>7</cp:revision>
  <dcterms:created xsi:type="dcterms:W3CDTF">2013-05-06T23:24:48Z</dcterms:created>
  <dcterms:modified xsi:type="dcterms:W3CDTF">2013-05-07T12:25:08Z</dcterms:modified>
</cp:coreProperties>
</file>